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627" r:id="rId4"/>
  </p:sldMasterIdLst>
  <p:notesMasterIdLst>
    <p:notesMasterId r:id="rId19"/>
  </p:notesMasterIdLst>
  <p:handoutMasterIdLst>
    <p:handoutMasterId r:id="rId20"/>
  </p:handoutMasterIdLst>
  <p:sldIdLst>
    <p:sldId id="301" r:id="rId5"/>
    <p:sldId id="273" r:id="rId6"/>
    <p:sldId id="306" r:id="rId7"/>
    <p:sldId id="308" r:id="rId8"/>
    <p:sldId id="309" r:id="rId9"/>
    <p:sldId id="272" r:id="rId10"/>
    <p:sldId id="288" r:id="rId11"/>
    <p:sldId id="320" r:id="rId12"/>
    <p:sldId id="317" r:id="rId13"/>
    <p:sldId id="264" r:id="rId14"/>
    <p:sldId id="296" r:id="rId15"/>
    <p:sldId id="277" r:id="rId16"/>
    <p:sldId id="279" r:id="rId17"/>
    <p:sldId id="290" r:id="rId18"/>
  </p:sldIdLst>
  <p:sldSz cx="9144000" cy="5143500" type="screen16x9"/>
  <p:notesSz cx="6797675" cy="9926638"/>
  <p:custDataLst>
    <p:tags r:id="rId2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ADF"/>
    <a:srgbClr val="FFFFCC"/>
    <a:srgbClr val="CC0099"/>
    <a:srgbClr val="F6F3E1"/>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0B4EAE-471C-429F-A962-4EF3FB21AA48}" v="878" dt="2021-09-27T16:38:56.5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92" autoAdjust="0"/>
    <p:restoredTop sz="81054" autoAdjust="0"/>
  </p:normalViewPr>
  <p:slideViewPr>
    <p:cSldViewPr snapToGrid="0" snapToObjects="1">
      <p:cViewPr varScale="1">
        <p:scale>
          <a:sx n="103" d="100"/>
          <a:sy n="103" d="100"/>
        </p:scale>
        <p:origin x="733" y="73"/>
      </p:cViewPr>
      <p:guideLst>
        <p:guide orient="horz" pos="1620"/>
        <p:guide pos="2880"/>
      </p:guideLst>
    </p:cSldViewPr>
  </p:slideViewPr>
  <p:notesTextViewPr>
    <p:cViewPr>
      <p:scale>
        <a:sx n="100" d="100"/>
        <a:sy n="100" d="100"/>
      </p:scale>
      <p:origin x="0" y="0"/>
    </p:cViewPr>
  </p:notesTextViewPr>
  <p:sorterViewPr>
    <p:cViewPr varScale="1">
      <p:scale>
        <a:sx n="1" d="1"/>
        <a:sy n="1" d="1"/>
      </p:scale>
      <p:origin x="0" y="-4734"/>
    </p:cViewPr>
  </p:sorterViewPr>
  <p:notesViewPr>
    <p:cSldViewPr snapToGrid="0" snapToObjects="1">
      <p:cViewPr>
        <p:scale>
          <a:sx n="96" d="100"/>
          <a:sy n="96" d="100"/>
        </p:scale>
        <p:origin x="-3576" y="786"/>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5E1BAFC-EE77-4E65-83B1-2FA09A967716}" type="datetimeFigureOut">
              <a:rPr lang="en-GB" smtClean="0"/>
              <a:t>27/09/2021</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52ECF74-1CA1-4BDB-90A5-745910D3926F}" type="slidenum">
              <a:rPr lang="en-GB" smtClean="0"/>
              <a:t>‹#›</a:t>
            </a:fld>
            <a:endParaRPr lang="en-GB"/>
          </a:p>
        </p:txBody>
      </p:sp>
    </p:spTree>
    <p:extLst>
      <p:ext uri="{BB962C8B-B14F-4D97-AF65-F5344CB8AC3E}">
        <p14:creationId xmlns:p14="http://schemas.microsoft.com/office/powerpoint/2010/main" val="329276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7D31407-960B-4EC2-8CED-CDD8EAAE6730}" type="datetimeFigureOut">
              <a:rPr lang="en-GB" smtClean="0"/>
              <a:t>27/09/2021</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EE121BC-5FB8-41CC-84FD-60ADED788BD1}" type="slidenum">
              <a:rPr lang="en-GB" smtClean="0"/>
              <a:t>‹#›</a:t>
            </a:fld>
            <a:endParaRPr lang="en-GB"/>
          </a:p>
        </p:txBody>
      </p:sp>
    </p:spTree>
    <p:extLst>
      <p:ext uri="{BB962C8B-B14F-4D97-AF65-F5344CB8AC3E}">
        <p14:creationId xmlns:p14="http://schemas.microsoft.com/office/powerpoint/2010/main" val="2565972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kingsfund.org.uk/sites/default/files/field/field_document/managing-people-long-term-conditions-gp-inquiry-research-paper-mar11.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EE121BC-5FB8-41CC-84FD-60ADED788BD1}" type="slidenum">
              <a:rPr lang="en-GB" smtClean="0"/>
              <a:t>1</a:t>
            </a:fld>
            <a:endParaRPr lang="en-GB"/>
          </a:p>
        </p:txBody>
      </p:sp>
    </p:spTree>
    <p:extLst>
      <p:ext uri="{BB962C8B-B14F-4D97-AF65-F5344CB8AC3E}">
        <p14:creationId xmlns:p14="http://schemas.microsoft.com/office/powerpoint/2010/main" val="3349166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Lack</a:t>
            </a:r>
            <a:r>
              <a:rPr lang="en-GB" baseline="0" dirty="0"/>
              <a:t> of c</a:t>
            </a:r>
            <a:r>
              <a:rPr lang="en-GB" dirty="0"/>
              <a:t>ommunication</a:t>
            </a:r>
            <a:r>
              <a:rPr lang="en-GB" baseline="0" dirty="0"/>
              <a:t> </a:t>
            </a:r>
            <a:r>
              <a:rPr lang="en-GB" dirty="0"/>
              <a:t>at the core of the project’s findings</a:t>
            </a:r>
          </a:p>
          <a:p>
            <a:r>
              <a:rPr lang="en-GB" dirty="0"/>
              <a:t>Practitioners feeling they lack competence – but perhaps more a lack of confidence in addressing painful, sensitive topics</a:t>
            </a:r>
          </a:p>
          <a:p>
            <a:r>
              <a:rPr lang="en-GB" dirty="0"/>
              <a:t>Poor communication is keeping people in need from engaging with services and getting good </a:t>
            </a:r>
            <a:r>
              <a:rPr lang="en-GB" dirty="0" err="1"/>
              <a:t>EoL</a:t>
            </a:r>
            <a:r>
              <a:rPr lang="en-GB" dirty="0"/>
              <a:t> care</a:t>
            </a:r>
          </a:p>
          <a:p>
            <a:endParaRPr lang="en-GB" dirty="0"/>
          </a:p>
          <a:p>
            <a:r>
              <a:rPr lang="en-GB" dirty="0"/>
              <a:t>Talking about communication – between the person at </a:t>
            </a:r>
            <a:r>
              <a:rPr lang="en-GB" dirty="0" err="1"/>
              <a:t>EoL</a:t>
            </a:r>
            <a:r>
              <a:rPr lang="en-GB" dirty="0"/>
              <a:t> and their family, professionals (including with</a:t>
            </a:r>
            <a:r>
              <a:rPr lang="en-GB" baseline="0" dirty="0"/>
              <a:t> each other), with policymakers and commissioners.</a:t>
            </a:r>
            <a:endParaRPr lang="en-GB" dirty="0"/>
          </a:p>
          <a:p>
            <a:endParaRPr lang="en-GB" dirty="0"/>
          </a:p>
          <a:p>
            <a:r>
              <a:rPr lang="en-GB" dirty="0"/>
              <a:t>Entrenched stigma and stereotypes around people with problematic substance use</a:t>
            </a:r>
            <a:r>
              <a:rPr lang="en-GB" baseline="0" dirty="0"/>
              <a:t> - </a:t>
            </a:r>
            <a:r>
              <a:rPr lang="en-GB" dirty="0"/>
              <a:t>Requires a paradigm shift to maximise engagement with care providers.</a:t>
            </a:r>
          </a:p>
          <a:p>
            <a:r>
              <a:rPr lang="en-GB" dirty="0"/>
              <a:t>Fear of disclosing SU at </a:t>
            </a:r>
            <a:r>
              <a:rPr lang="en-GB" dirty="0" err="1"/>
              <a:t>EoL</a:t>
            </a:r>
            <a:r>
              <a:rPr lang="en-GB" dirty="0"/>
              <a:t> or to social care or health practitioners.</a:t>
            </a:r>
          </a:p>
          <a:p>
            <a:r>
              <a:rPr lang="en-GB" dirty="0"/>
              <a:t>Health problems not addressed and attributed to substance use.</a:t>
            </a:r>
          </a:p>
          <a:p>
            <a:r>
              <a:rPr lang="en-GB" dirty="0"/>
              <a:t>National anti-stigma campaign is needed.</a:t>
            </a:r>
          </a:p>
          <a:p>
            <a:endParaRPr lang="en-GB" dirty="0"/>
          </a:p>
        </p:txBody>
      </p:sp>
      <p:sp>
        <p:nvSpPr>
          <p:cNvPr id="4" name="Slide Number Placeholder 3"/>
          <p:cNvSpPr>
            <a:spLocks noGrp="1"/>
          </p:cNvSpPr>
          <p:nvPr>
            <p:ph type="sldNum" sz="quarter" idx="10"/>
          </p:nvPr>
        </p:nvSpPr>
        <p:spPr/>
        <p:txBody>
          <a:bodyPr/>
          <a:lstStyle/>
          <a:p>
            <a:fld id="{FEE121BC-5FB8-41CC-84FD-60ADED788BD1}" type="slidenum">
              <a:rPr lang="en-GB" smtClean="0"/>
              <a:t>10</a:t>
            </a:fld>
            <a:endParaRPr lang="en-GB"/>
          </a:p>
        </p:txBody>
      </p:sp>
    </p:spTree>
    <p:extLst>
      <p:ext uri="{BB962C8B-B14F-4D97-AF65-F5344CB8AC3E}">
        <p14:creationId xmlns:p14="http://schemas.microsoft.com/office/powerpoint/2010/main" val="1838406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  re: substance use, paraphernalia and drug dealing.</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5   - balancing emotional support needs with administration responsibilities.</a:t>
            </a:r>
          </a:p>
          <a:p>
            <a:endParaRPr lang="en-GB" dirty="0"/>
          </a:p>
          <a:p>
            <a:r>
              <a:rPr lang="en-GB" dirty="0"/>
              <a:t>6 - Talking about substance use regularly with colleagues helped to normalise the topic and share information/knowledge gaps.</a:t>
            </a:r>
          </a:p>
          <a:p>
            <a:endParaRPr lang="en-GB" dirty="0"/>
          </a:p>
          <a:p>
            <a:r>
              <a:rPr lang="en-GB" dirty="0"/>
              <a:t>7 - Goodwin, N., Curry, N., Naylor, C., Ross, S. and </a:t>
            </a:r>
            <a:r>
              <a:rPr lang="en-GB" dirty="0" err="1"/>
              <a:t>Duldig</a:t>
            </a:r>
            <a:r>
              <a:rPr lang="en-GB" dirty="0"/>
              <a:t>, W. (2010) </a:t>
            </a:r>
            <a:r>
              <a:rPr lang="en-GB" i="1" dirty="0"/>
              <a:t>Managing people with long-term conditions</a:t>
            </a:r>
            <a:r>
              <a:rPr lang="en-GB" dirty="0"/>
              <a:t>.  London: The King’s Fund. </a:t>
            </a:r>
            <a:r>
              <a:rPr lang="en-GB" u="sng" dirty="0">
                <a:hlinkClick r:id="rId3"/>
              </a:rPr>
              <a:t>https://www.kingsfund.org.uk/sites/default/files/field/field_document/managing-people-long-term-conditions-gp-inquiry-research-paper-mar11.pdf</a:t>
            </a:r>
            <a:r>
              <a:rPr lang="en-GB" dirty="0"/>
              <a:t>  [Accessed 26/03/19]</a:t>
            </a:r>
          </a:p>
          <a:p>
            <a:endParaRPr lang="en-GB" dirty="0"/>
          </a:p>
        </p:txBody>
      </p:sp>
      <p:sp>
        <p:nvSpPr>
          <p:cNvPr id="4" name="Slide Number Placeholder 3"/>
          <p:cNvSpPr>
            <a:spLocks noGrp="1"/>
          </p:cNvSpPr>
          <p:nvPr>
            <p:ph type="sldNum" sz="quarter" idx="10"/>
          </p:nvPr>
        </p:nvSpPr>
        <p:spPr/>
        <p:txBody>
          <a:bodyPr/>
          <a:lstStyle/>
          <a:p>
            <a:fld id="{FEE121BC-5FB8-41CC-84FD-60ADED788BD1}" type="slidenum">
              <a:rPr lang="en-GB" smtClean="0"/>
              <a:t>11</a:t>
            </a:fld>
            <a:endParaRPr lang="en-GB"/>
          </a:p>
        </p:txBody>
      </p:sp>
    </p:spTree>
    <p:extLst>
      <p:ext uri="{BB962C8B-B14F-4D97-AF65-F5344CB8AC3E}">
        <p14:creationId xmlns:p14="http://schemas.microsoft.com/office/powerpoint/2010/main" val="3376701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E121BC-5FB8-41CC-84FD-60ADED788BD1}" type="slidenum">
              <a:rPr lang="en-GB" smtClean="0"/>
              <a:t>12</a:t>
            </a:fld>
            <a:endParaRPr lang="en-GB"/>
          </a:p>
        </p:txBody>
      </p:sp>
    </p:spTree>
    <p:extLst>
      <p:ext uri="{BB962C8B-B14F-4D97-AF65-F5344CB8AC3E}">
        <p14:creationId xmlns:p14="http://schemas.microsoft.com/office/powerpoint/2010/main" val="33742761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effectLst/>
                <a:latin typeface="Calibri"/>
                <a:ea typeface="Calibri"/>
                <a:cs typeface="Times New Roman"/>
              </a:rPr>
              <a:t>Developing a new model of care for people at, or near, the end of life who use, or have </a:t>
            </a:r>
            <a:r>
              <a:rPr lang="en-GB" b="1" dirty="0">
                <a:latin typeface="Calibri"/>
                <a:ea typeface="Calibri"/>
                <a:cs typeface="Times New Roman"/>
              </a:rPr>
              <a:t>used, substances.</a:t>
            </a:r>
            <a:endParaRPr lang="en-GB" sz="900" dirty="0">
              <a:effectLst/>
              <a:latin typeface="Calibri"/>
              <a:ea typeface="Calibri"/>
              <a:cs typeface="Times New Roman"/>
            </a:endParaRPr>
          </a:p>
          <a:p>
            <a:pPr marL="0" indent="0" algn="l">
              <a:buNone/>
            </a:pPr>
            <a:r>
              <a:rPr lang="en-GB" sz="1200" dirty="0">
                <a:solidFill>
                  <a:srgbClr val="7030A0"/>
                </a:solidFill>
              </a:rPr>
              <a:t>A new study to work with people with lived experience </a:t>
            </a:r>
          </a:p>
          <a:p>
            <a:pPr marL="0" indent="0" algn="l">
              <a:buNone/>
            </a:pPr>
            <a:r>
              <a:rPr lang="en-GB" sz="1200" dirty="0">
                <a:solidFill>
                  <a:srgbClr val="7030A0"/>
                </a:solidFill>
              </a:rPr>
              <a:t>and practice experience in co-producing and assessing </a:t>
            </a:r>
          </a:p>
          <a:p>
            <a:pPr marL="0" indent="0" algn="l">
              <a:buNone/>
            </a:pPr>
            <a:r>
              <a:rPr lang="en-GB" sz="1200" dirty="0">
                <a:solidFill>
                  <a:srgbClr val="7030A0"/>
                </a:solidFill>
              </a:rPr>
              <a:t>the impact of a new model of care.</a:t>
            </a:r>
          </a:p>
          <a:p>
            <a:pPr marL="0" indent="0" algn="l">
              <a:buNone/>
            </a:pPr>
            <a:endParaRPr lang="en-GB" sz="1050" dirty="0">
              <a:solidFill>
                <a:srgbClr val="7030A0"/>
              </a:solidFill>
            </a:endParaRPr>
          </a:p>
          <a:p>
            <a:pPr marL="0" indent="0" algn="l">
              <a:buNone/>
            </a:pPr>
            <a:r>
              <a:rPr lang="en-GB" sz="1200" i="1" dirty="0">
                <a:solidFill>
                  <a:srgbClr val="C00000"/>
                </a:solidFill>
              </a:rPr>
              <a:t>(October 2019 – April 2021, Liverpool and Sefton)</a:t>
            </a:r>
          </a:p>
          <a:p>
            <a:endParaRPr lang="en-GB" dirty="0"/>
          </a:p>
        </p:txBody>
      </p:sp>
      <p:sp>
        <p:nvSpPr>
          <p:cNvPr id="4" name="Slide Number Placeholder 3"/>
          <p:cNvSpPr>
            <a:spLocks noGrp="1"/>
          </p:cNvSpPr>
          <p:nvPr>
            <p:ph type="sldNum" sz="quarter" idx="10"/>
          </p:nvPr>
        </p:nvSpPr>
        <p:spPr/>
        <p:txBody>
          <a:bodyPr/>
          <a:lstStyle/>
          <a:p>
            <a:fld id="{FEE121BC-5FB8-41CC-84FD-60ADED788BD1}" type="slidenum">
              <a:rPr lang="en-GB" smtClean="0"/>
              <a:t>13</a:t>
            </a:fld>
            <a:endParaRPr lang="en-GB"/>
          </a:p>
        </p:txBody>
      </p:sp>
    </p:spTree>
    <p:extLst>
      <p:ext uri="{BB962C8B-B14F-4D97-AF65-F5344CB8AC3E}">
        <p14:creationId xmlns:p14="http://schemas.microsoft.com/office/powerpoint/2010/main" val="3374276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EE121BC-5FB8-41CC-84FD-60ADED788BD1}" type="slidenum">
              <a:rPr lang="en-GB" smtClean="0"/>
              <a:t>14</a:t>
            </a:fld>
            <a:endParaRPr lang="en-GB"/>
          </a:p>
        </p:txBody>
      </p:sp>
    </p:spTree>
    <p:extLst>
      <p:ext uri="{BB962C8B-B14F-4D97-AF65-F5344CB8AC3E}">
        <p14:creationId xmlns:p14="http://schemas.microsoft.com/office/powerpoint/2010/main" val="277138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800"/>
              </a:spcAft>
            </a:pPr>
            <a:r>
              <a:rPr lang="en-GB" b="1" dirty="0"/>
              <a:t>Next steps </a:t>
            </a:r>
          </a:p>
          <a:p>
            <a:pPr>
              <a:spcAft>
                <a:spcPts val="1800"/>
              </a:spcAft>
            </a:pPr>
            <a:r>
              <a:rPr lang="en-GB" dirty="0"/>
              <a:t>Dissemination – especially good practice guidance</a:t>
            </a:r>
          </a:p>
          <a:p>
            <a:pPr marL="0" marR="0" lvl="0" indent="0" algn="l" defTabSz="914400" rtl="0" eaLnBrk="1" fontAlgn="auto" latinLnBrk="0" hangingPunct="1">
              <a:lnSpc>
                <a:spcPct val="100000"/>
              </a:lnSpc>
              <a:spcBef>
                <a:spcPts val="0"/>
              </a:spcBef>
              <a:spcAft>
                <a:spcPts val="1800"/>
              </a:spcAft>
              <a:buClrTx/>
              <a:buSzTx/>
              <a:buFontTx/>
              <a:buNone/>
              <a:tabLst/>
              <a:defRPr/>
            </a:pPr>
            <a:r>
              <a:rPr lang="en-GB" sz="1200" dirty="0"/>
              <a:t>Encourage national / local policy development</a:t>
            </a:r>
          </a:p>
          <a:p>
            <a:pPr>
              <a:spcAft>
                <a:spcPts val="1800"/>
              </a:spcAft>
            </a:pPr>
            <a:r>
              <a:rPr lang="en-GB" dirty="0"/>
              <a:t>	Need for policy reflections at national and local levels</a:t>
            </a:r>
            <a:r>
              <a:rPr lang="en-GB" baseline="0" dirty="0"/>
              <a:t> – developed a s</a:t>
            </a:r>
            <a:r>
              <a:rPr lang="en-GB" dirty="0"/>
              <a:t>et of policy standards to support practice development</a:t>
            </a:r>
          </a:p>
          <a:p>
            <a:pPr>
              <a:spcAft>
                <a:spcPts val="1800"/>
              </a:spcAft>
            </a:pPr>
            <a:r>
              <a:rPr lang="en-GB" dirty="0"/>
              <a:t>Build practitioner and policy networks to stimulate ongoing development of services</a:t>
            </a:r>
          </a:p>
          <a:p>
            <a:pPr>
              <a:spcAft>
                <a:spcPts val="1800"/>
              </a:spcAft>
            </a:pPr>
            <a:r>
              <a:rPr lang="en-GB" dirty="0"/>
              <a:t>Continue to plug huge gaps in the research evidence</a:t>
            </a:r>
          </a:p>
          <a:p>
            <a:pPr>
              <a:spcAft>
                <a:spcPts val="1800"/>
              </a:spcAft>
            </a:pPr>
            <a:endParaRPr lang="en-GB" sz="1200" dirty="0"/>
          </a:p>
        </p:txBody>
      </p:sp>
      <p:sp>
        <p:nvSpPr>
          <p:cNvPr id="4" name="Slide Number Placeholder 3"/>
          <p:cNvSpPr>
            <a:spLocks noGrp="1"/>
          </p:cNvSpPr>
          <p:nvPr>
            <p:ph type="sldNum" sz="quarter" idx="10"/>
          </p:nvPr>
        </p:nvSpPr>
        <p:spPr/>
        <p:txBody>
          <a:bodyPr/>
          <a:lstStyle/>
          <a:p>
            <a:fld id="{FEE121BC-5FB8-41CC-84FD-60ADED788BD1}" type="slidenum">
              <a:rPr lang="en-GB" smtClean="0"/>
              <a:t>2</a:t>
            </a:fld>
            <a:endParaRPr lang="en-GB"/>
          </a:p>
        </p:txBody>
      </p:sp>
    </p:spTree>
    <p:extLst>
      <p:ext uri="{BB962C8B-B14F-4D97-AF65-F5344CB8AC3E}">
        <p14:creationId xmlns:p14="http://schemas.microsoft.com/office/powerpoint/2010/main" val="1070827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Compared against ‘the gold standard’ of what </a:t>
            </a:r>
            <a:r>
              <a:rPr lang="en-GB" dirty="0" err="1"/>
              <a:t>PEoLC</a:t>
            </a:r>
            <a:r>
              <a:rPr lang="en-GB" dirty="0"/>
              <a:t> should look like, for example:</a:t>
            </a:r>
          </a:p>
          <a:p>
            <a:pPr marL="171450" indent="-171450">
              <a:buFont typeface="Arial" panose="020B0604020202020204" pitchFamily="34" charset="0"/>
              <a:buChar char="•"/>
            </a:pPr>
            <a:r>
              <a:rPr lang="en-GB" dirty="0"/>
              <a:t>Clarity of </a:t>
            </a:r>
            <a:r>
              <a:rPr lang="en-GB" dirty="0" err="1"/>
              <a:t>EoL</a:t>
            </a:r>
            <a:r>
              <a:rPr lang="en-GB" dirty="0"/>
              <a:t> diagnosis</a:t>
            </a:r>
          </a:p>
          <a:p>
            <a:pPr marL="171450" indent="-171450">
              <a:buFont typeface="Arial" panose="020B0604020202020204" pitchFamily="34" charset="0"/>
              <a:buChar char="•"/>
            </a:pPr>
            <a:r>
              <a:rPr lang="en-GB" dirty="0"/>
              <a:t>Timely practical assistance</a:t>
            </a:r>
          </a:p>
          <a:p>
            <a:pPr marL="171450" indent="-171450">
              <a:buFont typeface="Arial" panose="020B0604020202020204" pitchFamily="34" charset="0"/>
              <a:buChar char="•"/>
            </a:pPr>
            <a:r>
              <a:rPr lang="en-GB" dirty="0"/>
              <a:t>Recognising family need</a:t>
            </a:r>
          </a:p>
          <a:p>
            <a:pPr marL="171450" indent="-171450">
              <a:buFont typeface="Arial" panose="020B0604020202020204" pitchFamily="34" charset="0"/>
              <a:buChar char="•"/>
            </a:pPr>
            <a:r>
              <a:rPr lang="en-GB" dirty="0"/>
              <a:t>Regular emotional support</a:t>
            </a:r>
          </a:p>
          <a:p>
            <a:pPr marL="171450" indent="-171450">
              <a:buFont typeface="Arial" panose="020B0604020202020204" pitchFamily="34" charset="0"/>
              <a:buChar char="•"/>
            </a:pPr>
            <a:r>
              <a:rPr lang="en-GB" dirty="0"/>
              <a:t>Compassion </a:t>
            </a:r>
          </a:p>
          <a:p>
            <a:endParaRPr lang="en-GB" dirty="0"/>
          </a:p>
        </p:txBody>
      </p:sp>
      <p:sp>
        <p:nvSpPr>
          <p:cNvPr id="4" name="Slide Number Placeholder 3"/>
          <p:cNvSpPr>
            <a:spLocks noGrp="1"/>
          </p:cNvSpPr>
          <p:nvPr>
            <p:ph type="sldNum" sz="quarter" idx="10"/>
          </p:nvPr>
        </p:nvSpPr>
        <p:spPr/>
        <p:txBody>
          <a:bodyPr/>
          <a:lstStyle/>
          <a:p>
            <a:fld id="{FEE121BC-5FB8-41CC-84FD-60ADED788BD1}" type="slidenum">
              <a:rPr lang="en-GB" smtClean="0"/>
              <a:t>3</a:t>
            </a:fld>
            <a:endParaRPr lang="en-GB"/>
          </a:p>
        </p:txBody>
      </p:sp>
    </p:spTree>
    <p:extLst>
      <p:ext uri="{BB962C8B-B14F-4D97-AF65-F5344CB8AC3E}">
        <p14:creationId xmlns:p14="http://schemas.microsoft.com/office/powerpoint/2010/main" val="3129210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E121BC-5FB8-41CC-84FD-60ADED788BD1}" type="slidenum">
              <a:rPr lang="en-GB" smtClean="0"/>
              <a:t>4</a:t>
            </a:fld>
            <a:endParaRPr lang="en-GB"/>
          </a:p>
        </p:txBody>
      </p:sp>
    </p:spTree>
    <p:extLst>
      <p:ext uri="{BB962C8B-B14F-4D97-AF65-F5344CB8AC3E}">
        <p14:creationId xmlns:p14="http://schemas.microsoft.com/office/powerpoint/2010/main" val="2973796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E121BC-5FB8-41CC-84FD-60ADED788BD1}" type="slidenum">
              <a:rPr lang="en-GB" smtClean="0"/>
              <a:t>5</a:t>
            </a:fld>
            <a:endParaRPr lang="en-GB"/>
          </a:p>
        </p:txBody>
      </p:sp>
    </p:spTree>
    <p:extLst>
      <p:ext uri="{BB962C8B-B14F-4D97-AF65-F5344CB8AC3E}">
        <p14:creationId xmlns:p14="http://schemas.microsoft.com/office/powerpoint/2010/main" val="3778444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EE121BC-5FB8-41CC-84FD-60ADED788BD1}" type="slidenum">
              <a:rPr lang="en-GB" smtClean="0"/>
              <a:t>6</a:t>
            </a:fld>
            <a:endParaRPr lang="en-GB"/>
          </a:p>
        </p:txBody>
      </p:sp>
    </p:spTree>
    <p:extLst>
      <p:ext uri="{BB962C8B-B14F-4D97-AF65-F5344CB8AC3E}">
        <p14:creationId xmlns:p14="http://schemas.microsoft.com/office/powerpoint/2010/main" val="1373113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(1) This can result in a vicious  circle whereby people receive inadequate pain relief, and start topping up their medication  with  street drugs.  Unpredictable use of street drugs then makes health practitioners even more concerned, which leads to more restrictive prescribing. </a:t>
            </a:r>
          </a:p>
          <a:p>
            <a:endParaRPr lang="en-GB" dirty="0"/>
          </a:p>
          <a:p>
            <a:endParaRPr lang="en-GB" dirty="0"/>
          </a:p>
          <a:p>
            <a:r>
              <a:rPr lang="en-GB" dirty="0"/>
              <a:t>Very common concern among health practitioners - how to alleviate pain safely with people using substances</a:t>
            </a:r>
          </a:p>
          <a:p>
            <a:r>
              <a:rPr lang="en-GB" dirty="0"/>
              <a:t>‘Chemical coping’ – substance topping up their medication due to inadequate pain relief</a:t>
            </a:r>
          </a:p>
          <a:p>
            <a:r>
              <a:rPr lang="en-GB" dirty="0"/>
              <a:t>Drug diversion by family members or friends</a:t>
            </a:r>
          </a:p>
          <a:p>
            <a:pPr lvl="1"/>
            <a:r>
              <a:rPr lang="en-GB" dirty="0"/>
              <a:t>Safes and locked boxes used to counteract this</a:t>
            </a:r>
          </a:p>
          <a:p>
            <a:r>
              <a:rPr lang="en-GB" dirty="0"/>
              <a:t>People with historic substance use refusing medication based on opioids</a:t>
            </a:r>
          </a:p>
          <a:p>
            <a:r>
              <a:rPr lang="en-GB" dirty="0"/>
              <a:t>Guidance needed – balances adequate pain relief with a person’s choice to continue using</a:t>
            </a: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FEE121BC-5FB8-41CC-84FD-60ADED788BD1}" type="slidenum">
              <a:rPr lang="en-GB" smtClean="0"/>
              <a:t>7</a:t>
            </a:fld>
            <a:endParaRPr lang="en-GB"/>
          </a:p>
        </p:txBody>
      </p:sp>
    </p:spTree>
    <p:extLst>
      <p:ext uri="{BB962C8B-B14F-4D97-AF65-F5344CB8AC3E}">
        <p14:creationId xmlns:p14="http://schemas.microsoft.com/office/powerpoint/2010/main" val="1591457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E121BC-5FB8-41CC-84FD-60ADED788BD1}" type="slidenum">
              <a:rPr lang="en-GB" smtClean="0"/>
              <a:t>8</a:t>
            </a:fld>
            <a:endParaRPr lang="en-GB"/>
          </a:p>
        </p:txBody>
      </p:sp>
    </p:spTree>
    <p:extLst>
      <p:ext uri="{BB962C8B-B14F-4D97-AF65-F5344CB8AC3E}">
        <p14:creationId xmlns:p14="http://schemas.microsoft.com/office/powerpoint/2010/main" val="4005506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E121BC-5FB8-41CC-84FD-60ADED788BD1}" type="slidenum">
              <a:rPr lang="en-GB" smtClean="0"/>
              <a:t>9</a:t>
            </a:fld>
            <a:endParaRPr lang="en-GB"/>
          </a:p>
        </p:txBody>
      </p:sp>
    </p:spTree>
    <p:extLst>
      <p:ext uri="{BB962C8B-B14F-4D97-AF65-F5344CB8AC3E}">
        <p14:creationId xmlns:p14="http://schemas.microsoft.com/office/powerpoint/2010/main" val="4126784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569214"/>
            <a:ext cx="7543800" cy="2674620"/>
          </a:xfrm>
        </p:spPr>
        <p:txBody>
          <a:bodyPr anchor="b">
            <a:normAutofit/>
          </a:bodyPr>
          <a:lstStyle>
            <a:lvl1pPr algn="l">
              <a:lnSpc>
                <a:spcPct val="85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3341716"/>
            <a:ext cx="7543800" cy="85725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CDB3CC-F982-40F9-8DD6-BCC9AFBF44BD}" type="datetime1">
              <a:rPr lang="en-US" smtClean="0"/>
              <a:pPr/>
              <a:t>9/27/2021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086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C2560D-EC28-3B41-86E8-18F1CE0113B4}"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386781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309226"/>
            <a:ext cx="1971675" cy="431992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9226"/>
            <a:ext cx="5800725" cy="4319924"/>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C2560D-EC28-3B41-86E8-18F1CE0113B4}"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0705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C2560D-EC28-3B41-86E8-18F1CE0113B4}"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599414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69214"/>
            <a:ext cx="7543800" cy="267462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3339846"/>
            <a:ext cx="7543800" cy="85725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189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384301"/>
            <a:ext cx="370332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384301"/>
            <a:ext cx="370332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C2560D-EC28-3B41-86E8-18F1CE0113B4}"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779035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1936751"/>
            <a:ext cx="3703320" cy="2533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1936751"/>
            <a:ext cx="3703320" cy="2533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C2560D-EC28-3B41-86E8-18F1CE0113B4}" type="datetimeFigureOut">
              <a:rPr lang="en-US" smtClean="0"/>
              <a:t>9/27/2021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009759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C2560D-EC28-3B41-86E8-18F1CE0113B4}" type="datetimeFigureOut">
              <a:rPr lang="en-US" smtClean="0"/>
              <a:t>9/27/2021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32943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8C2560D-EC28-3B41-86E8-18F1CE0113B4}" type="datetimeFigureOut">
              <a:rPr lang="en-US" smtClean="0"/>
              <a:t>9/27/2021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084378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45769"/>
            <a:ext cx="2400300" cy="17145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548640"/>
            <a:ext cx="4869180" cy="3943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194560"/>
            <a:ext cx="2400300" cy="2534343"/>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4" y="4844839"/>
            <a:ext cx="1963883" cy="273844"/>
          </a:xfrm>
        </p:spPr>
        <p:txBody>
          <a:bodyPr/>
          <a:lstStyle>
            <a:lvl1pPr algn="l">
              <a:defRPr/>
            </a:lvl1pPr>
          </a:lstStyle>
          <a:p>
            <a:fld id="{68C2560D-EC28-3B41-86E8-18F1CE0113B4}" type="datetimeFigureOut">
              <a:rPr lang="en-US" smtClean="0"/>
              <a:t>9/27/2021</a:t>
            </a:fld>
            <a:endParaRPr lang="en-US"/>
          </a:p>
        </p:txBody>
      </p:sp>
      <p:sp>
        <p:nvSpPr>
          <p:cNvPr id="6" name="Footer Placeholder 5"/>
          <p:cNvSpPr>
            <a:spLocks noGrp="1"/>
          </p:cNvSpPr>
          <p:nvPr>
            <p:ph type="ftr" sz="quarter" idx="11"/>
          </p:nvPr>
        </p:nvSpPr>
        <p:spPr>
          <a:xfrm>
            <a:off x="3600450" y="4844839"/>
            <a:ext cx="3486150" cy="273844"/>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3974687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14750"/>
            <a:ext cx="9141619"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8630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3806190"/>
            <a:ext cx="7585234" cy="617220"/>
          </a:xfrm>
        </p:spPr>
        <p:txBody>
          <a:bodyPr lIns="91440" tIns="0" rIns="91440" bIns="0" anchor="b">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3686307"/>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22960" y="4430268"/>
            <a:ext cx="7584948" cy="44577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52248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750737"/>
            <a:ext cx="9143989" cy="49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14953"/>
            <a:ext cx="7543800" cy="1088068"/>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384301"/>
            <a:ext cx="7543800" cy="301752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4844839"/>
            <a:ext cx="1854203" cy="273844"/>
          </a:xfrm>
          <a:prstGeom prst="rect">
            <a:avLst/>
          </a:prstGeom>
        </p:spPr>
        <p:txBody>
          <a:bodyPr vert="horz" lIns="91440" tIns="45720" rIns="91440" bIns="45720" rtlCol="0" anchor="ctr"/>
          <a:lstStyle>
            <a:lvl1pPr algn="l">
              <a:defRPr sz="675">
                <a:solidFill>
                  <a:srgbClr val="FFFFFF"/>
                </a:solidFill>
              </a:defRPr>
            </a:lvl1pPr>
          </a:lstStyle>
          <a:p>
            <a:fld id="{68C2560D-EC28-3B41-86E8-18F1CE0113B4}" type="datetimeFigureOut">
              <a:rPr lang="en-US" smtClean="0"/>
              <a:t>9/27/2021</a:t>
            </a:fld>
            <a:endParaRPr lang="en-US"/>
          </a:p>
        </p:txBody>
      </p:sp>
      <p:sp>
        <p:nvSpPr>
          <p:cNvPr id="5" name="Footer Placeholder 4"/>
          <p:cNvSpPr>
            <a:spLocks noGrp="1"/>
          </p:cNvSpPr>
          <p:nvPr>
            <p:ph type="ftr" sz="quarter" idx="3"/>
          </p:nvPr>
        </p:nvSpPr>
        <p:spPr>
          <a:xfrm>
            <a:off x="2764639" y="4844839"/>
            <a:ext cx="3617103" cy="273844"/>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4844839"/>
            <a:ext cx="984019" cy="273844"/>
          </a:xfrm>
          <a:prstGeom prst="rect">
            <a:avLst/>
          </a:prstGeom>
        </p:spPr>
        <p:txBody>
          <a:bodyPr vert="horz" lIns="91440" tIns="45720" rIns="91440" bIns="45720" rtlCol="0" anchor="ctr"/>
          <a:lstStyle>
            <a:lvl1pPr algn="r">
              <a:defRPr sz="788">
                <a:solidFill>
                  <a:srgbClr val="FFFFFF"/>
                </a:solidFill>
              </a:defRPr>
            </a:lvl1pPr>
          </a:lstStyle>
          <a:p>
            <a:fld id="{2066355A-084C-D24E-9AD2-7E4FC41EA627}" type="slidenum">
              <a:rPr lang="en-US" smtClean="0"/>
              <a:t>‹#›</a:t>
            </a:fld>
            <a:endParaRPr lang="en-US"/>
          </a:p>
        </p:txBody>
      </p:sp>
      <p:cxnSp>
        <p:nvCxnSpPr>
          <p:cNvPr id="10" name="Straight Connector 9"/>
          <p:cNvCxnSpPr/>
          <p:nvPr/>
        </p:nvCxnSpPr>
        <p:spPr>
          <a:xfrm>
            <a:off x="895149" y="1303384"/>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8900696"/>
      </p:ext>
    </p:extLst>
  </p:cSld>
  <p:clrMap bg1="lt1" tx1="dk1" bg2="lt2" tx2="dk2" accent1="accent1" accent2="accent2" accent3="accent3" accent4="accent4" accent5="accent5" accent6="accent6" hlink="hlink" folHlink="folHlink"/>
  <p:sldLayoutIdLst>
    <p:sldLayoutId id="2147493628" r:id="rId1"/>
    <p:sldLayoutId id="2147493629" r:id="rId2"/>
    <p:sldLayoutId id="2147493630" r:id="rId3"/>
    <p:sldLayoutId id="2147493631" r:id="rId4"/>
    <p:sldLayoutId id="2147493632" r:id="rId5"/>
    <p:sldLayoutId id="2147493633" r:id="rId6"/>
    <p:sldLayoutId id="2147493634" r:id="rId7"/>
    <p:sldLayoutId id="2147493635" r:id="rId8"/>
    <p:sldLayoutId id="2147493636" r:id="rId9"/>
    <p:sldLayoutId id="2147493637" r:id="rId10"/>
    <p:sldLayoutId id="2147493638" r:id="rId11"/>
  </p:sldLayoutIdLst>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1.jpeg" Type="http://schemas.openxmlformats.org/officeDocument/2006/relationships/image"/><Relationship Id="rId2" Target="../notesSlides/notesSlide1.xml" Type="http://schemas.openxmlformats.org/officeDocument/2006/relationships/notesSlide"/><Relationship Id="rId1" Target="../slideLayouts/slideLayout1.xml" Type="http://schemas.openxmlformats.org/officeDocument/2006/relationships/slideLayout"/><Relationship Id="rId4" Target="../media/hdphoto1.wdp" Type="http://schemas.microsoft.com/office/2007/relationships/hdphoto"/></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arget="../media/image16.jpeg" Type="http://schemas.openxmlformats.org/officeDocument/2006/relationships/image"/><Relationship Id="rId2" Target="../notesSlides/notesSlide13.xml" Type="http://schemas.openxmlformats.org/officeDocument/2006/relationships/notesSlide"/><Relationship Id="rId1" Target="../slideLayouts/slideLayout2.xml" Type="http://schemas.openxmlformats.org/officeDocument/2006/relationships/slideLayout"/><Relationship Id="rId4" Target="../media/image17.jpeg" Type="http://schemas.openxmlformats.org/officeDocument/2006/relationships/image"/></Relationships>
</file>

<file path=ppt/slides/_rels/slide14.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19.png"/><Relationship Id="rId5" Type="http://schemas.openxmlformats.org/officeDocument/2006/relationships/hyperlink" Target="mailto:sam.wright@mmu.ac.uk" TargetMode="External"/><Relationship Id="rId4" Type="http://schemas.openxmlformats.org/officeDocument/2006/relationships/hyperlink" Target="mailto:s.galvani@mmu.ac.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arget="../media/image6.jpeg" Type="http://schemas.openxmlformats.org/officeDocument/2006/relationships/image"/><Relationship Id="rId2" Target="../notesSlides/notesSlide3.xml" Type="http://schemas.openxmlformats.org/officeDocument/2006/relationships/notesSlide"/><Relationship Id="rId1" Target="../slideLayouts/slideLayout5.xml" Type="http://schemas.openxmlformats.org/officeDocument/2006/relationships/slideLayout"/></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FFADF"/>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95124FCE-96D8-44AC-9996-F0947D4C7594}"/>
              </a:ext>
            </a:extLst>
          </p:cNvPr>
          <p:cNvSpPr/>
          <p:nvPr/>
        </p:nvSpPr>
        <p:spPr>
          <a:xfrm>
            <a:off x="-234668" y="1335187"/>
            <a:ext cx="7323292" cy="12365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id="2" name="Title 1"/>
          <p:cNvSpPr>
            <a:spLocks noGrp="1"/>
          </p:cNvSpPr>
          <p:nvPr>
            <p:ph type="ctrTitle"/>
          </p:nvPr>
        </p:nvSpPr>
        <p:spPr>
          <a:xfrm>
            <a:off x="685800" y="1685203"/>
            <a:ext cx="7772400" cy="1519931"/>
          </a:xfrm>
        </p:spPr>
        <p:txBody>
          <a:bodyPr>
            <a:normAutofit fontScale="90000"/>
          </a:bodyPr>
          <a:lstStyle/>
          <a:p>
            <a:r>
              <a:rPr b="1" dirty="0" lang="en-GB" sz="4000">
                <a:solidFill>
                  <a:schemeClr val="bg1"/>
                </a:solidFill>
                <a:latin typeface="+mn-lt"/>
              </a:rPr>
              <a:t>Palliative care and substance use: </a:t>
            </a:r>
            <a:br>
              <a:rPr b="1" dirty="0" lang="en-GB" sz="4000">
                <a:solidFill>
                  <a:schemeClr val="bg1"/>
                </a:solidFill>
                <a:latin typeface="+mn-lt"/>
              </a:rPr>
            </a:br>
            <a:r>
              <a:rPr b="1" dirty="0" i="1" lang="en-GB" sz="4000">
                <a:solidFill>
                  <a:schemeClr val="bg1"/>
                </a:solidFill>
                <a:latin typeface="+mn-lt"/>
              </a:rPr>
              <a:t>the social care perspective</a:t>
            </a:r>
            <a:br>
              <a:rPr dirty="0" lang="en-GB"/>
            </a:br>
            <a:endParaRPr dirty="0" lang="en-GB"/>
          </a:p>
        </p:txBody>
      </p:sp>
      <p:sp>
        <p:nvSpPr>
          <p:cNvPr id="3" name="Subtitle 2"/>
          <p:cNvSpPr>
            <a:spLocks noGrp="1"/>
          </p:cNvSpPr>
          <p:nvPr>
            <p:ph idx="1" type="subTitle"/>
          </p:nvPr>
        </p:nvSpPr>
        <p:spPr>
          <a:xfrm>
            <a:off x="873939" y="3026420"/>
            <a:ext cx="7501317" cy="1634591"/>
          </a:xfrm>
        </p:spPr>
        <p:txBody>
          <a:bodyPr>
            <a:normAutofit fontScale="70000" lnSpcReduction="20000"/>
          </a:bodyPr>
          <a:lstStyle/>
          <a:p>
            <a:r>
              <a:rPr b="1" cap="none" dirty="0" lang="en-GB" sz="2400">
                <a:solidFill>
                  <a:schemeClr val="accent3">
                    <a:lumMod val="50000"/>
                  </a:schemeClr>
                </a:solidFill>
                <a:latin typeface="+mn-lt"/>
              </a:rPr>
              <a:t>Dr Sam Wright and Prof Sarah Galvani</a:t>
            </a:r>
            <a:endParaRPr baseline="30000" cap="none" dirty="0" lang="en-GB" sz="2400">
              <a:latin typeface="+mn-lt"/>
            </a:endParaRPr>
          </a:p>
          <a:p>
            <a:pPr>
              <a:lnSpc>
                <a:spcPct val="120000"/>
              </a:lnSpc>
              <a:spcBef>
                <a:spcPts val="0"/>
              </a:spcBef>
              <a:spcAft>
                <a:spcPts val="0"/>
              </a:spcAft>
            </a:pPr>
            <a:r>
              <a:rPr cap="none" dirty="0" lang="en-GB" sz="2200">
                <a:latin typeface="+mn-lt"/>
              </a:rPr>
              <a:t>Department of Sociology</a:t>
            </a:r>
          </a:p>
          <a:p>
            <a:pPr>
              <a:lnSpc>
                <a:spcPct val="120000"/>
              </a:lnSpc>
              <a:spcBef>
                <a:spcPts val="0"/>
              </a:spcBef>
              <a:spcAft>
                <a:spcPts val="0"/>
              </a:spcAft>
            </a:pPr>
            <a:r>
              <a:rPr cap="none" dirty="0" lang="en-GB" sz="2200">
                <a:latin typeface="+mn-lt"/>
              </a:rPr>
              <a:t>Manchester Metropolitan University</a:t>
            </a:r>
          </a:p>
          <a:p>
            <a:endParaRPr cap="none" dirty="0" lang="en-GB" sz="1300">
              <a:latin typeface="+mn-lt"/>
            </a:endParaRPr>
          </a:p>
          <a:p>
            <a:r>
              <a:rPr cap="none" dirty="0" lang="en-GB" sz="1600"/>
              <a:t>This project is funded by the national institute for health research (NIHR) under its research for patient benefit (RFPB) programme (grant reference number NIHR275107). The views expressed are those of the author(s) and not necessarily those of the NIHR or the department of health and social care.</a:t>
            </a:r>
          </a:p>
          <a:p>
            <a:endParaRPr cap="none" dirty="0" lang="en-GB" sz="2200">
              <a:latin typeface="+mn-lt"/>
            </a:endParaRPr>
          </a:p>
          <a:p>
            <a:endParaRPr cap="none" dirty="0" lang="en-GB" sz="2200">
              <a:latin typeface="+mn-lt"/>
            </a:endParaRPr>
          </a:p>
        </p:txBody>
      </p:sp>
      <p:sp>
        <p:nvSpPr>
          <p:cNvPr descr="-" id="4" name="Lightning Bolt 3">
            <a:extLst>
              <a:ext uri="{FF2B5EF4-FFF2-40B4-BE49-F238E27FC236}">
                <a16:creationId xmlns:a16="http://schemas.microsoft.com/office/drawing/2014/main" id="{B6643C89-74CC-41D8-ABDF-2A88D79F260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5" name="Lightning Bolt 4">
            <a:extLst>
              <a:ext uri="{FF2B5EF4-FFF2-40B4-BE49-F238E27FC236}">
                <a16:creationId xmlns:a16="http://schemas.microsoft.com/office/drawing/2014/main" id="{8B606560-5A7E-47BC-9032-312DC9EA5DB3}"/>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6" name="Lightning Bolt 5">
            <a:extLst>
              <a:ext uri="{FF2B5EF4-FFF2-40B4-BE49-F238E27FC236}">
                <a16:creationId xmlns:a16="http://schemas.microsoft.com/office/drawing/2014/main" id="{20B6792F-E01A-46B7-9CD5-1F170E6B29E6}"/>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7" name="Lightning Bolt 6">
            <a:extLst>
              <a:ext uri="{FF2B5EF4-FFF2-40B4-BE49-F238E27FC236}">
                <a16:creationId xmlns:a16="http://schemas.microsoft.com/office/drawing/2014/main" id="{462C30D0-5800-4D98-85D7-8E61436F3AB2}"/>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8" name="Lightning Bolt 7">
            <a:extLst>
              <a:ext uri="{FF2B5EF4-FFF2-40B4-BE49-F238E27FC236}">
                <a16:creationId xmlns:a16="http://schemas.microsoft.com/office/drawing/2014/main" id="{9BA51430-453B-48D4-9640-6FC37D66E67E}"/>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9" name="Lightning Bolt 8">
            <a:extLst>
              <a:ext uri="{FF2B5EF4-FFF2-40B4-BE49-F238E27FC236}">
                <a16:creationId xmlns:a16="http://schemas.microsoft.com/office/drawing/2014/main" id="{BFBD7AAC-F446-4912-B8D5-F18CF011FEF6}"/>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10" name="Lightning Bolt 9">
            <a:extLst>
              <a:ext uri="{FF2B5EF4-FFF2-40B4-BE49-F238E27FC236}">
                <a16:creationId xmlns:a16="http://schemas.microsoft.com/office/drawing/2014/main" id="{73F5E149-A243-4274-A99E-C4EABE41CBE5}"/>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11" name="Lightning Bolt 10">
            <a:extLst>
              <a:ext uri="{FF2B5EF4-FFF2-40B4-BE49-F238E27FC236}">
                <a16:creationId xmlns:a16="http://schemas.microsoft.com/office/drawing/2014/main" id="{8693D71B-E4F2-4F9C-B7DC-EC0C8E1C5185}"/>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12" name="Lightning Bolt 11">
            <a:extLst>
              <a:ext uri="{FF2B5EF4-FFF2-40B4-BE49-F238E27FC236}">
                <a16:creationId xmlns:a16="http://schemas.microsoft.com/office/drawing/2014/main" id="{F35F1DA7-884A-431B-A042-825C701CF452}"/>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13" name="Lightning Bolt 12">
            <a:extLst>
              <a:ext uri="{FF2B5EF4-FFF2-40B4-BE49-F238E27FC236}">
                <a16:creationId xmlns:a16="http://schemas.microsoft.com/office/drawing/2014/main" id="{F0893640-FEFC-4D45-8755-B8CA503A3355}"/>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14" name="Lightning Bolt 13">
            <a:extLst>
              <a:ext uri="{FF2B5EF4-FFF2-40B4-BE49-F238E27FC236}">
                <a16:creationId xmlns:a16="http://schemas.microsoft.com/office/drawing/2014/main" id="{57B1CB7D-1467-4FE0-9617-937A2464ACF1}"/>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15" name="Lightning Bolt 14">
            <a:extLst>
              <a:ext uri="{FF2B5EF4-FFF2-40B4-BE49-F238E27FC236}">
                <a16:creationId xmlns:a16="http://schemas.microsoft.com/office/drawing/2014/main" id="{C3A01089-8D8B-418A-A2C4-B24498536F77}"/>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16" name="Lightning Bolt 15">
            <a:extLst>
              <a:ext uri="{FF2B5EF4-FFF2-40B4-BE49-F238E27FC236}">
                <a16:creationId xmlns:a16="http://schemas.microsoft.com/office/drawing/2014/main" id="{073AE8D2-DA42-4D75-A76A-3CA4B295E1E4}"/>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17" name="Lightning Bolt 16">
            <a:extLst>
              <a:ext uri="{FF2B5EF4-FFF2-40B4-BE49-F238E27FC236}">
                <a16:creationId xmlns:a16="http://schemas.microsoft.com/office/drawing/2014/main" id="{E79FEBED-7CD8-48D1-951C-DC9435FA646C}"/>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18" name="Lightning Bolt 17">
            <a:extLst>
              <a:ext uri="{FF2B5EF4-FFF2-40B4-BE49-F238E27FC236}">
                <a16:creationId xmlns:a16="http://schemas.microsoft.com/office/drawing/2014/main" id="{743A38E2-223B-4417-B2B5-39CC83F7A07C}"/>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19" name="Lightning Bolt 18">
            <a:extLst>
              <a:ext uri="{FF2B5EF4-FFF2-40B4-BE49-F238E27FC236}">
                <a16:creationId xmlns:a16="http://schemas.microsoft.com/office/drawing/2014/main" id="{475CDAA8-2B55-4779-A487-768171D09E24}"/>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20" name="Lightning Bolt 19">
            <a:extLst>
              <a:ext uri="{FF2B5EF4-FFF2-40B4-BE49-F238E27FC236}">
                <a16:creationId xmlns:a16="http://schemas.microsoft.com/office/drawing/2014/main" id="{A0FACDE1-8848-42AD-ADA2-153DAFCEA267}"/>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21" name="Lightning Bolt 20">
            <a:extLst>
              <a:ext uri="{FF2B5EF4-FFF2-40B4-BE49-F238E27FC236}">
                <a16:creationId xmlns:a16="http://schemas.microsoft.com/office/drawing/2014/main" id="{89A63DE2-D886-4736-B581-86AC6303847C}"/>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22" name="Lightning Bolt 21">
            <a:extLst>
              <a:ext uri="{FF2B5EF4-FFF2-40B4-BE49-F238E27FC236}">
                <a16:creationId xmlns:a16="http://schemas.microsoft.com/office/drawing/2014/main" id="{72DE7DB5-734E-4D16-B41A-70B2AE591D61}"/>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23" name="Lightning Bolt 22">
            <a:extLst>
              <a:ext uri="{FF2B5EF4-FFF2-40B4-BE49-F238E27FC236}">
                <a16:creationId xmlns:a16="http://schemas.microsoft.com/office/drawing/2014/main" id="{4EFCBC72-98CB-4C8E-AFBB-2F2457DF2AB9}"/>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24" name="Lightning Bolt 23">
            <a:extLst>
              <a:ext uri="{FF2B5EF4-FFF2-40B4-BE49-F238E27FC236}">
                <a16:creationId xmlns:a16="http://schemas.microsoft.com/office/drawing/2014/main" id="{9DB241E5-39E4-4C88-90E3-36E78F76BD5E}"/>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25" name="Lightning Bolt 24">
            <a:extLst>
              <a:ext uri="{FF2B5EF4-FFF2-40B4-BE49-F238E27FC236}">
                <a16:creationId xmlns:a16="http://schemas.microsoft.com/office/drawing/2014/main" id="{37DDB2A1-E780-4008-9231-BFF17BB78DB3}"/>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31" name="Lightning Bolt 30">
            <a:extLst>
              <a:ext uri="{FF2B5EF4-FFF2-40B4-BE49-F238E27FC236}">
                <a16:creationId xmlns:a16="http://schemas.microsoft.com/office/drawing/2014/main" id="{8906AECF-C6C3-4580-83C5-4B4D0F1D135C}"/>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descr="-" id="33" name="Lightning Bolt 32">
            <a:extLst>
              <a:ext uri="{FF2B5EF4-FFF2-40B4-BE49-F238E27FC236}">
                <a16:creationId xmlns:a16="http://schemas.microsoft.com/office/drawing/2014/main" id="{CD8B77E9-9ED4-41B6-A87D-4637AEAFEBE2}"/>
              </a:ext>
            </a:extLst>
          </p:cNvPr>
          <p:cNvSpPr/>
          <p:nvPr/>
        </p:nvSpPr>
        <p:spPr>
          <a:xfrm>
            <a:off x="0" y="0"/>
            <a:ext cx="0" cy="0"/>
          </a:xfrm>
          <a:prstGeom prst="lightningBol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pic>
        <p:nvPicPr>
          <p:cNvPr id="35" name="Picture 34">
            <a:extLst>
              <a:ext uri="{FF2B5EF4-FFF2-40B4-BE49-F238E27FC236}">
                <a16:creationId xmlns:a16="http://schemas.microsoft.com/office/drawing/2014/main" id="{A56C76B8-08E8-478B-8E27-EE9958F34042}"/>
              </a:ext>
            </a:extLst>
          </p:cNvPr>
          <p:cNvPicPr>
            <a:picLocks noChangeAspect="1"/>
          </p:cNvPicPr>
          <p:nvPr/>
        </p:nvPicPr>
        <p:blipFill rotWithShape="1">
          <a:blip r:embed="rId3">
            <a:extLst>
              <a:ext uri="{BEBA8EAE-BF5A-486C-A8C5-ECC9F3942E4B}">
                <a14:imgProps xmlns:a14="http://schemas.microsoft.com/office/drawing/2010/main">
                  <a14:imgLayer r:embed="rId4">
                    <a14:imgEffect>
                      <a14:colorTemperature colorTemp="8800"/>
                    </a14:imgEffect>
                  </a14:imgLayer>
                </a14:imgProps>
              </a:ext>
            </a:extLst>
          </a:blip>
          <a:srcRect r="-41"/>
          <a:stretch/>
        </p:blipFill>
        <p:spPr>
          <a:xfrm>
            <a:off x="7274740" y="161841"/>
            <a:ext cx="1747881" cy="1523362"/>
          </a:xfrm>
          <a:prstGeom prst="rect">
            <a:avLst/>
          </a:prstGeom>
        </p:spPr>
      </p:pic>
    </p:spTree>
    <p:extLst>
      <p:ext uri="{BB962C8B-B14F-4D97-AF65-F5344CB8AC3E}">
        <p14:creationId xmlns:p14="http://schemas.microsoft.com/office/powerpoint/2010/main" val="1245461318"/>
      </p:ext>
    </p:extLst>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5" name="Content Placeholder 3">
            <a:extLst>
              <a:ext uri="{FF2B5EF4-FFF2-40B4-BE49-F238E27FC236}">
                <a16:creationId xmlns:a16="http://schemas.microsoft.com/office/drawing/2014/main" id="{E4D54824-7830-464D-BB62-D56D76D27436}"/>
              </a:ext>
            </a:extLst>
          </p:cNvPr>
          <p:cNvSpPr txBox="1">
            <a:spLocks/>
          </p:cNvSpPr>
          <p:nvPr/>
        </p:nvSpPr>
        <p:spPr>
          <a:xfrm>
            <a:off x="3624349" y="1576995"/>
            <a:ext cx="5419898" cy="3608766"/>
          </a:xfrm>
          <a:prstGeom prst="rect">
            <a:avLst/>
          </a:prstGeom>
        </p:spPr>
        <p:txBody>
          <a:bodyPr bIns="45720" lIns="91440" rIns="91440" rtlCol="0" tIns="45720" vert="horz">
            <a:noAutofit/>
          </a:bodyPr>
          <a:lstStyle>
            <a:lvl1pPr algn="l" defTabSz="457200" eaLnBrk="1" hangingPunct="1" indent="-342900" latinLnBrk="0" marL="342900" rtl="0">
              <a:spcBef>
                <a:spcPct val="20000"/>
              </a:spcBef>
              <a:buFont typeface="Arial"/>
              <a:buChar char="•"/>
              <a:defRPr kern="1200" sz="3200">
                <a:solidFill>
                  <a:schemeClr val="tx1"/>
                </a:solidFill>
                <a:latin typeface="+mn-lt"/>
                <a:ea typeface="+mn-ea"/>
                <a:cs typeface="+mn-cs"/>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endParaRPr dirty="0" lang="en-GB" sz="2000"/>
          </a:p>
          <a:p>
            <a:endParaRPr dirty="0" lang="en-GB" sz="2000"/>
          </a:p>
          <a:p>
            <a:pPr indent="0" marL="0">
              <a:buNone/>
            </a:pPr>
            <a:r>
              <a:rPr b="1" dirty="0" lang="en-GB" sz="2000">
                <a:solidFill>
                  <a:schemeClr val="accent3">
                    <a:lumMod val="50000"/>
                  </a:schemeClr>
                </a:solidFill>
              </a:rPr>
              <a:t>Need to undo entrenched stigma and stereotypes around people who use substances.</a:t>
            </a:r>
          </a:p>
          <a:p>
            <a:pPr indent="0" marL="0">
              <a:spcBef>
                <a:spcPts val="0"/>
              </a:spcBef>
              <a:buFont typeface="Arial"/>
              <a:buNone/>
            </a:pPr>
            <a:endParaRPr dirty="0" i="1" lang="en-GB" sz="2000"/>
          </a:p>
          <a:p>
            <a:pPr algn="r" indent="0" marL="0">
              <a:spcBef>
                <a:spcPts val="0"/>
              </a:spcBef>
              <a:buFont typeface="Arial"/>
              <a:buNone/>
            </a:pPr>
            <a:r>
              <a:rPr dirty="0" i="1" lang="en-GB" sz="1400">
                <a:latin charset="0" panose="030F0702030302020204" pitchFamily="66" typeface="Comic Sans MS"/>
              </a:rPr>
              <a:t>“The thing that makes it work....people that genuinely care and that what they’re doing doesn’t come out of a professional information scientific statement, they genuinely commit and love you and care for you and you can sense and feel that.”</a:t>
            </a:r>
            <a:r>
              <a:rPr dirty="0" lang="en-GB" sz="1400">
                <a:latin charset="0" panose="030F0702030302020204" pitchFamily="66" typeface="Comic Sans MS"/>
              </a:rPr>
              <a:t>	       </a:t>
            </a:r>
          </a:p>
          <a:p>
            <a:pPr algn="r" indent="0" marL="0">
              <a:spcBef>
                <a:spcPts val="0"/>
              </a:spcBef>
              <a:buFont typeface="Arial"/>
              <a:buNone/>
            </a:pPr>
            <a:r>
              <a:rPr dirty="0" lang="en-GB" sz="1400">
                <a:latin charset="0" panose="030F0702030302020204" pitchFamily="66" typeface="Comic Sans MS"/>
              </a:rPr>
              <a:t> 					Friend</a:t>
            </a:r>
          </a:p>
        </p:txBody>
      </p:sp>
      <p:pic>
        <p:nvPicPr>
          <p:cNvPr descr="Using good communication skills | Bipolar Caregivers" id="2050" name="Picture 2"/>
          <p:cNvPicPr>
            <a:picLocks noChangeArrowheads="1" noChangeAspect="1"/>
          </p:cNvPicPr>
          <p:nvPr/>
        </p:nvPicPr>
        <p:blipFill rotWithShape="1">
          <a:blip r:embed="rId3">
            <a:extLst>
              <a:ext uri="{28A0092B-C50C-407E-A947-70E740481C1C}">
                <a14:useLocalDpi xmlns:a14="http://schemas.microsoft.com/office/drawing/2010/main" val="0"/>
              </a:ext>
            </a:extLst>
          </a:blip>
          <a:srcRect b="303" r="65"/>
          <a:stretch/>
        </p:blipFill>
        <p:spPr bwMode="auto">
          <a:xfrm>
            <a:off x="0" y="1972470"/>
            <a:ext cx="3329355" cy="247511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32263" y="1463040"/>
            <a:ext cx="8279476" cy="400110"/>
          </a:xfrm>
          <a:prstGeom prst="rect">
            <a:avLst/>
          </a:prstGeom>
          <a:noFill/>
        </p:spPr>
        <p:txBody>
          <a:bodyPr rtlCol="0" wrap="square">
            <a:spAutoFit/>
          </a:bodyPr>
          <a:lstStyle/>
          <a:p>
            <a:pPr indent="-342900" marL="342900">
              <a:buFont charset="0" panose="020B0604020202020204" pitchFamily="34" typeface="Arial"/>
              <a:buChar char="•"/>
            </a:pPr>
            <a:r>
              <a:rPr dirty="0" lang="en-GB" sz="2000"/>
              <a:t>Many practitioners lack confidence in addressing painful, sensitive topics.</a:t>
            </a:r>
          </a:p>
        </p:txBody>
      </p:sp>
      <p:sp>
        <p:nvSpPr>
          <p:cNvPr id="6" name="Title 1">
            <a:extLst>
              <a:ext uri="{FF2B5EF4-FFF2-40B4-BE49-F238E27FC236}">
                <a16:creationId xmlns:a16="http://schemas.microsoft.com/office/drawing/2014/main" id="{C36F996B-3909-4F4E-AA2D-EE1D4CBA71B6}"/>
              </a:ext>
            </a:extLst>
          </p:cNvPr>
          <p:cNvSpPr txBox="1">
            <a:spLocks/>
          </p:cNvSpPr>
          <p:nvPr/>
        </p:nvSpPr>
        <p:spPr>
          <a:xfrm>
            <a:off x="822960" y="214953"/>
            <a:ext cx="7543800" cy="1088068"/>
          </a:xfrm>
          <a:prstGeom prst="rect">
            <a:avLst/>
          </a:prstGeom>
        </p:spPr>
        <p:txBody>
          <a:bodyPr anchor="b" bIns="45720" lIns="91440" rIns="91440" rtlCol="0" tIns="45720" vert="horz">
            <a:normAutofit/>
          </a:bodyPr>
          <a:lstStyle>
            <a:lvl1pPr algn="l" defTabSz="685800" eaLnBrk="1" hangingPunct="1" latinLnBrk="0" rtl="0">
              <a:lnSpc>
                <a:spcPct val="85000"/>
              </a:lnSpc>
              <a:spcBef>
                <a:spcPct val="0"/>
              </a:spcBef>
              <a:buNone/>
              <a:defRPr baseline="0" kern="1200" spc="-38" sz="3600">
                <a:solidFill>
                  <a:schemeClr val="tx1">
                    <a:lumMod val="75000"/>
                    <a:lumOff val="25000"/>
                  </a:schemeClr>
                </a:solidFill>
                <a:latin typeface="+mj-lt"/>
                <a:ea typeface="+mj-ea"/>
                <a:cs typeface="+mj-cs"/>
              </a:defRPr>
            </a:lvl1pPr>
          </a:lstStyle>
          <a:p>
            <a:r>
              <a:rPr b="1" dirty="0" lang="en-GB">
                <a:solidFill>
                  <a:schemeClr val="accent2">
                    <a:lumMod val="75000"/>
                  </a:schemeClr>
                </a:solidFill>
                <a:latin typeface="+mn-lt"/>
              </a:rPr>
              <a:t>Compassionate communication</a:t>
            </a:r>
          </a:p>
        </p:txBody>
      </p:sp>
    </p:spTree>
    <p:extLst>
      <p:ext uri="{BB962C8B-B14F-4D97-AF65-F5344CB8AC3E}">
        <p14:creationId xmlns:p14="http://schemas.microsoft.com/office/powerpoint/2010/main" val="4041530124"/>
      </p:ext>
    </p:extLst>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2F6B43A-5D26-43DE-B86D-1E0CD0830EB6}"/>
              </a:ext>
            </a:extLst>
          </p:cNvPr>
          <p:cNvSpPr>
            <a:spLocks noGrp="1"/>
          </p:cNvSpPr>
          <p:nvPr>
            <p:ph type="title"/>
          </p:nvPr>
        </p:nvSpPr>
        <p:spPr/>
        <p:txBody>
          <a:bodyPr>
            <a:normAutofit/>
          </a:bodyPr>
          <a:lstStyle/>
          <a:p>
            <a:pPr algn="l"/>
            <a:r>
              <a:rPr b="1" dirty="0" lang="en-GB">
                <a:solidFill>
                  <a:srgbClr val="7030A0"/>
                </a:solidFill>
                <a:latin typeface="+mn-lt"/>
              </a:rPr>
              <a:t>The support needs of family caregivers</a:t>
            </a:r>
          </a:p>
        </p:txBody>
      </p:sp>
      <p:sp>
        <p:nvSpPr>
          <p:cNvPr id="4" name="Content Placeholder 3">
            <a:extLst>
              <a:ext uri="{FF2B5EF4-FFF2-40B4-BE49-F238E27FC236}">
                <a16:creationId xmlns:a16="http://schemas.microsoft.com/office/drawing/2014/main" id="{E4D54824-7830-464D-BB62-D56D76D27436}"/>
              </a:ext>
            </a:extLst>
          </p:cNvPr>
          <p:cNvSpPr>
            <a:spLocks noGrp="1"/>
          </p:cNvSpPr>
          <p:nvPr>
            <p:ph idx="1" sz="half"/>
          </p:nvPr>
        </p:nvSpPr>
        <p:spPr>
          <a:xfrm>
            <a:off x="3520035" y="1381936"/>
            <a:ext cx="5300284" cy="3394472"/>
          </a:xfrm>
        </p:spPr>
        <p:txBody>
          <a:bodyPr>
            <a:noAutofit/>
          </a:bodyPr>
          <a:lstStyle/>
          <a:p>
            <a:pPr indent="-171450" lvl="0" marL="171450">
              <a:lnSpc>
                <a:spcPct val="100000"/>
              </a:lnSpc>
              <a:spcBef>
                <a:spcPts val="0"/>
              </a:spcBef>
              <a:spcAft>
                <a:spcPts val="600"/>
              </a:spcAft>
              <a:buClr>
                <a:srgbClr val="CC0099"/>
              </a:buClr>
              <a:buFont charset="0" panose="020B0604020202020204" pitchFamily="34" typeface="Arial"/>
              <a:buChar char="•"/>
            </a:pPr>
            <a:r>
              <a:rPr dirty="0" lang="en-GB" sz="1800"/>
              <a:t>Long-term and intensifying burden of care </a:t>
            </a:r>
          </a:p>
          <a:p>
            <a:pPr indent="-171450" lvl="0" marL="171450">
              <a:lnSpc>
                <a:spcPct val="100000"/>
              </a:lnSpc>
              <a:spcBef>
                <a:spcPts val="0"/>
              </a:spcBef>
              <a:spcAft>
                <a:spcPts val="600"/>
              </a:spcAft>
              <a:buClr>
                <a:srgbClr val="CC0099"/>
              </a:buClr>
              <a:buFont charset="0" panose="020B0604020202020204" pitchFamily="34" typeface="Arial"/>
              <a:buChar char="•"/>
            </a:pPr>
            <a:r>
              <a:rPr dirty="0" lang="en-GB" sz="1800"/>
              <a:t>Reality of life-shortening condition often unknown </a:t>
            </a:r>
          </a:p>
          <a:p>
            <a:pPr indent="-171450" lvl="0" marL="171450">
              <a:lnSpc>
                <a:spcPct val="100000"/>
              </a:lnSpc>
              <a:spcBef>
                <a:spcPts val="0"/>
              </a:spcBef>
              <a:spcAft>
                <a:spcPts val="600"/>
              </a:spcAft>
              <a:buClr>
                <a:srgbClr val="CC0099"/>
              </a:buClr>
              <a:buFont charset="0" panose="020B0604020202020204" pitchFamily="34" typeface="Arial"/>
              <a:buChar char="•"/>
            </a:pPr>
            <a:r>
              <a:rPr dirty="0" lang="en-GB" sz="1800"/>
              <a:t>Lack of formal support (absence of external, objective insight)</a:t>
            </a:r>
          </a:p>
          <a:p>
            <a:pPr indent="-171450" lvl="0" marL="171450">
              <a:lnSpc>
                <a:spcPct val="100000"/>
              </a:lnSpc>
              <a:spcBef>
                <a:spcPts val="0"/>
              </a:spcBef>
              <a:spcAft>
                <a:spcPts val="600"/>
              </a:spcAft>
              <a:buClr>
                <a:srgbClr val="CC0099"/>
              </a:buClr>
              <a:buFont charset="0" panose="020B0604020202020204" pitchFamily="34" typeface="Arial"/>
              <a:buChar char="•"/>
            </a:pPr>
            <a:r>
              <a:rPr dirty="0" lang="en-GB" sz="1800"/>
              <a:t>Lack of recognition of family caregivers’ own support needs</a:t>
            </a:r>
          </a:p>
          <a:p>
            <a:pPr indent="-171450" lvl="0" marL="171450">
              <a:lnSpc>
                <a:spcPct val="100000"/>
              </a:lnSpc>
              <a:spcBef>
                <a:spcPts val="0"/>
              </a:spcBef>
              <a:spcAft>
                <a:spcPts val="600"/>
              </a:spcAft>
              <a:buClr>
                <a:srgbClr val="CC0099"/>
              </a:buClr>
              <a:buFont charset="0" panose="020B0604020202020204" pitchFamily="34" typeface="Arial"/>
              <a:buChar char="•"/>
            </a:pPr>
            <a:r>
              <a:rPr dirty="0" lang="en-GB" sz="1800"/>
              <a:t>Families’ self-protective boundaries to care can be misinterpreted by health practitioners as neglect - resulting in non-inclusive practice.</a:t>
            </a:r>
          </a:p>
        </p:txBody>
      </p:sp>
      <p:pic>
        <p:nvPicPr>
          <p:cNvPr descr="5 Ways Guilt Negatively Impacts You" id="4098" name="Picture 2"/>
          <p:cNvPicPr>
            <a:picLocks noChangeArrowheads="1" noChangeAspect="1"/>
          </p:cNvPicPr>
          <p:nvPr/>
        </p:nvPicPr>
        <p:blipFill rotWithShape="1">
          <a:blip r:embed="rId3">
            <a:extLst>
              <a:ext uri="{28A0092B-C50C-407E-A947-70E740481C1C}">
                <a14:useLocalDpi xmlns:a14="http://schemas.microsoft.com/office/drawing/2010/main" val="0"/>
              </a:ext>
            </a:extLst>
          </a:blip>
          <a:srcRect b="-53" r="-32"/>
          <a:stretch/>
        </p:blipFill>
        <p:spPr bwMode="auto">
          <a:xfrm>
            <a:off x="558353" y="1788339"/>
            <a:ext cx="2758036" cy="2157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9244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2F6B43A-5D26-43DE-B86D-1E0CD0830EB6}"/>
              </a:ext>
            </a:extLst>
          </p:cNvPr>
          <p:cNvSpPr>
            <a:spLocks noGrp="1"/>
          </p:cNvSpPr>
          <p:nvPr>
            <p:ph type="title"/>
          </p:nvPr>
        </p:nvSpPr>
        <p:spPr>
          <a:xfrm>
            <a:off x="625288" y="288032"/>
            <a:ext cx="7604311" cy="857250"/>
          </a:xfrm>
        </p:spPr>
        <p:txBody>
          <a:bodyPr>
            <a:noAutofit/>
          </a:bodyPr>
          <a:lstStyle/>
          <a:p>
            <a:pPr algn="l"/>
            <a:r>
              <a:rPr lang="en-GB" b="1" dirty="0">
                <a:solidFill>
                  <a:srgbClr val="CC0099"/>
                </a:solidFill>
                <a:latin typeface="+mn-lt"/>
              </a:rPr>
              <a:t>Key messages for practice</a:t>
            </a:r>
          </a:p>
        </p:txBody>
      </p:sp>
      <p:sp>
        <p:nvSpPr>
          <p:cNvPr id="4" name="Content Placeholder 3">
            <a:extLst>
              <a:ext uri="{FF2B5EF4-FFF2-40B4-BE49-F238E27FC236}">
                <a16:creationId xmlns:a16="http://schemas.microsoft.com/office/drawing/2014/main" id="{E4D54824-7830-464D-BB62-D56D76D27436}"/>
              </a:ext>
            </a:extLst>
          </p:cNvPr>
          <p:cNvSpPr>
            <a:spLocks noGrp="1"/>
          </p:cNvSpPr>
          <p:nvPr>
            <p:ph idx="1"/>
          </p:nvPr>
        </p:nvSpPr>
        <p:spPr>
          <a:xfrm>
            <a:off x="625288" y="1516365"/>
            <a:ext cx="7718612" cy="3926541"/>
          </a:xfrm>
        </p:spPr>
        <p:txBody>
          <a:bodyPr>
            <a:normAutofit/>
          </a:bodyPr>
          <a:lstStyle/>
          <a:p>
            <a:pPr marL="252000" indent="-252000">
              <a:spcAft>
                <a:spcPts val="1200"/>
              </a:spcAft>
              <a:buClr>
                <a:srgbClr val="7030A0"/>
              </a:buClr>
              <a:buFont typeface="Wingdings" panose="05000000000000000000" pitchFamily="2" charset="2"/>
              <a:buChar char="§"/>
            </a:pPr>
            <a:r>
              <a:rPr lang="en-GB" sz="2300" dirty="0"/>
              <a:t> Make links across the substance use and  palliative/</a:t>
            </a:r>
            <a:r>
              <a:rPr lang="en-GB" sz="2300" dirty="0" err="1"/>
              <a:t>EoLC</a:t>
            </a:r>
            <a:r>
              <a:rPr lang="en-GB" sz="2300" dirty="0"/>
              <a:t> fields </a:t>
            </a:r>
          </a:p>
          <a:p>
            <a:pPr marL="252000" lvl="0" indent="-252000">
              <a:spcAft>
                <a:spcPts val="1200"/>
              </a:spcAft>
              <a:buClr>
                <a:srgbClr val="7030A0"/>
              </a:buClr>
              <a:buFont typeface="Wingdings" panose="05000000000000000000" pitchFamily="2" charset="2"/>
              <a:buChar char="§"/>
            </a:pPr>
            <a:r>
              <a:rPr lang="en-GB" sz="2300" dirty="0"/>
              <a:t> Develop confidence to comfortably ask about both substance use and life-shortening health problems</a:t>
            </a:r>
          </a:p>
          <a:p>
            <a:pPr marL="252000" lvl="0" indent="-252000">
              <a:spcAft>
                <a:spcPts val="1200"/>
              </a:spcAft>
              <a:buClr>
                <a:srgbClr val="7030A0"/>
              </a:buClr>
              <a:buFont typeface="Wingdings" panose="05000000000000000000" pitchFamily="2" charset="2"/>
              <a:buChar char="§"/>
            </a:pPr>
            <a:r>
              <a:rPr lang="en-GB" sz="2300" dirty="0"/>
              <a:t> Ask family caregivers how their relative’s substance use affects their caring roles, their decision-making and their own support needs</a:t>
            </a:r>
          </a:p>
          <a:p>
            <a:pPr marL="252000" lvl="0" indent="-252000">
              <a:spcAft>
                <a:spcPts val="1200"/>
              </a:spcAft>
              <a:buClr>
                <a:srgbClr val="7030A0"/>
              </a:buClr>
              <a:buFont typeface="Wingdings" panose="05000000000000000000" pitchFamily="2" charset="2"/>
              <a:buChar char="§"/>
            </a:pPr>
            <a:r>
              <a:rPr lang="en-GB" sz="2300" dirty="0"/>
              <a:t> Ensure sufficient support for yourself and your colleagues</a:t>
            </a:r>
          </a:p>
          <a:p>
            <a:endParaRPr lang="en-GB" dirty="0"/>
          </a:p>
        </p:txBody>
      </p:sp>
    </p:spTree>
    <p:extLst>
      <p:ext uri="{BB962C8B-B14F-4D97-AF65-F5344CB8AC3E}">
        <p14:creationId xmlns:p14="http://schemas.microsoft.com/office/powerpoint/2010/main" val="3831954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4D54824-7830-464D-BB62-D56D76D27436}"/>
              </a:ext>
            </a:extLst>
          </p:cNvPr>
          <p:cNvSpPr>
            <a:spLocks noGrp="1"/>
          </p:cNvSpPr>
          <p:nvPr>
            <p:ph idx="1"/>
          </p:nvPr>
        </p:nvSpPr>
        <p:spPr>
          <a:xfrm>
            <a:off x="861545" y="2244436"/>
            <a:ext cx="8553795" cy="3244649"/>
          </a:xfrm>
        </p:spPr>
        <p:txBody>
          <a:bodyPr>
            <a:normAutofit/>
          </a:bodyPr>
          <a:lstStyle/>
          <a:p>
            <a:pPr lvl="0">
              <a:spcAft>
                <a:spcPts val="1200"/>
              </a:spcAft>
              <a:buClr>
                <a:srgbClr val="CC0099"/>
              </a:buClr>
              <a:buFont typeface="Wingdings" panose="05000000000000000000" pitchFamily="2" charset="2"/>
              <a:buChar char="§"/>
            </a:pPr>
            <a:r>
              <a:rPr lang="en-GB" sz="2000" dirty="0">
                <a:solidFill>
                  <a:schemeClr val="accent1">
                    <a:lumMod val="75000"/>
                  </a:schemeClr>
                </a:solidFill>
              </a:rPr>
              <a:t> How can health and social care be more accessible for highly stigmatised people/families at, or near, the end of their lives?</a:t>
            </a:r>
          </a:p>
          <a:p>
            <a:pPr lvl="0">
              <a:spcAft>
                <a:spcPts val="1200"/>
              </a:spcAft>
              <a:buClr>
                <a:srgbClr val="CC0099"/>
              </a:buClr>
              <a:buFont typeface="Wingdings" panose="05000000000000000000" pitchFamily="2" charset="2"/>
              <a:buChar char="§"/>
            </a:pPr>
            <a:r>
              <a:rPr lang="en-GB" sz="2000" dirty="0">
                <a:solidFill>
                  <a:schemeClr val="accent1">
                    <a:lumMod val="75000"/>
                  </a:schemeClr>
                </a:solidFill>
              </a:rPr>
              <a:t> How can we provide support to highly isolated people?</a:t>
            </a:r>
          </a:p>
          <a:p>
            <a:pPr lvl="0">
              <a:spcAft>
                <a:spcPts val="1200"/>
              </a:spcAft>
              <a:buClr>
                <a:srgbClr val="CC0099"/>
              </a:buClr>
              <a:buFont typeface="Wingdings" panose="05000000000000000000" pitchFamily="2" charset="2"/>
              <a:buChar char="§"/>
            </a:pPr>
            <a:r>
              <a:rPr lang="en-GB" sz="2000" dirty="0">
                <a:solidFill>
                  <a:schemeClr val="accent1">
                    <a:lumMod val="75000"/>
                  </a:schemeClr>
                </a:solidFill>
              </a:rPr>
              <a:t> How can we respond to the emotional burden of caring for, or supporting, people using substances at, or near, the end of life?</a:t>
            </a:r>
          </a:p>
          <a:p>
            <a:endParaRPr lang="en-GB" sz="2000" dirty="0"/>
          </a:p>
        </p:txBody>
      </p:sp>
      <p:pic>
        <p:nvPicPr>
          <p:cNvPr id="11266" name="Picture 2" descr="Friend - Home | Facebook"/>
          <p:cNvPicPr>
            <a:picLocks noChangeAspect="1" noChangeArrowheads="1"/>
          </p:cNvPicPr>
          <p:nvPr/>
        </p:nvPicPr>
        <p:blipFill rotWithShape="1">
          <a:blip r:embed="rId3">
            <a:extLst>
              <a:ext uri="{28A0092B-C50C-407E-A947-70E740481C1C}">
                <a14:useLocalDpi xmlns:a14="http://schemas.microsoft.com/office/drawing/2010/main" val="0"/>
              </a:ext>
            </a:extLst>
          </a:blip>
          <a:srcRect t="25561" b="13047"/>
          <a:stretch/>
        </p:blipFill>
        <p:spPr bwMode="auto">
          <a:xfrm>
            <a:off x="0" y="0"/>
            <a:ext cx="9144000" cy="213637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14940FC1-0D06-4461-8916-A6E303179DA8}"/>
              </a:ext>
            </a:extLst>
          </p:cNvPr>
          <p:cNvPicPr>
            <a:picLocks noChangeAspect="1"/>
          </p:cNvPicPr>
          <p:nvPr/>
        </p:nvPicPr>
        <p:blipFill>
          <a:blip r:embed="rId4"/>
          <a:stretch>
            <a:fillRect/>
          </a:stretch>
        </p:blipFill>
        <p:spPr>
          <a:xfrm>
            <a:off x="6705782" y="4148305"/>
            <a:ext cx="2011854" cy="420660"/>
          </a:xfrm>
          <a:prstGeom prst="rect">
            <a:avLst/>
          </a:prstGeom>
        </p:spPr>
      </p:pic>
    </p:spTree>
    <p:extLst>
      <p:ext uri="{BB962C8B-B14F-4D97-AF65-F5344CB8AC3E}">
        <p14:creationId xmlns:p14="http://schemas.microsoft.com/office/powerpoint/2010/main" val="3807068172"/>
      </p:ext>
    </p:extLst>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End of Life Care powerpoint slide3.jpg"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2857"/>
          </a:xfrm>
          <a:prstGeom prst="rect">
            <a:avLst/>
          </a:prstGeom>
        </p:spPr>
      </p:pic>
      <p:sp>
        <p:nvSpPr>
          <p:cNvPr id="3" name="Title 2">
            <a:extLst>
              <a:ext uri="{FF2B5EF4-FFF2-40B4-BE49-F238E27FC236}">
                <a16:creationId xmlns:a16="http://schemas.microsoft.com/office/drawing/2014/main" id="{52F6B43A-5D26-43DE-B86D-1E0CD0830EB6}"/>
              </a:ext>
            </a:extLst>
          </p:cNvPr>
          <p:cNvSpPr>
            <a:spLocks noGrp="1"/>
          </p:cNvSpPr>
          <p:nvPr>
            <p:ph type="title"/>
          </p:nvPr>
        </p:nvSpPr>
        <p:spPr>
          <a:xfrm>
            <a:off x="4046018" y="205979"/>
            <a:ext cx="3793617" cy="857250"/>
          </a:xfrm>
        </p:spPr>
        <p:txBody>
          <a:bodyPr/>
          <a:lstStyle/>
          <a:p>
            <a:r>
              <a:rPr b="1" dirty="0" lang="en-GB">
                <a:solidFill>
                  <a:srgbClr val="CC0099"/>
                </a:solidFill>
                <a:latin typeface="+mn-lt"/>
              </a:rPr>
              <a:t>Thank you</a:t>
            </a:r>
          </a:p>
        </p:txBody>
      </p:sp>
      <p:sp>
        <p:nvSpPr>
          <p:cNvPr id="5" name="Content Placeholder 4"/>
          <p:cNvSpPr>
            <a:spLocks noGrp="1"/>
          </p:cNvSpPr>
          <p:nvPr>
            <p:ph idx="1" sz="half"/>
          </p:nvPr>
        </p:nvSpPr>
        <p:spPr>
          <a:xfrm>
            <a:off x="4648200" y="1183342"/>
            <a:ext cx="4038600" cy="2774814"/>
          </a:xfrm>
        </p:spPr>
        <p:txBody>
          <a:bodyPr>
            <a:normAutofit lnSpcReduction="10000"/>
          </a:bodyPr>
          <a:lstStyle/>
          <a:p>
            <a:pPr indent="0" marL="0">
              <a:buNone/>
            </a:pPr>
            <a:r>
              <a:rPr dirty="0" lang="en-GB" sz="2400">
                <a:hlinkClick r:id="rId4"/>
              </a:rPr>
              <a:t>s.galvani@mmu.ac.uk</a:t>
            </a:r>
            <a:endParaRPr dirty="0" lang="en-GB" sz="2400"/>
          </a:p>
          <a:p>
            <a:pPr indent="0" marL="0">
              <a:buNone/>
            </a:pPr>
            <a:r>
              <a:rPr dirty="0" lang="en-GB" sz="2400"/>
              <a:t>Tel: 07775 680418</a:t>
            </a:r>
          </a:p>
          <a:p>
            <a:pPr indent="0" marL="0">
              <a:buNone/>
            </a:pPr>
            <a:r>
              <a:rPr dirty="0" lang="en-GB" sz="2400"/>
              <a:t>Twitter: @</a:t>
            </a:r>
            <a:r>
              <a:rPr dirty="0" err="1" lang="en-GB" sz="2400"/>
              <a:t>SarahGalvani</a:t>
            </a:r>
            <a:endParaRPr dirty="0" lang="en-GB" sz="2400"/>
          </a:p>
          <a:p>
            <a:pPr indent="0" marL="0">
              <a:buNone/>
            </a:pPr>
            <a:endParaRPr dirty="0" lang="en-GB" sz="2400"/>
          </a:p>
          <a:p>
            <a:pPr indent="0" marL="0">
              <a:buNone/>
            </a:pPr>
            <a:r>
              <a:rPr dirty="0" lang="en-GB" sz="2400">
                <a:hlinkClick r:id="rId5"/>
              </a:rPr>
              <a:t>sam.wright@mmu.ac.uk</a:t>
            </a:r>
            <a:endParaRPr dirty="0" lang="en-GB" sz="2400"/>
          </a:p>
          <a:p>
            <a:pPr indent="0" marL="0">
              <a:buNone/>
            </a:pPr>
            <a:r>
              <a:rPr dirty="0" lang="en-GB" sz="2400"/>
              <a:t>Tel: 07815 595609</a:t>
            </a:r>
          </a:p>
          <a:p>
            <a:pPr indent="0" lvl="8" marL="3657600">
              <a:buNone/>
            </a:pPr>
            <a:endParaRPr dirty="0" lang="en-GB"/>
          </a:p>
          <a:p>
            <a:endParaRPr dirty="0" lang="en-GB" sz="2400"/>
          </a:p>
          <a:p>
            <a:endParaRPr dirty="0" lang="en-GB"/>
          </a:p>
          <a:p>
            <a:endParaRPr dirty="0" lang="en-GB"/>
          </a:p>
        </p:txBody>
      </p:sp>
      <p:sp>
        <p:nvSpPr>
          <p:cNvPr id="6" name="TextBox 5"/>
          <p:cNvSpPr txBox="1"/>
          <p:nvPr/>
        </p:nvSpPr>
        <p:spPr>
          <a:xfrm>
            <a:off x="1176618" y="3738281"/>
            <a:ext cx="6790763" cy="1200329"/>
          </a:xfrm>
          <a:prstGeom prst="rect">
            <a:avLst/>
          </a:prstGeom>
          <a:noFill/>
        </p:spPr>
        <p:txBody>
          <a:bodyPr rtlCol="0" wrap="square">
            <a:spAutoFit/>
          </a:bodyPr>
          <a:lstStyle/>
          <a:p>
            <a:pPr algn="ctr"/>
            <a:endParaRPr b="1" dirty="0" lang="en-GB" sz="2400">
              <a:solidFill>
                <a:srgbClr val="00B050"/>
              </a:solidFill>
            </a:endParaRPr>
          </a:p>
          <a:p>
            <a:pPr algn="ctr"/>
            <a:r>
              <a:rPr b="1" dirty="0" lang="en-GB" sz="2400">
                <a:solidFill>
                  <a:srgbClr val="00B050"/>
                </a:solidFill>
              </a:rPr>
              <a:t>Website: </a:t>
            </a:r>
            <a:r>
              <a:rPr dirty="0" lang="en-GB" sz="2400"/>
              <a:t>endoflifecaresubstanceuse.com</a:t>
            </a:r>
          </a:p>
          <a:p>
            <a:pPr algn="ctr"/>
            <a:r>
              <a:rPr b="1" dirty="0" lang="en-GB" sz="2400">
                <a:solidFill>
                  <a:srgbClr val="00B050"/>
                </a:solidFill>
              </a:rPr>
              <a:t>Twitter for research group: </a:t>
            </a:r>
            <a:r>
              <a:rPr dirty="0" lang="en-GB" sz="2400"/>
              <a:t>@</a:t>
            </a:r>
            <a:r>
              <a:rPr dirty="0" err="1" lang="en-GB" sz="2400"/>
              <a:t>SUABManMet</a:t>
            </a:r>
            <a:endParaRPr dirty="0" lang="en-GB" sz="2400"/>
          </a:p>
        </p:txBody>
      </p:sp>
      <p:pic>
        <p:nvPicPr>
          <p:cNvPr id="2050" name="Picture 2"/>
          <p:cNvPicPr>
            <a:picLocks noChangeArrowheads="1" noChangeAspect="1"/>
          </p:cNvPicPr>
          <p:nvPr/>
        </p:nvPicPr>
        <p:blipFill rotWithShape="1">
          <a:blip r:embed="rId6">
            <a:extLst>
              <a:ext uri="{28A0092B-C50C-407E-A947-70E740481C1C}">
                <a14:useLocalDpi xmlns:a14="http://schemas.microsoft.com/office/drawing/2010/main" val="0"/>
              </a:ext>
            </a:extLst>
          </a:blip>
          <a:srcRect b="37" r="-67"/>
          <a:stretch/>
        </p:blipFill>
        <p:spPr bwMode="auto">
          <a:xfrm>
            <a:off x="0" y="0"/>
            <a:ext cx="3910199" cy="3705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spTree>
    <p:extLst>
      <p:ext uri="{BB962C8B-B14F-4D97-AF65-F5344CB8AC3E}">
        <p14:creationId xmlns:p14="http://schemas.microsoft.com/office/powerpoint/2010/main" val="2887233577"/>
      </p:ext>
    </p:extLst>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b="1" dirty="0" lang="en-GB">
                <a:solidFill>
                  <a:srgbClr val="7030A0"/>
                </a:solidFill>
                <a:latin typeface="+mn-lt"/>
              </a:rPr>
              <a:t>Our research (2016-2021)</a:t>
            </a:r>
            <a:endParaRPr b="1" dirty="0" lang="en-GB" sz="3600">
              <a:solidFill>
                <a:srgbClr val="7030A0"/>
              </a:solidFill>
              <a:latin typeface="+mn-lt"/>
            </a:endParaRPr>
          </a:p>
        </p:txBody>
      </p:sp>
      <p:pic>
        <p:nvPicPr>
          <p:cNvPr id="8" name="Content Placeholder 7"/>
          <p:cNvPicPr>
            <a:picLocks noGrp="1"/>
          </p:cNvPicPr>
          <p:nvPr>
            <p:ph idx="1" sz="half"/>
          </p:nvPr>
        </p:nvPicPr>
        <p:blipFill rotWithShape="1">
          <a:blip r:embed="rId3"/>
          <a:srcRect b="5" r="-64"/>
          <a:stretch/>
        </p:blipFill>
        <p:spPr bwMode="auto">
          <a:xfrm>
            <a:off x="2710843" y="1486946"/>
            <a:ext cx="1880583" cy="2656955"/>
          </a:xfrm>
          <a:prstGeom prst="rect">
            <a:avLst/>
          </a:prstGeom>
          <a:ln>
            <a:solidFill>
              <a:schemeClr val="bg1">
                <a:lumMod val="75000"/>
              </a:schemeClr>
            </a:solidFill>
          </a:ln>
          <a:extLst>
            <a:ext uri="{53640926-AAD7-44D8-BBD7-CCE9431645EC}">
              <a14:shadowObscured xmlns:a14="http://schemas.microsoft.com/office/drawing/2010/main"/>
            </a:ext>
          </a:extLst>
        </p:spPr>
      </p:pic>
      <p:pic>
        <p:nvPicPr>
          <p:cNvPr id="7" name="Content Placeholder 6"/>
          <p:cNvPicPr>
            <a:picLocks noGrp="1"/>
          </p:cNvPicPr>
          <p:nvPr>
            <p:ph idx="2" sz="half"/>
          </p:nvPr>
        </p:nvPicPr>
        <p:blipFill rotWithShape="1">
          <a:blip r:embed="rId4"/>
          <a:srcRect b="-1" r="50"/>
          <a:stretch/>
        </p:blipFill>
        <p:spPr bwMode="auto">
          <a:xfrm>
            <a:off x="4685743" y="1456835"/>
            <a:ext cx="2040051" cy="2687066"/>
          </a:xfrm>
          <a:prstGeom prst="rect">
            <a:avLst/>
          </a:prstGeom>
          <a:ln>
            <a:noFill/>
          </a:ln>
          <a:extLst>
            <a:ext uri="{53640926-AAD7-44D8-BBD7-CCE9431645EC}">
              <a14:shadowObscured xmlns:a14="http://schemas.microsoft.com/office/drawing/2010/main"/>
            </a:ext>
          </a:extLst>
        </p:spPr>
      </p:pic>
      <p:sp>
        <p:nvSpPr>
          <p:cNvPr id="2" name="TextBox 1"/>
          <p:cNvSpPr txBox="1"/>
          <p:nvPr/>
        </p:nvSpPr>
        <p:spPr>
          <a:xfrm>
            <a:off x="1275750" y="4327829"/>
            <a:ext cx="6592500" cy="338554"/>
          </a:xfrm>
          <a:prstGeom prst="rect">
            <a:avLst/>
          </a:prstGeom>
          <a:noFill/>
        </p:spPr>
        <p:txBody>
          <a:bodyPr rtlCol="0" wrap="square">
            <a:spAutoFit/>
          </a:bodyPr>
          <a:lstStyle/>
          <a:p>
            <a:pPr algn="ctr"/>
            <a:r>
              <a:rPr b="1" dirty="0" lang="en-GB" sz="1600">
                <a:solidFill>
                  <a:srgbClr val="CC0099"/>
                </a:solidFill>
              </a:rPr>
              <a:t>Available at: </a:t>
            </a:r>
            <a:r>
              <a:rPr dirty="0" lang="en-GB" sz="1600"/>
              <a:t>endoflifecaresubstanceuse.com</a:t>
            </a:r>
          </a:p>
        </p:txBody>
      </p:sp>
      <p:pic>
        <p:nvPicPr>
          <p:cNvPr id="5" name="Picture 4">
            <a:extLst>
              <a:ext uri="{FF2B5EF4-FFF2-40B4-BE49-F238E27FC236}">
                <a16:creationId xmlns:a16="http://schemas.microsoft.com/office/drawing/2014/main" id="{774118E2-DFD2-4FA4-8474-8BC018E0CBCA}"/>
              </a:ext>
            </a:extLst>
          </p:cNvPr>
          <p:cNvPicPr>
            <a:picLocks noChangeAspect="1"/>
          </p:cNvPicPr>
          <p:nvPr/>
        </p:nvPicPr>
        <p:blipFill rotWithShape="1">
          <a:blip r:embed="rId5"/>
          <a:srcRect b="-45" r="33"/>
          <a:stretch/>
        </p:blipFill>
        <p:spPr>
          <a:xfrm>
            <a:off x="6820111" y="1452896"/>
            <a:ext cx="1891819" cy="2691005"/>
          </a:xfrm>
          <a:prstGeom prst="rect">
            <a:avLst/>
          </a:prstGeom>
        </p:spPr>
      </p:pic>
      <p:pic>
        <p:nvPicPr>
          <p:cNvPr id="11" name="Picture 10">
            <a:extLst>
              <a:ext uri="{FF2B5EF4-FFF2-40B4-BE49-F238E27FC236}">
                <a16:creationId xmlns:a16="http://schemas.microsoft.com/office/drawing/2014/main" id="{7085B7AA-CFFC-4628-B074-62FAF03E565C}"/>
              </a:ext>
            </a:extLst>
          </p:cNvPr>
          <p:cNvPicPr>
            <a:picLocks noChangeAspect="1"/>
          </p:cNvPicPr>
          <p:nvPr/>
        </p:nvPicPr>
        <p:blipFill rotWithShape="1">
          <a:blip r:embed="rId6"/>
          <a:srcRect b="-18" r="75"/>
          <a:stretch/>
        </p:blipFill>
        <p:spPr>
          <a:xfrm>
            <a:off x="607495" y="1486947"/>
            <a:ext cx="2009031" cy="2656955"/>
          </a:xfrm>
          <a:prstGeom prst="rect">
            <a:avLst/>
          </a:prstGeom>
          <a:ln>
            <a:solidFill>
              <a:schemeClr val="bg1">
                <a:lumMod val="75000"/>
              </a:schemeClr>
            </a:solidFill>
          </a:ln>
        </p:spPr>
      </p:pic>
    </p:spTree>
    <p:extLst>
      <p:ext uri="{BB962C8B-B14F-4D97-AF65-F5344CB8AC3E}">
        <p14:creationId xmlns:p14="http://schemas.microsoft.com/office/powerpoint/2010/main" val="3627242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latin typeface="+mn-lt"/>
              </a:rPr>
              <a:t>What does </a:t>
            </a:r>
            <a:r>
              <a:rPr lang="en-GB" b="1" dirty="0" err="1">
                <a:latin typeface="+mn-lt"/>
              </a:rPr>
              <a:t>EoLC</a:t>
            </a:r>
            <a:r>
              <a:rPr lang="en-GB" b="1" dirty="0">
                <a:latin typeface="+mn-lt"/>
              </a:rPr>
              <a:t> look like for people using substances?</a:t>
            </a:r>
          </a:p>
        </p:txBody>
      </p:sp>
      <p:sp>
        <p:nvSpPr>
          <p:cNvPr id="4" name="Content Placeholder 3"/>
          <p:cNvSpPr>
            <a:spLocks noGrp="1"/>
          </p:cNvSpPr>
          <p:nvPr>
            <p:ph sz="quarter" idx="4"/>
          </p:nvPr>
        </p:nvSpPr>
        <p:spPr>
          <a:xfrm>
            <a:off x="4013650" y="1936751"/>
            <a:ext cx="4353110" cy="2533650"/>
          </a:xfrm>
        </p:spPr>
        <p:txBody>
          <a:bodyPr>
            <a:normAutofit fontScale="92500"/>
          </a:bodyPr>
          <a:lstStyle/>
          <a:p>
            <a:pPr marL="108000" indent="-180000">
              <a:buFont typeface="Arial" panose="020B0604020202020204" pitchFamily="34" charset="0"/>
              <a:buChar char="•"/>
            </a:pPr>
            <a:r>
              <a:rPr lang="en-GB" sz="2400" dirty="0"/>
              <a:t> Not knowing how </a:t>
            </a:r>
            <a:r>
              <a:rPr lang="en-GB" sz="2400" dirty="0" err="1"/>
              <a:t>ill</a:t>
            </a:r>
            <a:r>
              <a:rPr lang="en-GB" sz="2400" dirty="0"/>
              <a:t> you actually are</a:t>
            </a:r>
          </a:p>
          <a:p>
            <a:pPr marL="108000" indent="-180000">
              <a:buFont typeface="Arial" panose="020B0604020202020204" pitchFamily="34" charset="0"/>
              <a:buChar char="•"/>
            </a:pPr>
            <a:r>
              <a:rPr lang="en-GB" sz="2400" dirty="0"/>
              <a:t> Little / no professional input</a:t>
            </a:r>
          </a:p>
          <a:p>
            <a:pPr marL="108000" indent="-180000">
              <a:buFont typeface="Arial" panose="020B0604020202020204" pitchFamily="34" charset="0"/>
              <a:buChar char="•"/>
            </a:pPr>
            <a:r>
              <a:rPr lang="en-GB" sz="2400" dirty="0"/>
              <a:t> Unsupported family carers</a:t>
            </a:r>
          </a:p>
          <a:p>
            <a:pPr marL="108000" indent="-180000">
              <a:buFont typeface="Arial" panose="020B0604020202020204" pitchFamily="34" charset="0"/>
              <a:buChar char="•"/>
            </a:pPr>
            <a:r>
              <a:rPr lang="en-GB" sz="2400" dirty="0"/>
              <a:t> Feeling lucky to meet practitioners   </a:t>
            </a:r>
            <a:br>
              <a:rPr lang="en-GB" sz="2400" dirty="0"/>
            </a:br>
            <a:r>
              <a:rPr lang="en-GB" sz="2400" dirty="0"/>
              <a:t>  who do not judge you harshly</a:t>
            </a:r>
          </a:p>
          <a:p>
            <a:pPr marL="108000" indent="-180000"/>
            <a:endParaRPr lang="en-GB" dirty="0"/>
          </a:p>
        </p:txBody>
      </p:sp>
      <p:sp>
        <p:nvSpPr>
          <p:cNvPr id="3" name="TextBox 2"/>
          <p:cNvSpPr txBox="1"/>
          <p:nvPr/>
        </p:nvSpPr>
        <p:spPr>
          <a:xfrm>
            <a:off x="4738255" y="4272742"/>
            <a:ext cx="3948545" cy="369332"/>
          </a:xfrm>
          <a:prstGeom prst="rect">
            <a:avLst/>
          </a:prstGeom>
          <a:solidFill>
            <a:schemeClr val="bg1"/>
          </a:solidFill>
        </p:spPr>
        <p:txBody>
          <a:bodyPr wrap="square" rtlCol="0">
            <a:spAutoFit/>
          </a:bodyPr>
          <a:lstStyle/>
          <a:p>
            <a:endParaRPr lang="en-GB" dirty="0"/>
          </a:p>
        </p:txBody>
      </p:sp>
      <p:pic>
        <p:nvPicPr>
          <p:cNvPr id="9" name="Picture 8">
            <a:extLst>
              <a:ext uri="{FF2B5EF4-FFF2-40B4-BE49-F238E27FC236}">
                <a16:creationId xmlns:a16="http://schemas.microsoft.com/office/drawing/2014/main" id="{97CF82FB-5CF5-40E2-8171-5F0183CAAFBB}"/>
              </a:ext>
            </a:extLst>
          </p:cNvPr>
          <p:cNvPicPr>
            <a:picLocks noChangeAspect="1"/>
          </p:cNvPicPr>
          <p:nvPr/>
        </p:nvPicPr>
        <p:blipFill>
          <a:blip r:embed="rId3"/>
          <a:stretch>
            <a:fillRect/>
          </a:stretch>
        </p:blipFill>
        <p:spPr>
          <a:xfrm>
            <a:off x="631179" y="1470650"/>
            <a:ext cx="2999751" cy="2999751"/>
          </a:xfrm>
          <a:prstGeom prst="rect">
            <a:avLst/>
          </a:prstGeom>
        </p:spPr>
      </p:pic>
    </p:spTree>
    <p:extLst>
      <p:ext uri="{BB962C8B-B14F-4D97-AF65-F5344CB8AC3E}">
        <p14:creationId xmlns:p14="http://schemas.microsoft.com/office/powerpoint/2010/main" val="866359885"/>
      </p:ext>
    </p:extLst>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14953"/>
            <a:ext cx="7543800" cy="837012"/>
          </a:xfrm>
        </p:spPr>
        <p:txBody>
          <a:bodyPr>
            <a:normAutofit/>
          </a:bodyPr>
          <a:lstStyle/>
          <a:p>
            <a:pPr indent="0" marL="0">
              <a:buNone/>
            </a:pPr>
            <a:r>
              <a:rPr b="1" dirty="0" lang="en-GB" sz="3600">
                <a:latin typeface="+mn-lt"/>
              </a:rPr>
              <a:t>… mostly it’s about absence:</a:t>
            </a:r>
            <a:endParaRPr dirty="0" lang="en-GB" sz="3600">
              <a:latin typeface="+mn-lt"/>
            </a:endParaRPr>
          </a:p>
        </p:txBody>
      </p:sp>
      <p:sp>
        <p:nvSpPr>
          <p:cNvPr id="4" name="Content Placeholder 3"/>
          <p:cNvSpPr>
            <a:spLocks noGrp="1"/>
          </p:cNvSpPr>
          <p:nvPr>
            <p:ph idx="2" sz="half"/>
          </p:nvPr>
        </p:nvSpPr>
        <p:spPr>
          <a:xfrm>
            <a:off x="4833373" y="1384301"/>
            <a:ext cx="3703320" cy="3017520"/>
          </a:xfrm>
        </p:spPr>
        <p:txBody>
          <a:bodyPr>
            <a:normAutofit/>
          </a:bodyPr>
          <a:lstStyle/>
          <a:p>
            <a:pPr indent="0" marL="0">
              <a:buNone/>
            </a:pPr>
            <a:endParaRPr dirty="0" lang="en-GB" sz="2400"/>
          </a:p>
          <a:p>
            <a:pPr>
              <a:buBlip>
                <a:blip r:embed="rId3"/>
              </a:buBlip>
            </a:pPr>
            <a:r>
              <a:rPr dirty="0" lang="en-GB" sz="2400"/>
              <a:t> Primary care</a:t>
            </a:r>
          </a:p>
          <a:p>
            <a:pPr>
              <a:buBlip>
                <a:blip r:embed="rId3"/>
              </a:buBlip>
            </a:pPr>
            <a:r>
              <a:rPr dirty="0" lang="en-GB" sz="2400"/>
              <a:t> Substance use services</a:t>
            </a:r>
          </a:p>
          <a:p>
            <a:pPr>
              <a:buBlip>
                <a:blip r:embed="rId3"/>
              </a:buBlip>
            </a:pPr>
            <a:r>
              <a:rPr dirty="0" lang="en-GB" sz="2400"/>
              <a:t> Self-referral</a:t>
            </a:r>
          </a:p>
          <a:p>
            <a:pPr>
              <a:buBlip>
                <a:blip r:embed="rId3"/>
              </a:buBlip>
            </a:pPr>
            <a:r>
              <a:rPr dirty="0" lang="en-GB" sz="2400"/>
              <a:t> Hospitals or acute care</a:t>
            </a:r>
          </a:p>
        </p:txBody>
      </p:sp>
      <p:sp>
        <p:nvSpPr>
          <p:cNvPr id="3" name="Content Placeholder 2">
            <a:extLst>
              <a:ext uri="{FF2B5EF4-FFF2-40B4-BE49-F238E27FC236}">
                <a16:creationId xmlns:a16="http://schemas.microsoft.com/office/drawing/2014/main" id="{5AAFECF4-6920-4864-A3E9-00094F96743B}"/>
              </a:ext>
            </a:extLst>
          </p:cNvPr>
          <p:cNvSpPr>
            <a:spLocks noGrp="1"/>
          </p:cNvSpPr>
          <p:nvPr>
            <p:ph idx="1" sz="half"/>
          </p:nvPr>
        </p:nvSpPr>
        <p:spPr/>
        <p:txBody>
          <a:bodyPr/>
          <a:lstStyle/>
          <a:p>
            <a:endParaRPr lang="en-GB"/>
          </a:p>
        </p:txBody>
      </p:sp>
      <p:pic>
        <p:nvPicPr>
          <p:cNvPr descr="https://edexec.co.uk/wp-content/uploads/2019/11/puzzle-654963_1920-678x381.jpg" id="6" name="Picture 8">
            <a:extLst>
              <a:ext uri="{FF2B5EF4-FFF2-40B4-BE49-F238E27FC236}">
                <a16:creationId xmlns:a16="http://schemas.microsoft.com/office/drawing/2014/main" id="{6543A1BC-6E4C-45D5-9766-CE16B3F1EEDC}"/>
              </a:ext>
            </a:extLst>
          </p:cNvPr>
          <p:cNvPicPr>
            <a:picLocks noChangeArrowheads="1" noChangeAspect="1"/>
          </p:cNvPicPr>
          <p:nvPr/>
        </p:nvPicPr>
        <p:blipFill rotWithShape="1">
          <a:blip r:embed="rId4">
            <a:extLst>
              <a:ext uri="{28A0092B-C50C-407E-A947-70E740481C1C}">
                <a14:useLocalDpi xmlns:a14="http://schemas.microsoft.com/office/drawing/2010/main" val="0"/>
              </a:ext>
            </a:extLst>
          </a:blip>
          <a:srcRect r="-82"/>
          <a:stretch/>
        </p:blipFill>
        <p:spPr bwMode="auto">
          <a:xfrm>
            <a:off x="631179" y="1470650"/>
            <a:ext cx="3884177" cy="2945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962768"/>
      </p:ext>
    </p:extLst>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b="1" dirty="0" lang="en-GB">
                <a:latin typeface="+mn-lt"/>
              </a:rPr>
              <a:t>How are people identified?</a:t>
            </a:r>
          </a:p>
        </p:txBody>
      </p:sp>
      <p:pic>
        <p:nvPicPr>
          <p:cNvPr descr="Wheel of Fortune, discounts and gifts to customers" id="5122" name="Picture 2"/>
          <p:cNvPicPr>
            <a:picLocks noChangeArrowheads="1" noChangeAspect="1" noGrp="1"/>
          </p:cNvPicPr>
          <p:nvPr>
            <p:ph idx="1" sz="half"/>
          </p:nvPr>
        </p:nvPicPr>
        <p:blipFill rotWithShape="1">
          <a:blip r:embed="rId3">
            <a:extLst>
              <a:ext uri="{28A0092B-C50C-407E-A947-70E740481C1C}">
                <a14:useLocalDpi xmlns:a14="http://schemas.microsoft.com/office/drawing/2010/main" val="0"/>
              </a:ext>
            </a:extLst>
          </a:blip>
          <a:srcRect b="53" r="-11"/>
          <a:stretch/>
        </p:blipFill>
        <p:spPr bwMode="auto">
          <a:xfrm>
            <a:off x="720191" y="1488081"/>
            <a:ext cx="2257678" cy="3090347"/>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2" sz="half"/>
          </p:nvPr>
        </p:nvSpPr>
        <p:spPr>
          <a:xfrm>
            <a:off x="3394075" y="1606749"/>
            <a:ext cx="5292725" cy="3090347"/>
          </a:xfrm>
        </p:spPr>
        <p:txBody>
          <a:bodyPr>
            <a:normAutofit/>
          </a:bodyPr>
          <a:lstStyle/>
          <a:p>
            <a:pPr>
              <a:spcBef>
                <a:spcPts val="1800"/>
              </a:spcBef>
            </a:pPr>
            <a:r>
              <a:rPr dirty="0" lang="en-GB" sz="2000"/>
              <a:t>Do they have a diagnosed cancer?</a:t>
            </a:r>
          </a:p>
          <a:p>
            <a:pPr>
              <a:spcBef>
                <a:spcPts val="1800"/>
              </a:spcBef>
            </a:pPr>
            <a:r>
              <a:rPr dirty="0" lang="en-GB" sz="2000"/>
              <a:t>Do they have assertive and persistent family/friends?</a:t>
            </a:r>
          </a:p>
          <a:p>
            <a:pPr>
              <a:spcBef>
                <a:spcPts val="1800"/>
              </a:spcBef>
            </a:pPr>
            <a:r>
              <a:rPr dirty="0" lang="en-GB" sz="2000"/>
              <a:t>Are they in touch with a GP who does not assume SU is their only health problem?</a:t>
            </a:r>
          </a:p>
          <a:p>
            <a:pPr>
              <a:spcBef>
                <a:spcPts val="1800"/>
              </a:spcBef>
            </a:pPr>
            <a:r>
              <a:rPr dirty="0" lang="en-GB" sz="2000"/>
              <a:t>Do they have a key worker who will go the extra mile for them?</a:t>
            </a:r>
          </a:p>
        </p:txBody>
      </p:sp>
    </p:spTree>
    <p:extLst>
      <p:ext uri="{BB962C8B-B14F-4D97-AF65-F5344CB8AC3E}">
        <p14:creationId xmlns:p14="http://schemas.microsoft.com/office/powerpoint/2010/main" val="3569055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2F6B43A-5D26-43DE-B86D-1E0CD0830EB6}"/>
              </a:ext>
            </a:extLst>
          </p:cNvPr>
          <p:cNvSpPr>
            <a:spLocks noGrp="1"/>
          </p:cNvSpPr>
          <p:nvPr>
            <p:ph type="title"/>
          </p:nvPr>
        </p:nvSpPr>
        <p:spPr>
          <a:xfrm>
            <a:off x="822960" y="447057"/>
            <a:ext cx="8229600" cy="857250"/>
          </a:xfrm>
        </p:spPr>
        <p:txBody>
          <a:bodyPr/>
          <a:lstStyle/>
          <a:p>
            <a:pPr algn="l"/>
            <a:r>
              <a:rPr lang="en-GB" b="1" dirty="0">
                <a:solidFill>
                  <a:srgbClr val="00B050"/>
                </a:solidFill>
                <a:latin typeface="+mn-lt"/>
              </a:rPr>
              <a:t>Main themes across the research </a:t>
            </a:r>
          </a:p>
        </p:txBody>
      </p:sp>
      <p:sp>
        <p:nvSpPr>
          <p:cNvPr id="4" name="Content Placeholder 3">
            <a:extLst>
              <a:ext uri="{FF2B5EF4-FFF2-40B4-BE49-F238E27FC236}">
                <a16:creationId xmlns:a16="http://schemas.microsoft.com/office/drawing/2014/main" id="{E4D54824-7830-464D-BB62-D56D76D27436}"/>
              </a:ext>
            </a:extLst>
          </p:cNvPr>
          <p:cNvSpPr>
            <a:spLocks noGrp="1"/>
          </p:cNvSpPr>
          <p:nvPr>
            <p:ph idx="1"/>
          </p:nvPr>
        </p:nvSpPr>
        <p:spPr>
          <a:xfrm>
            <a:off x="908995" y="1342403"/>
            <a:ext cx="4140436" cy="3394472"/>
          </a:xfrm>
        </p:spPr>
        <p:txBody>
          <a:bodyPr>
            <a:normAutofit fontScale="92500"/>
          </a:bodyPr>
          <a:lstStyle/>
          <a:p>
            <a:pPr marL="514350" lvl="0" indent="-514350">
              <a:spcAft>
                <a:spcPts val="0"/>
              </a:spcAft>
              <a:buFont typeface="+mj-lt"/>
              <a:buAutoNum type="arabicPeriod"/>
            </a:pPr>
            <a:r>
              <a:rPr lang="en-GB" sz="2400" dirty="0"/>
              <a:t>People with multiple complex needs</a:t>
            </a:r>
          </a:p>
          <a:p>
            <a:pPr marL="514350" indent="-514350">
              <a:spcAft>
                <a:spcPts val="0"/>
              </a:spcAft>
              <a:buFont typeface="+mj-lt"/>
              <a:buAutoNum type="arabicPeriod"/>
            </a:pPr>
            <a:r>
              <a:rPr lang="en-GB" sz="2400" dirty="0"/>
              <a:t>Complex symptom and pain management</a:t>
            </a:r>
          </a:p>
          <a:p>
            <a:pPr marL="514350" indent="-514350">
              <a:spcAft>
                <a:spcPts val="0"/>
              </a:spcAft>
              <a:buFont typeface="+mj-lt"/>
              <a:buAutoNum type="arabicPeriod"/>
            </a:pPr>
            <a:r>
              <a:rPr lang="en-GB" sz="2400" dirty="0"/>
              <a:t>Need to counter stigma and stereotyping</a:t>
            </a:r>
          </a:p>
          <a:p>
            <a:pPr marL="514350" indent="-514350">
              <a:spcAft>
                <a:spcPts val="0"/>
              </a:spcAft>
              <a:buFont typeface="+mj-lt"/>
              <a:buAutoNum type="arabicPeriod"/>
            </a:pPr>
            <a:r>
              <a:rPr lang="en-GB" sz="2400" dirty="0"/>
              <a:t>Non-judgemental, empathetic care is essential</a:t>
            </a:r>
          </a:p>
          <a:p>
            <a:pPr marL="514350" indent="-514350">
              <a:spcAft>
                <a:spcPts val="0"/>
              </a:spcAft>
              <a:buFont typeface="+mj-lt"/>
              <a:buAutoNum type="arabicPeriod"/>
            </a:pPr>
            <a:r>
              <a:rPr lang="en-GB" sz="2400" dirty="0"/>
              <a:t>Good communication is critical</a:t>
            </a:r>
          </a:p>
        </p:txBody>
      </p:sp>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767" r="16168"/>
          <a:stretch/>
        </p:blipFill>
        <p:spPr bwMode="auto">
          <a:xfrm>
            <a:off x="4876797" y="1139567"/>
            <a:ext cx="3759200" cy="3571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4533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2F6B43A-5D26-43DE-B86D-1E0CD0830EB6}"/>
              </a:ext>
            </a:extLst>
          </p:cNvPr>
          <p:cNvSpPr>
            <a:spLocks noGrp="1"/>
          </p:cNvSpPr>
          <p:nvPr>
            <p:ph type="title"/>
          </p:nvPr>
        </p:nvSpPr>
        <p:spPr/>
        <p:txBody>
          <a:bodyPr>
            <a:normAutofit/>
          </a:bodyPr>
          <a:lstStyle/>
          <a:p>
            <a:pPr algn="l"/>
            <a:r>
              <a:rPr lang="en-GB" sz="4000" b="1" dirty="0">
                <a:solidFill>
                  <a:srgbClr val="00B0F0"/>
                </a:solidFill>
                <a:latin typeface="+mn-lt"/>
              </a:rPr>
              <a:t>Symptom/pain management</a:t>
            </a:r>
          </a:p>
        </p:txBody>
      </p:sp>
      <p:sp>
        <p:nvSpPr>
          <p:cNvPr id="4" name="Content Placeholder 3">
            <a:extLst>
              <a:ext uri="{FF2B5EF4-FFF2-40B4-BE49-F238E27FC236}">
                <a16:creationId xmlns:a16="http://schemas.microsoft.com/office/drawing/2014/main" id="{E4D54824-7830-464D-BB62-D56D76D27436}"/>
              </a:ext>
            </a:extLst>
          </p:cNvPr>
          <p:cNvSpPr>
            <a:spLocks noGrp="1"/>
          </p:cNvSpPr>
          <p:nvPr>
            <p:ph sz="half" idx="1"/>
          </p:nvPr>
        </p:nvSpPr>
        <p:spPr>
          <a:xfrm>
            <a:off x="3815542" y="1307337"/>
            <a:ext cx="4738254" cy="3759429"/>
          </a:xfrm>
        </p:spPr>
        <p:txBody>
          <a:bodyPr>
            <a:normAutofit/>
          </a:bodyPr>
          <a:lstStyle/>
          <a:p>
            <a:pPr>
              <a:lnSpc>
                <a:spcPct val="120000"/>
              </a:lnSpc>
              <a:spcBef>
                <a:spcPts val="0"/>
              </a:spcBef>
              <a:buClr>
                <a:srgbClr val="CC0099"/>
              </a:buClr>
              <a:buFont typeface="Wingdings" panose="05000000000000000000" pitchFamily="2" charset="2"/>
              <a:buChar char="v"/>
            </a:pPr>
            <a:r>
              <a:rPr lang="en-GB" sz="1800" dirty="0"/>
              <a:t>How to alleviate pain safely for people using substances (especially opioids)?</a:t>
            </a:r>
          </a:p>
          <a:p>
            <a:pPr>
              <a:lnSpc>
                <a:spcPct val="120000"/>
              </a:lnSpc>
              <a:spcBef>
                <a:spcPts val="0"/>
              </a:spcBef>
              <a:buClr>
                <a:srgbClr val="CC0099"/>
              </a:buClr>
              <a:buFont typeface="Wingdings" panose="05000000000000000000" pitchFamily="2" charset="2"/>
              <a:buChar char="v"/>
            </a:pPr>
            <a:endParaRPr lang="en-GB" sz="1800" dirty="0"/>
          </a:p>
          <a:p>
            <a:pPr>
              <a:lnSpc>
                <a:spcPct val="120000"/>
              </a:lnSpc>
              <a:spcBef>
                <a:spcPts val="0"/>
              </a:spcBef>
              <a:buClr>
                <a:srgbClr val="CC0099"/>
              </a:buClr>
              <a:buFont typeface="Wingdings" panose="05000000000000000000" pitchFamily="2" charset="2"/>
              <a:buChar char="v"/>
            </a:pPr>
            <a:r>
              <a:rPr lang="en-GB" sz="1800" dirty="0"/>
              <a:t>Prescribed drugs may be misused by family / friends or sold on.</a:t>
            </a:r>
          </a:p>
          <a:p>
            <a:pPr>
              <a:lnSpc>
                <a:spcPct val="120000"/>
              </a:lnSpc>
              <a:spcBef>
                <a:spcPts val="0"/>
              </a:spcBef>
              <a:buClr>
                <a:srgbClr val="CC0099"/>
              </a:buClr>
              <a:buFont typeface="Wingdings" panose="05000000000000000000" pitchFamily="2" charset="2"/>
              <a:buChar char="v"/>
            </a:pPr>
            <a:endParaRPr lang="en-GB" sz="1800" dirty="0"/>
          </a:p>
          <a:p>
            <a:pPr>
              <a:lnSpc>
                <a:spcPct val="120000"/>
              </a:lnSpc>
              <a:spcBef>
                <a:spcPts val="0"/>
              </a:spcBef>
              <a:buClr>
                <a:srgbClr val="CC0099"/>
              </a:buClr>
              <a:buFont typeface="Wingdings" panose="05000000000000000000" pitchFamily="2" charset="2"/>
              <a:buChar char="v"/>
            </a:pPr>
            <a:r>
              <a:rPr lang="en-GB" sz="1800" b="1" dirty="0"/>
              <a:t>ACTUALLY: </a:t>
            </a:r>
            <a:r>
              <a:rPr lang="en-GB" sz="1800" dirty="0"/>
              <a:t>People in recovery often refuse medication, due to fear of dependence and withdrawal.</a:t>
            </a:r>
            <a:endParaRPr lang="en-GB" sz="1400" dirty="0"/>
          </a:p>
          <a:p>
            <a:pPr marL="360363" indent="0">
              <a:lnSpc>
                <a:spcPct val="120000"/>
              </a:lnSpc>
              <a:spcBef>
                <a:spcPts val="0"/>
              </a:spcBef>
              <a:buNone/>
            </a:pPr>
            <a:endParaRPr lang="en-GB" sz="1500" dirty="0">
              <a:solidFill>
                <a:srgbClr val="002060"/>
              </a:solidFill>
            </a:endParaRPr>
          </a:p>
        </p:txBody>
      </p:sp>
      <p:pic>
        <p:nvPicPr>
          <p:cNvPr id="1026" name="Picture 2" descr="A vicious cycle: how the glass ceiling fuels workplace sexual harassment -  Zuckerman Law"/>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98094" y="1533915"/>
            <a:ext cx="2849565" cy="2957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16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Research (Choate &amp; Badry): Stigma as a dominant discourse in FASD"/>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b="12527"/>
          <a:stretch/>
        </p:blipFill>
        <p:spPr bwMode="auto">
          <a:xfrm>
            <a:off x="605791" y="0"/>
            <a:ext cx="7932417" cy="4499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1354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lumMod val="60000"/>
                    <a:lumOff val="40000"/>
                  </a:schemeClr>
                </a:solidFill>
                <a:latin typeface="+mn-lt"/>
              </a:rPr>
              <a:t>Non-judgemental, empathetic care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578824" y="1"/>
            <a:ext cx="2565175" cy="790038"/>
          </a:xfrm>
        </p:spPr>
      </p:pic>
      <p:sp>
        <p:nvSpPr>
          <p:cNvPr id="5" name="TextBox 4"/>
          <p:cNvSpPr txBox="1"/>
          <p:nvPr/>
        </p:nvSpPr>
        <p:spPr>
          <a:xfrm>
            <a:off x="938676" y="1383028"/>
            <a:ext cx="7838056" cy="3416320"/>
          </a:xfrm>
          <a:prstGeom prst="rect">
            <a:avLst/>
          </a:prstGeom>
          <a:noFill/>
        </p:spPr>
        <p:txBody>
          <a:bodyPr wrap="square" rtlCol="0">
            <a:spAutoFit/>
          </a:bodyPr>
          <a:lstStyle/>
          <a:p>
            <a:pPr marL="360363" indent="0">
              <a:spcBef>
                <a:spcPts val="0"/>
              </a:spcBef>
              <a:buNone/>
            </a:pPr>
            <a:r>
              <a:rPr lang="en-GB" dirty="0">
                <a:latin typeface="Comic Sans MS" panose="030F0702030302020204" pitchFamily="66" charset="0"/>
              </a:rPr>
              <a:t>The GP … used to say to him, “If you need more [painkillers], just tell me and I’ll give you more.  … I don't think you're using enough.”  Because he [GP] knew how much he was against using it. …  </a:t>
            </a:r>
          </a:p>
          <a:p>
            <a:pPr marL="360363" indent="0">
              <a:spcBef>
                <a:spcPts val="0"/>
              </a:spcBef>
              <a:buNone/>
            </a:pPr>
            <a:r>
              <a:rPr lang="en-GB" dirty="0">
                <a:latin typeface="Comic Sans MS" panose="030F0702030302020204" pitchFamily="66" charset="0"/>
              </a:rPr>
              <a:t>He [Partner] wasn’t bothered about the addiction, it was the withdrawal he was so scared of.  … When you've gone through that much withdrawal in your life, it’s an absolute terror of going through it.			</a:t>
            </a:r>
          </a:p>
          <a:p>
            <a:pPr marL="360363" indent="0">
              <a:spcBef>
                <a:spcPts val="0"/>
              </a:spcBef>
              <a:buNone/>
            </a:pPr>
            <a:r>
              <a:rPr lang="en-GB" sz="1600" dirty="0">
                <a:latin typeface="Comic Sans MS" panose="030F0702030302020204" pitchFamily="66" charset="0"/>
              </a:rPr>
              <a:t>Ex-partner</a:t>
            </a:r>
          </a:p>
          <a:p>
            <a:r>
              <a:rPr lang="en-GB" sz="2800" b="1" dirty="0">
                <a:solidFill>
                  <a:srgbClr val="CC0099"/>
                </a:solidFill>
              </a:rPr>
              <a:t>Adequate pain relief is needed even where people want to continue using substances</a:t>
            </a:r>
            <a:endParaRPr lang="en-GB" sz="2400" dirty="0">
              <a:solidFill>
                <a:srgbClr val="CC0099"/>
              </a:solidFill>
            </a:endParaRPr>
          </a:p>
          <a:p>
            <a:endParaRPr lang="en-GB" dirty="0"/>
          </a:p>
        </p:txBody>
      </p:sp>
    </p:spTree>
    <p:extLst>
      <p:ext uri="{BB962C8B-B14F-4D97-AF65-F5344CB8AC3E}">
        <p14:creationId xmlns:p14="http://schemas.microsoft.com/office/powerpoint/2010/main" val="38488642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cb48b5f6-b257-4cb5-8186-e25e654020fe"/>
</p:tagLst>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sharepoint/v3/fields"/>
    <ds:schemaRef ds:uri="http://www.w3.org/XML/1998/namespace"/>
    <ds:schemaRef ds:uri="http://purl.org/dc/dcmitype/"/>
  </ds:schemaRefs>
</ds:datastoreItem>
</file>

<file path=customXml/itemProps3.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17578</TotalTime>
  <Words>1221</Words>
  <Application>Microsoft Office PowerPoint</Application>
  <PresentationFormat>On-screen Show (16:9)</PresentationFormat>
  <Paragraphs>134</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Comic Sans MS</vt:lpstr>
      <vt:lpstr>Wingdings</vt:lpstr>
      <vt:lpstr>Retrospect</vt:lpstr>
      <vt:lpstr>Palliative care and substance use:  the social care perspective </vt:lpstr>
      <vt:lpstr>Our research (2016-2021)</vt:lpstr>
      <vt:lpstr>What does EoLC look like for people using substances?</vt:lpstr>
      <vt:lpstr>… mostly it’s about absence:</vt:lpstr>
      <vt:lpstr>How are people identified?</vt:lpstr>
      <vt:lpstr>Main themes across the research </vt:lpstr>
      <vt:lpstr>Symptom/pain management</vt:lpstr>
      <vt:lpstr>PowerPoint Presentation</vt:lpstr>
      <vt:lpstr>Non-judgemental, empathetic care</vt:lpstr>
      <vt:lpstr>PowerPoint Presentation</vt:lpstr>
      <vt:lpstr>The support needs of family caregivers</vt:lpstr>
      <vt:lpstr>Key messages for practice</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Sam Wright</cp:lastModifiedBy>
  <cp:revision>200</cp:revision>
  <cp:lastPrinted>2019-10-14T16:02:43Z</cp:lastPrinted>
  <dcterms:created xsi:type="dcterms:W3CDTF">2010-04-12T23:12:02Z</dcterms:created>
  <dcterms:modified xsi:type="dcterms:W3CDTF">2021-09-27T16:39:04Z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name="ContentTypeId" pid="2">
    <vt:lpwstr>0x0101000DE64AEEDD9B7A4D93545ACBE97D4615</vt:lpwstr>
  </property>
  <property fmtid="{D5CDD505-2E9C-101B-9397-08002B2CF9AE}" name="NXPowerLiteLastOptimized" pid="3">
    <vt:lpwstr>816454</vt:lpwstr>
  </property>
  <property fmtid="{D5CDD505-2E9C-101B-9397-08002B2CF9AE}" name="NXPowerLiteSettings" pid="4">
    <vt:lpwstr>F7000400038000</vt:lpwstr>
  </property>
  <property fmtid="{D5CDD505-2E9C-101B-9397-08002B2CF9AE}" name="NXPowerLiteVersion" pid="5">
    <vt:lpwstr>S9.1.0</vt:lpwstr>
  </property>
</Properties>
</file>