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C4637FF-E138-4052-8CA3-2B5AF6C2276F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7E6DDAC-684E-4E30-85CD-F93ECBDAE3A5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7FF-E138-4052-8CA3-2B5AF6C2276F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DDAC-684E-4E30-85CD-F93ECBDAE3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7FF-E138-4052-8CA3-2B5AF6C2276F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DDAC-684E-4E30-85CD-F93ECBDAE3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7FF-E138-4052-8CA3-2B5AF6C2276F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DDAC-684E-4E30-85CD-F93ECBDAE3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7FF-E138-4052-8CA3-2B5AF6C2276F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DDAC-684E-4E30-85CD-F93ECBDAE3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7FF-E138-4052-8CA3-2B5AF6C2276F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DDAC-684E-4E30-85CD-F93ECBDAE3A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7FF-E138-4052-8CA3-2B5AF6C2276F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DDAC-684E-4E30-85CD-F93ECBDAE3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7FF-E138-4052-8CA3-2B5AF6C2276F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DDAC-684E-4E30-85CD-F93ECBDAE3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7FF-E138-4052-8CA3-2B5AF6C2276F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DDAC-684E-4E30-85CD-F93ECBDAE3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7FF-E138-4052-8CA3-2B5AF6C2276F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DDAC-684E-4E30-85CD-F93ECBDAE3A5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7FF-E138-4052-8CA3-2B5AF6C2276F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DDAC-684E-4E30-85CD-F93ECBDAE3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4637FF-E138-4052-8CA3-2B5AF6C2276F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7E6DDAC-684E-4E30-85CD-F93ECBDAE3A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lliativecareguidelines.scot.nhs.uk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Palliative Medicine for Addiction </a:t>
            </a:r>
            <a:r>
              <a:rPr lang="en-GB" dirty="0"/>
              <a:t>S</a:t>
            </a:r>
            <a:r>
              <a:rPr lang="en-GB" dirty="0" smtClean="0"/>
              <a:t>pecialist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Dr Susan Cook</a:t>
            </a:r>
          </a:p>
          <a:p>
            <a:r>
              <a:rPr lang="en-GB" dirty="0" smtClean="0"/>
              <a:t>Palliative</a:t>
            </a:r>
          </a:p>
          <a:p>
            <a:r>
              <a:rPr lang="en-GB" dirty="0" smtClean="0"/>
              <a:t>Medicine Consultant </a:t>
            </a:r>
          </a:p>
          <a:p>
            <a:r>
              <a:rPr lang="en-GB" dirty="0" smtClean="0"/>
              <a:t>NHS Lanarkshire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3303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Methadone in palliative care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Complex use</a:t>
            </a:r>
          </a:p>
          <a:p>
            <a:r>
              <a:rPr lang="en-GB" dirty="0" smtClean="0"/>
              <a:t>Widely variable plasma half life, complicated dosing schedules</a:t>
            </a:r>
          </a:p>
          <a:p>
            <a:r>
              <a:rPr lang="en-GB" dirty="0" smtClean="0"/>
              <a:t>Mu agonist, NMDA antagonist </a:t>
            </a:r>
          </a:p>
          <a:p>
            <a:r>
              <a:rPr lang="en-GB" dirty="0" smtClean="0"/>
              <a:t>Can be used as main third line opioid, or as an adjuvant for neuropathic pain, under the guidance of an experienced SPC physician </a:t>
            </a:r>
          </a:p>
          <a:p>
            <a:r>
              <a:rPr lang="en-GB" dirty="0" smtClean="0"/>
              <a:t>Stigma?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370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Palliative care in PWUD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Titrate opioids with MR preparations.</a:t>
            </a:r>
          </a:p>
          <a:p>
            <a:r>
              <a:rPr lang="en-GB" dirty="0" err="1" smtClean="0"/>
              <a:t>Eg</a:t>
            </a:r>
            <a:r>
              <a:rPr lang="en-GB" dirty="0" smtClean="0"/>
              <a:t>, commence MST 10mg </a:t>
            </a:r>
            <a:r>
              <a:rPr lang="en-GB" dirty="0" err="1" smtClean="0"/>
              <a:t>bd</a:t>
            </a:r>
            <a:r>
              <a:rPr lang="en-GB" dirty="0" smtClean="0"/>
              <a:t> </a:t>
            </a:r>
          </a:p>
          <a:p>
            <a:r>
              <a:rPr lang="en-GB" dirty="0" smtClean="0"/>
              <a:t>Limit titration with IR preparations (especially SL fentanyl)</a:t>
            </a:r>
          </a:p>
          <a:p>
            <a:r>
              <a:rPr lang="en-GB" dirty="0" smtClean="0"/>
              <a:t>Consider opioids for symptom control and MAT (medication assisted treatment) completely separately </a:t>
            </a:r>
          </a:p>
          <a:p>
            <a:r>
              <a:rPr lang="en-GB" dirty="0" smtClean="0"/>
              <a:t>Calculate </a:t>
            </a:r>
            <a:r>
              <a:rPr lang="en-GB" dirty="0" err="1" smtClean="0"/>
              <a:t>prn</a:t>
            </a:r>
            <a:r>
              <a:rPr lang="en-GB" dirty="0" smtClean="0"/>
              <a:t> dosing based on symptom control opioid dose</a:t>
            </a:r>
          </a:p>
          <a:p>
            <a:r>
              <a:rPr lang="en-GB" dirty="0" smtClean="0"/>
              <a:t>Caution with </a:t>
            </a:r>
            <a:r>
              <a:rPr lang="en-GB" dirty="0" err="1" smtClean="0"/>
              <a:t>gabapentinoids</a:t>
            </a:r>
            <a:r>
              <a:rPr lang="en-GB" dirty="0" smtClean="0"/>
              <a:t>.  Consider TCAs first line for neuropathic pain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4712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Palliative care in </a:t>
            </a:r>
            <a:r>
              <a:rPr lang="en-GB" dirty="0" smtClean="0"/>
              <a:t>PWUD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experienced SPC physician, may choose to divide methadone maintenance therapy in to a twice daily dose, and titrate this for pain and symptom control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6109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Palliative care in </a:t>
            </a:r>
            <a:r>
              <a:rPr lang="en-GB" dirty="0" smtClean="0"/>
              <a:t>PWUD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Careful liaison with Community Addictions Team</a:t>
            </a:r>
          </a:p>
          <a:p>
            <a:r>
              <a:rPr lang="en-GB" dirty="0" smtClean="0"/>
              <a:t>For doses of 16mg SL buprenorphine maintenance therapy a day and above, discuss a switch to methadone maintenance therapy to prevent the risk of antagonism of opioids used for symptom control (or reduce the buprenorphine dose?)</a:t>
            </a:r>
          </a:p>
          <a:p>
            <a:r>
              <a:rPr lang="en-GB" dirty="0" smtClean="0"/>
              <a:t>Is home naloxone still appropriate?</a:t>
            </a:r>
          </a:p>
        </p:txBody>
      </p:sp>
    </p:spTree>
    <p:extLst>
      <p:ext uri="{BB962C8B-B14F-4D97-AF65-F5344CB8AC3E}">
        <p14:creationId xmlns:p14="http://schemas.microsoft.com/office/powerpoint/2010/main" val="4196324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Palliative care in </a:t>
            </a:r>
            <a:r>
              <a:rPr lang="en-GB" dirty="0" smtClean="0"/>
              <a:t>PWUD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Replace PO medications by an alternative route at the end of life if possible</a:t>
            </a:r>
          </a:p>
          <a:p>
            <a:r>
              <a:rPr lang="en-GB" dirty="0" smtClean="0"/>
              <a:t>Methadone PO ; Methadone SC, 2:1</a:t>
            </a:r>
          </a:p>
          <a:p>
            <a:r>
              <a:rPr lang="en-GB" dirty="0" smtClean="0"/>
              <a:t>Parenteral midazolam to replace oral benzodiazepines or alcohol</a:t>
            </a:r>
          </a:p>
          <a:p>
            <a:r>
              <a:rPr lang="en-GB" dirty="0" smtClean="0"/>
              <a:t>Buprenorphine MAT at end of life: SPC advice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06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strong opioids do we use?</a:t>
            </a:r>
            <a:br>
              <a:rPr lang="en-GB" dirty="0" smtClean="0"/>
            </a:br>
            <a:r>
              <a:rPr lang="en-GB" dirty="0" smtClean="0"/>
              <a:t>And Why?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Morphine (</a:t>
            </a:r>
            <a:r>
              <a:rPr lang="en-GB" dirty="0" err="1" smtClean="0"/>
              <a:t>diamorphine</a:t>
            </a:r>
            <a:r>
              <a:rPr lang="en-GB" dirty="0" smtClean="0"/>
              <a:t>)</a:t>
            </a:r>
          </a:p>
          <a:p>
            <a:r>
              <a:rPr lang="en-GB" dirty="0" smtClean="0"/>
              <a:t>Oxycodone</a:t>
            </a:r>
          </a:p>
          <a:p>
            <a:r>
              <a:rPr lang="en-GB" dirty="0" smtClean="0"/>
              <a:t>Fentanyl</a:t>
            </a:r>
          </a:p>
          <a:p>
            <a:r>
              <a:rPr lang="en-GB" dirty="0" err="1" smtClean="0"/>
              <a:t>Alfentanil</a:t>
            </a:r>
            <a:endParaRPr lang="en-GB" dirty="0" smtClean="0"/>
          </a:p>
          <a:p>
            <a:r>
              <a:rPr lang="en-GB" dirty="0" smtClean="0"/>
              <a:t>Buprenorphine</a:t>
            </a:r>
          </a:p>
          <a:p>
            <a:r>
              <a:rPr lang="en-GB" dirty="0" err="1" smtClean="0"/>
              <a:t>Hydromorphone</a:t>
            </a:r>
            <a:endParaRPr lang="en-GB" dirty="0" smtClean="0"/>
          </a:p>
          <a:p>
            <a:r>
              <a:rPr lang="en-GB" dirty="0"/>
              <a:t>M</a:t>
            </a:r>
            <a:r>
              <a:rPr lang="en-GB" dirty="0" smtClean="0"/>
              <a:t>ethadone)</a:t>
            </a:r>
          </a:p>
          <a:p>
            <a:pPr marL="6858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0399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Analgesic ladder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506" y="2797175"/>
            <a:ext cx="3810000" cy="2562225"/>
          </a:xfrm>
        </p:spPr>
      </p:pic>
    </p:spTree>
    <p:extLst>
      <p:ext uri="{BB962C8B-B14F-4D97-AF65-F5344CB8AC3E}">
        <p14:creationId xmlns:p14="http://schemas.microsoft.com/office/powerpoint/2010/main" val="2566151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Step 3 – all things being equal….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FIRST line opioid of choice – MORPHINE</a:t>
            </a:r>
          </a:p>
          <a:p>
            <a:r>
              <a:rPr lang="en-GB" dirty="0" smtClean="0"/>
              <a:t>SECOND line opioid of choice – OXYCODONE</a:t>
            </a:r>
          </a:p>
          <a:p>
            <a:r>
              <a:rPr lang="en-GB" dirty="0" smtClean="0"/>
              <a:t>THIRD line opioid of choice – plenty to choose from, often guided by individual and circumstance specific factors:  </a:t>
            </a:r>
          </a:p>
          <a:p>
            <a:pPr marL="68580" indent="0">
              <a:buNone/>
            </a:pPr>
            <a:r>
              <a:rPr lang="en-GB" dirty="0" smtClean="0"/>
              <a:t>Fentanyl, </a:t>
            </a:r>
            <a:r>
              <a:rPr lang="en-GB" dirty="0" err="1" smtClean="0"/>
              <a:t>alfentanil</a:t>
            </a:r>
            <a:r>
              <a:rPr lang="en-GB" dirty="0" smtClean="0"/>
              <a:t>, </a:t>
            </a:r>
            <a:r>
              <a:rPr lang="en-GB" dirty="0" err="1" smtClean="0"/>
              <a:t>hydromorphone</a:t>
            </a:r>
            <a:r>
              <a:rPr lang="en-GB" dirty="0" smtClean="0"/>
              <a:t>, buprenorphine, methadone.</a:t>
            </a:r>
          </a:p>
        </p:txBody>
      </p:sp>
    </p:spTree>
    <p:extLst>
      <p:ext uri="{BB962C8B-B14F-4D97-AF65-F5344CB8AC3E}">
        <p14:creationId xmlns:p14="http://schemas.microsoft.com/office/powerpoint/2010/main" val="2515793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Basic principles of opioid analgesia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Background 12 hourly modified release dose </a:t>
            </a:r>
          </a:p>
          <a:p>
            <a:r>
              <a:rPr lang="en-GB" dirty="0" smtClean="0"/>
              <a:t>Breakthrough dose 1/6 of total daily dose (preferably same opioid)</a:t>
            </a:r>
          </a:p>
          <a:p>
            <a:r>
              <a:rPr lang="en-GB" dirty="0" err="1" smtClean="0"/>
              <a:t>eg</a:t>
            </a:r>
            <a:r>
              <a:rPr lang="en-GB" dirty="0" smtClean="0"/>
              <a:t>: </a:t>
            </a:r>
            <a:r>
              <a:rPr lang="en-GB" dirty="0" err="1" smtClean="0"/>
              <a:t>oramorph</a:t>
            </a:r>
            <a:r>
              <a:rPr lang="en-GB" dirty="0" smtClean="0"/>
              <a:t> 2-10mg </a:t>
            </a:r>
            <a:r>
              <a:rPr lang="en-GB" dirty="0" err="1" smtClean="0"/>
              <a:t>qid</a:t>
            </a:r>
            <a:r>
              <a:rPr lang="en-GB" dirty="0" smtClean="0"/>
              <a:t> plus </a:t>
            </a:r>
            <a:r>
              <a:rPr lang="en-GB" dirty="0" err="1" smtClean="0"/>
              <a:t>prn</a:t>
            </a:r>
            <a:r>
              <a:rPr lang="en-GB" dirty="0" smtClean="0"/>
              <a:t> </a:t>
            </a:r>
          </a:p>
          <a:p>
            <a:pPr marL="68580" indent="0">
              <a:buNone/>
            </a:pPr>
            <a:r>
              <a:rPr lang="en-GB" dirty="0"/>
              <a:t>-</a:t>
            </a:r>
            <a:r>
              <a:rPr lang="en-GB" dirty="0" smtClean="0"/>
              <a:t>convert to twice daily dose after a few days. </a:t>
            </a:r>
          </a:p>
          <a:p>
            <a:pPr marL="68580" indent="0">
              <a:buNone/>
            </a:pPr>
            <a:r>
              <a:rPr lang="en-GB" dirty="0" smtClean="0"/>
              <a:t>-5mg </a:t>
            </a:r>
            <a:r>
              <a:rPr lang="en-GB" dirty="0" err="1" smtClean="0"/>
              <a:t>qid</a:t>
            </a:r>
            <a:r>
              <a:rPr lang="en-GB" dirty="0" smtClean="0"/>
              <a:t> plus two extra doses per day =</a:t>
            </a:r>
          </a:p>
          <a:p>
            <a:pPr marL="68580" indent="0">
              <a:buNone/>
            </a:pPr>
            <a:r>
              <a:rPr lang="en-GB" dirty="0" smtClean="0"/>
              <a:t>MST 15mg MR </a:t>
            </a:r>
            <a:r>
              <a:rPr lang="en-GB" dirty="0" err="1" smtClean="0"/>
              <a:t>bd</a:t>
            </a:r>
            <a:r>
              <a:rPr lang="en-GB" dirty="0" smtClean="0"/>
              <a:t> plus </a:t>
            </a:r>
            <a:r>
              <a:rPr lang="en-GB" dirty="0" err="1" smtClean="0"/>
              <a:t>oramorph</a:t>
            </a:r>
            <a:r>
              <a:rPr lang="en-GB" dirty="0" smtClean="0"/>
              <a:t> 5mg </a:t>
            </a:r>
            <a:r>
              <a:rPr lang="en-GB" dirty="0" err="1" smtClean="0"/>
              <a:t>prn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132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switch opioids?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Opioid side-effects</a:t>
            </a:r>
            <a:endParaRPr lang="en-GB" dirty="0"/>
          </a:p>
          <a:p>
            <a:r>
              <a:rPr lang="en-GB" dirty="0" smtClean="0"/>
              <a:t>Opioid neurotoxicity</a:t>
            </a:r>
          </a:p>
          <a:p>
            <a:r>
              <a:rPr lang="en-GB" dirty="0" smtClean="0"/>
              <a:t>Organ failure, especially renal failure</a:t>
            </a:r>
          </a:p>
          <a:p>
            <a:r>
              <a:rPr lang="en-GB" dirty="0" smtClean="0"/>
              <a:t>Ease of administration (compliance issues or compromise of oral route)</a:t>
            </a:r>
          </a:p>
          <a:p>
            <a:r>
              <a:rPr lang="en-GB" dirty="0" smtClean="0"/>
              <a:t>Poor effect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25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Oral Morphine Equivalent Dose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Scottish palliative care guidelines </a:t>
            </a:r>
          </a:p>
          <a:p>
            <a:pPr marL="68580" indent="0">
              <a:buNone/>
            </a:pPr>
            <a:r>
              <a:rPr lang="en-GB" dirty="0">
                <a:hlinkClick r:id="rId2"/>
              </a:rPr>
              <a:t>https://www.palliativecareguidelines.scot.nhs.uk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pPr marL="68580" indent="0">
              <a:buNone/>
            </a:pPr>
            <a:r>
              <a:rPr lang="en-GB" dirty="0" smtClean="0"/>
              <a:t>PO Morphine : PO oxycodone, 2:1</a:t>
            </a:r>
          </a:p>
          <a:p>
            <a:pPr marL="68580" indent="0">
              <a:buNone/>
            </a:pPr>
            <a:r>
              <a:rPr lang="en-GB" dirty="0" smtClean="0"/>
              <a:t>PO Morphine : SC </a:t>
            </a:r>
            <a:r>
              <a:rPr lang="en-GB" dirty="0" err="1" smtClean="0"/>
              <a:t>alfentanil</a:t>
            </a:r>
            <a:r>
              <a:rPr lang="en-GB" dirty="0" smtClean="0"/>
              <a:t>, 30:1</a:t>
            </a:r>
          </a:p>
          <a:p>
            <a:pPr marL="68580" indent="0">
              <a:buNone/>
            </a:pPr>
            <a:r>
              <a:rPr lang="en-GB" dirty="0" smtClean="0"/>
              <a:t>Fentanyl 12mcg/</a:t>
            </a:r>
            <a:r>
              <a:rPr lang="en-GB" dirty="0" err="1" smtClean="0"/>
              <a:t>hr</a:t>
            </a:r>
            <a:r>
              <a:rPr lang="en-GB" dirty="0" smtClean="0"/>
              <a:t> TD = 30-40mg OMED daily</a:t>
            </a:r>
          </a:p>
          <a:p>
            <a:pPr marL="68580" indent="0">
              <a:buNone/>
            </a:pPr>
            <a:r>
              <a:rPr lang="en-GB" dirty="0" smtClean="0"/>
              <a:t>Buprenorphine 5mcg/</a:t>
            </a:r>
            <a:r>
              <a:rPr lang="en-GB" dirty="0" err="1" smtClean="0"/>
              <a:t>hr</a:t>
            </a:r>
            <a:r>
              <a:rPr lang="en-GB" dirty="0" smtClean="0"/>
              <a:t> TD = 12mg OMED daily</a:t>
            </a:r>
          </a:p>
          <a:p>
            <a:pPr marL="68580" indent="0">
              <a:buNone/>
            </a:pPr>
            <a:r>
              <a:rPr lang="en-GB" dirty="0" smtClean="0"/>
              <a:t>PO morphine : SC morphine, 2:1</a:t>
            </a:r>
          </a:p>
          <a:p>
            <a:pPr marL="68580" indent="0">
              <a:buNone/>
            </a:pPr>
            <a:r>
              <a:rPr lang="en-GB" dirty="0" smtClean="0"/>
              <a:t>PO oxycodone : SC oxycodone, 2:1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3722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Renal failure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Avoid morphine if </a:t>
            </a:r>
            <a:r>
              <a:rPr lang="en-GB" dirty="0" err="1" smtClean="0"/>
              <a:t>eGFR</a:t>
            </a:r>
            <a:r>
              <a:rPr lang="en-GB" dirty="0" smtClean="0"/>
              <a:t> less than 40</a:t>
            </a:r>
          </a:p>
          <a:p>
            <a:r>
              <a:rPr lang="en-GB" dirty="0" smtClean="0"/>
              <a:t>Avoid oxycodone if </a:t>
            </a:r>
            <a:r>
              <a:rPr lang="en-GB" dirty="0" err="1" smtClean="0"/>
              <a:t>eGFR</a:t>
            </a:r>
            <a:r>
              <a:rPr lang="en-GB" dirty="0" smtClean="0"/>
              <a:t> less than 30</a:t>
            </a:r>
          </a:p>
          <a:p>
            <a:r>
              <a:rPr lang="en-GB" dirty="0" smtClean="0"/>
              <a:t>Opioids of choice</a:t>
            </a:r>
          </a:p>
          <a:p>
            <a:pPr marL="68580" indent="0">
              <a:buNone/>
            </a:pPr>
            <a:r>
              <a:rPr lang="en-GB" dirty="0" smtClean="0"/>
              <a:t>Fentanyl, </a:t>
            </a:r>
            <a:r>
              <a:rPr lang="en-GB" dirty="0" err="1" smtClean="0"/>
              <a:t>Alfentanil</a:t>
            </a:r>
            <a:r>
              <a:rPr lang="en-GB" dirty="0" smtClean="0"/>
              <a:t> , Buprenorphine</a:t>
            </a:r>
          </a:p>
          <a:p>
            <a:pPr marL="68580" indent="0">
              <a:buNone/>
            </a:pPr>
            <a:r>
              <a:rPr lang="en-GB" dirty="0" smtClean="0"/>
              <a:t>(consider route of administration, potency, severity of pain)</a:t>
            </a:r>
          </a:p>
          <a:p>
            <a:pPr marL="68580" indent="0">
              <a:buNone/>
            </a:pPr>
            <a:r>
              <a:rPr lang="en-GB" dirty="0"/>
              <a:t>What should be used for breakthrough?</a:t>
            </a:r>
          </a:p>
          <a:p>
            <a:pPr marL="68580" indent="0">
              <a:buNone/>
            </a:pPr>
            <a:endParaRPr lang="en-GB" dirty="0" smtClean="0"/>
          </a:p>
          <a:p>
            <a:pPr marL="6858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032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Buprenorphine in palliative care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L</a:t>
            </a:r>
            <a:r>
              <a:rPr lang="en-GB" dirty="0" smtClean="0"/>
              <a:t>ow dose strong opioid of choice in those with renal failure</a:t>
            </a:r>
          </a:p>
          <a:p>
            <a:r>
              <a:rPr lang="en-GB" dirty="0" err="1" smtClean="0"/>
              <a:t>Butrans</a:t>
            </a:r>
            <a:r>
              <a:rPr lang="en-GB" dirty="0" smtClean="0"/>
              <a:t> patch changed every 7 days (5, 10, 20 mcg/</a:t>
            </a:r>
            <a:r>
              <a:rPr lang="en-GB" dirty="0" err="1" smtClean="0"/>
              <a:t>hr</a:t>
            </a:r>
            <a:r>
              <a:rPr lang="en-GB" dirty="0" smtClean="0"/>
              <a:t>) or </a:t>
            </a:r>
            <a:r>
              <a:rPr lang="en-GB" dirty="0" err="1" smtClean="0"/>
              <a:t>Transtec</a:t>
            </a:r>
            <a:r>
              <a:rPr lang="en-GB" dirty="0" smtClean="0"/>
              <a:t> patch changed every 4 days (35, 52.5, 70mcg/</a:t>
            </a:r>
            <a:r>
              <a:rPr lang="en-GB" dirty="0" err="1" smtClean="0"/>
              <a:t>hr</a:t>
            </a:r>
            <a:r>
              <a:rPr lang="en-GB" dirty="0" smtClean="0"/>
              <a:t>)</a:t>
            </a:r>
          </a:p>
          <a:p>
            <a:r>
              <a:rPr lang="en-GB" dirty="0" smtClean="0"/>
              <a:t>‘Max’ daily dose = 2 x 70mcg patch = 3.36mg/day</a:t>
            </a:r>
          </a:p>
          <a:p>
            <a:r>
              <a:rPr lang="en-GB" dirty="0" smtClean="0"/>
              <a:t>No clinically significant antagonism </a:t>
            </a:r>
          </a:p>
          <a:p>
            <a:r>
              <a:rPr lang="en-GB" dirty="0" smtClean="0"/>
              <a:t>?Clinically </a:t>
            </a:r>
            <a:r>
              <a:rPr lang="en-GB" dirty="0" smtClean="0"/>
              <a:t>significant antagonism at 16mg SL buprenorphine </a:t>
            </a:r>
            <a:r>
              <a:rPr lang="en-GB" dirty="0" smtClean="0"/>
              <a:t>daily (80% mu </a:t>
            </a:r>
            <a:r>
              <a:rPr lang="en-GB" smtClean="0"/>
              <a:t>receptors occupied)</a:t>
            </a:r>
            <a:endParaRPr lang="en-GB" dirty="0" smtClean="0"/>
          </a:p>
          <a:p>
            <a:r>
              <a:rPr lang="en-GB" dirty="0" smtClean="0"/>
              <a:t>TD : SL, 0.8:1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5261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112</TotalTime>
  <Words>589</Words>
  <Application>Microsoft Office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Palliative Medicine for Addiction Specialist </vt:lpstr>
      <vt:lpstr>What strong opioids do we use? And Why?</vt:lpstr>
      <vt:lpstr>WHO Analgesic ladder </vt:lpstr>
      <vt:lpstr>Step 3 – all things being equal….</vt:lpstr>
      <vt:lpstr>Basic principles of opioid analgesia</vt:lpstr>
      <vt:lpstr>Why switch opioids?</vt:lpstr>
      <vt:lpstr>Oral Morphine Equivalent Dose</vt:lpstr>
      <vt:lpstr>Renal failure</vt:lpstr>
      <vt:lpstr>Buprenorphine in palliative care</vt:lpstr>
      <vt:lpstr>Methadone in palliative care</vt:lpstr>
      <vt:lpstr>Palliative care in PWUD 1</vt:lpstr>
      <vt:lpstr>Palliative care in PWUD 2</vt:lpstr>
      <vt:lpstr>Palliative care in PWUD 3</vt:lpstr>
      <vt:lpstr>Palliative care in PWUD 4</vt:lpstr>
    </vt:vector>
  </TitlesOfParts>
  <Company>St Andrews Hospice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Palliative Medicine for Addiction Specialist</dc:title>
  <dc:creator>Jackson, Susan - Consultant in Palliative Medicine</dc:creator>
  <cp:lastModifiedBy>Jackson, Susan - Consultant in Palliative Medicine</cp:lastModifiedBy>
  <cp:revision>37</cp:revision>
  <dcterms:created xsi:type="dcterms:W3CDTF">2021-09-27T12:40:04Z</dcterms:created>
  <dcterms:modified xsi:type="dcterms:W3CDTF">2021-09-29T13:45:10Z</dcterms:modified>
</cp:coreProperties>
</file>