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1" r:id="rId4"/>
    <p:sldId id="257" r:id="rId5"/>
    <p:sldId id="260" r:id="rId6"/>
    <p:sldId id="258" r:id="rId7"/>
    <p:sldId id="259" r:id="rId8"/>
    <p:sldId id="262" r:id="rId9"/>
    <p:sldId id="263" r:id="rId10"/>
    <p:sldId id="264" r:id="rId11"/>
    <p:sldId id="265" r:id="rId12"/>
    <p:sldId id="266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6936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2522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38831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0988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07997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9510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91357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06067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02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44509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357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127493-6A3B-411A-91E4-678697387C1C}" type="datetimeFigureOut">
              <a:rPr lang="en-GB" smtClean="0"/>
              <a:t>24/09/2021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476A6C-4F0C-4D08-A4E9-29B53016EA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08710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Knowledge Exchange Event</a:t>
            </a:r>
            <a:br>
              <a:rPr lang="en-GB" dirty="0" smtClean="0"/>
            </a:br>
            <a:r>
              <a:rPr lang="en-GB" dirty="0" smtClean="0"/>
              <a:t>Palliative Care</a:t>
            </a:r>
            <a:br>
              <a:rPr lang="en-GB" dirty="0" smtClean="0"/>
            </a:br>
            <a:r>
              <a:rPr lang="en-GB" dirty="0" smtClean="0"/>
              <a:t>30</a:t>
            </a:r>
            <a:r>
              <a:rPr lang="en-GB" baseline="30000" dirty="0" smtClean="0"/>
              <a:t>th</a:t>
            </a:r>
            <a:r>
              <a:rPr lang="en-GB" dirty="0" smtClean="0"/>
              <a:t> September 2021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Dr Edmund Stewart</a:t>
            </a:r>
          </a:p>
          <a:p>
            <a:r>
              <a:rPr lang="en-GB" dirty="0" smtClean="0"/>
              <a:t>Addiction GP</a:t>
            </a:r>
          </a:p>
          <a:p>
            <a:r>
              <a:rPr lang="en-GB" dirty="0" smtClean="0"/>
              <a:t>NHS Lanarkshire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211618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Opioid Dependency Treatments - Methadone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mu-opioid receptor </a:t>
            </a:r>
            <a:r>
              <a:rPr lang="en-GB" dirty="0" smtClean="0"/>
              <a:t>agonist</a:t>
            </a:r>
          </a:p>
          <a:p>
            <a:r>
              <a:rPr lang="en-GB" dirty="0" smtClean="0"/>
              <a:t>Prescribed in liquid form</a:t>
            </a:r>
            <a:endParaRPr lang="en-GB" dirty="0" smtClean="0"/>
          </a:p>
          <a:p>
            <a:r>
              <a:rPr lang="en-GB" dirty="0" smtClean="0"/>
              <a:t>Strong analgesic</a:t>
            </a:r>
            <a:endParaRPr lang="en-GB" dirty="0" smtClean="0"/>
          </a:p>
          <a:p>
            <a:r>
              <a:rPr lang="en-GB" dirty="0" smtClean="0"/>
              <a:t>Half-life around 24 hours with ongoing </a:t>
            </a:r>
            <a:r>
              <a:rPr lang="en-GB" dirty="0" err="1" smtClean="0"/>
              <a:t>dosaging</a:t>
            </a:r>
            <a:endParaRPr lang="en-GB" dirty="0" smtClean="0"/>
          </a:p>
          <a:p>
            <a:r>
              <a:rPr lang="en-GB" dirty="0" smtClean="0"/>
              <a:t>Metabolised predominantly in liver with renal excretion</a:t>
            </a:r>
          </a:p>
          <a:p>
            <a:r>
              <a:rPr lang="en-GB" dirty="0" smtClean="0"/>
              <a:t>Can prolong </a:t>
            </a:r>
            <a:r>
              <a:rPr lang="en-GB" dirty="0" err="1" smtClean="0"/>
              <a:t>QTc</a:t>
            </a:r>
            <a:r>
              <a:rPr lang="en-GB" dirty="0" smtClean="0"/>
              <a:t> interval</a:t>
            </a:r>
          </a:p>
          <a:p>
            <a:r>
              <a:rPr lang="en-GB" dirty="0" smtClean="0"/>
              <a:t>Significant interactions with other </a:t>
            </a:r>
            <a:r>
              <a:rPr lang="en-GB" dirty="0" smtClean="0"/>
              <a:t>medications – </a:t>
            </a:r>
            <a:r>
              <a:rPr lang="en-GB" dirty="0" err="1" smtClean="0"/>
              <a:t>QTc</a:t>
            </a:r>
            <a:r>
              <a:rPr lang="en-GB" dirty="0" smtClean="0"/>
              <a:t>. Protein binding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530422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Opioid Dependency Treatments - Buprenorphine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High affinity for mu opioid receptor, has both agonist and antagonist </a:t>
            </a:r>
            <a:r>
              <a:rPr lang="en-GB" dirty="0" smtClean="0"/>
              <a:t>effect</a:t>
            </a:r>
          </a:p>
          <a:p>
            <a:r>
              <a:rPr lang="en-GB" dirty="0" smtClean="0"/>
              <a:t>Prescribed in tablet, rapid melt and long-acting injectable forms</a:t>
            </a:r>
            <a:endParaRPr lang="en-GB" dirty="0" smtClean="0"/>
          </a:p>
          <a:p>
            <a:r>
              <a:rPr lang="en-GB" dirty="0" smtClean="0"/>
              <a:t>Potent analgesic</a:t>
            </a:r>
            <a:endParaRPr lang="en-GB" dirty="0" smtClean="0"/>
          </a:p>
          <a:p>
            <a:r>
              <a:rPr lang="en-GB" dirty="0" smtClean="0"/>
              <a:t>Metabolised in liver and excreted in bile</a:t>
            </a:r>
          </a:p>
          <a:p>
            <a:r>
              <a:rPr lang="en-GB" dirty="0" smtClean="0"/>
              <a:t>Half life around 30 hours</a:t>
            </a:r>
          </a:p>
          <a:p>
            <a:r>
              <a:rPr lang="en-GB" dirty="0" smtClean="0"/>
              <a:t>Will block most opioids other than fentanyl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89751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Alcohol Treatments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Psycho-Social support mainstay of treatment</a:t>
            </a:r>
          </a:p>
          <a:p>
            <a:r>
              <a:rPr lang="en-GB" smtClean="0"/>
              <a:t>Detoxification</a:t>
            </a:r>
            <a:endParaRPr lang="en-GB" dirty="0" smtClean="0"/>
          </a:p>
          <a:p>
            <a:r>
              <a:rPr lang="en-GB" dirty="0" smtClean="0"/>
              <a:t>Use of Mutual Aid</a:t>
            </a:r>
          </a:p>
          <a:p>
            <a:r>
              <a:rPr lang="en-GB" dirty="0" smtClean="0"/>
              <a:t>Medications – </a:t>
            </a:r>
            <a:r>
              <a:rPr lang="en-GB" dirty="0" err="1" smtClean="0"/>
              <a:t>Disulfiram</a:t>
            </a:r>
            <a:r>
              <a:rPr lang="en-GB" dirty="0" smtClean="0"/>
              <a:t>, </a:t>
            </a:r>
            <a:r>
              <a:rPr lang="en-GB" dirty="0" err="1"/>
              <a:t>A</a:t>
            </a:r>
            <a:r>
              <a:rPr lang="en-GB" dirty="0" err="1" smtClean="0"/>
              <a:t>camprosate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22107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Aim of Guideline From Addiction Perspective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Avoid </a:t>
            </a:r>
            <a:r>
              <a:rPr lang="en-GB" dirty="0" err="1" smtClean="0"/>
              <a:t>undertreatment</a:t>
            </a:r>
            <a:r>
              <a:rPr lang="en-GB" dirty="0" smtClean="0"/>
              <a:t> of pain and distressing symptoms</a:t>
            </a:r>
          </a:p>
          <a:p>
            <a:r>
              <a:rPr lang="en-GB" dirty="0" smtClean="0"/>
              <a:t>Avoid or reduce stigma as perceived by Service User</a:t>
            </a:r>
          </a:p>
          <a:p>
            <a:r>
              <a:rPr lang="en-GB" dirty="0" smtClean="0"/>
              <a:t>Encourage use of wider Palliative Services </a:t>
            </a:r>
            <a:r>
              <a:rPr lang="en-GB" dirty="0" err="1" smtClean="0"/>
              <a:t>eg</a:t>
            </a:r>
            <a:r>
              <a:rPr lang="en-GB" dirty="0" smtClean="0"/>
              <a:t> </a:t>
            </a:r>
            <a:r>
              <a:rPr lang="en-GB" smtClean="0"/>
              <a:t>Daycare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97498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Community Prescribing Service , NHS Lanarkshire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GP for 26 years</a:t>
            </a:r>
          </a:p>
          <a:p>
            <a:r>
              <a:rPr lang="en-GB" dirty="0" smtClean="0"/>
              <a:t>Initially provided shared care for opioid misuse in GP practice</a:t>
            </a:r>
          </a:p>
          <a:p>
            <a:r>
              <a:rPr lang="en-GB" dirty="0" smtClean="0"/>
              <a:t>Full time in Addiction Service since 2012</a:t>
            </a:r>
          </a:p>
          <a:p>
            <a:endParaRPr lang="en-GB" dirty="0"/>
          </a:p>
          <a:p>
            <a:r>
              <a:rPr lang="en-GB" dirty="0" smtClean="0"/>
              <a:t>Community Prescribing Service composed of Prescribing Pharmacists and Doctors</a:t>
            </a:r>
          </a:p>
          <a:p>
            <a:r>
              <a:rPr lang="en-GB" dirty="0" smtClean="0"/>
              <a:t>Provide prescribing to 2600 service users in Lanarkshire</a:t>
            </a:r>
          </a:p>
          <a:p>
            <a:pPr marL="0" indent="0">
              <a:buNone/>
            </a:pPr>
            <a:endParaRPr lang="en-GB" dirty="0" smtClean="0"/>
          </a:p>
          <a:p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8913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Introduction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did we get to here?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Knowledge Exchange Event for 2 Specialties - Addictions </a:t>
            </a:r>
            <a:r>
              <a:rPr lang="en-GB" dirty="0" smtClean="0"/>
              <a:t>and Palliative Care</a:t>
            </a:r>
          </a:p>
          <a:p>
            <a:r>
              <a:rPr lang="en-GB" dirty="0" smtClean="0"/>
              <a:t>Addiction Services for non-Addiction staff</a:t>
            </a:r>
          </a:p>
          <a:p>
            <a:r>
              <a:rPr lang="en-GB" dirty="0" smtClean="0"/>
              <a:t>Palliative Care Services for non-Palliative Care </a:t>
            </a:r>
            <a:r>
              <a:rPr lang="en-GB" dirty="0" smtClean="0"/>
              <a:t>staff</a:t>
            </a:r>
          </a:p>
          <a:p>
            <a:r>
              <a:rPr lang="en-GB" dirty="0" smtClean="0"/>
              <a:t>NHS Lanarkshire Guidelines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4129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Prologue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Patient with metastatic disease being treated by both Addiction Service and Palliative Care service</a:t>
            </a:r>
          </a:p>
          <a:p>
            <a:r>
              <a:rPr lang="en-GB" dirty="0" smtClean="0"/>
              <a:t>Prescribed methadone 50ml daily</a:t>
            </a:r>
          </a:p>
          <a:p>
            <a:r>
              <a:rPr lang="en-GB" dirty="0" smtClean="0"/>
              <a:t>Prescribed buprenorphine patch by Palliative Care</a:t>
            </a:r>
          </a:p>
          <a:p>
            <a:r>
              <a:rPr lang="en-GB" dirty="0" smtClean="0"/>
              <a:t>Polite but frank discussion about pharmacology with Palliative Care nurse</a:t>
            </a:r>
          </a:p>
          <a:p>
            <a:r>
              <a:rPr lang="en-GB" dirty="0" smtClean="0"/>
              <a:t>Patient commenced on buprenorphine with no adverse consequences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04344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NHS Lanarkshire Addiction Patients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Ageing population</a:t>
            </a:r>
          </a:p>
          <a:p>
            <a:r>
              <a:rPr lang="en-GB" dirty="0" smtClean="0"/>
              <a:t>High levels of smoking tobacco, heroin and cannabis</a:t>
            </a:r>
          </a:p>
          <a:p>
            <a:r>
              <a:rPr lang="en-GB" dirty="0" smtClean="0"/>
              <a:t>Poor physical health</a:t>
            </a:r>
          </a:p>
          <a:p>
            <a:r>
              <a:rPr lang="en-GB" dirty="0" smtClean="0"/>
              <a:t>Often late presentation of cancers due to difficult interactions with Primary Care</a:t>
            </a:r>
          </a:p>
          <a:p>
            <a:r>
              <a:rPr lang="en-GB" dirty="0" smtClean="0"/>
              <a:t>Recent cancers include respiratory tract, gastro-intestinal and gynaecological tumours</a:t>
            </a:r>
          </a:p>
        </p:txBody>
      </p:sp>
    </p:spTree>
    <p:extLst>
      <p:ext uri="{BB962C8B-B14F-4D97-AF65-F5344CB8AC3E}">
        <p14:creationId xmlns:p14="http://schemas.microsoft.com/office/powerpoint/2010/main" val="267657680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Linking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Discussion at team meeting amongst Addiction Team regarding increase in cancers and incident with patient</a:t>
            </a:r>
          </a:p>
          <a:p>
            <a:r>
              <a:rPr lang="en-GB" dirty="0" smtClean="0"/>
              <a:t>Link with Lead Pharmacist Palliative </a:t>
            </a:r>
            <a:r>
              <a:rPr lang="en-GB" dirty="0" smtClean="0"/>
              <a:t>Care NHSL</a:t>
            </a:r>
            <a:endParaRPr lang="en-GB" dirty="0" smtClean="0"/>
          </a:p>
          <a:p>
            <a:r>
              <a:rPr lang="en-GB" dirty="0" smtClean="0"/>
              <a:t>Initial Meeting 2020 between NHSL Addiction Team and St Andrew’s Hospice Staff</a:t>
            </a:r>
          </a:p>
          <a:p>
            <a:r>
              <a:rPr lang="en-GB" dirty="0" err="1" smtClean="0"/>
              <a:t>Covid</a:t>
            </a:r>
            <a:r>
              <a:rPr lang="en-GB" dirty="0" smtClean="0"/>
              <a:t> 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510319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Development of Guidelines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Further meetings with view to developing local guidelines for End Of Life Care for patients with drug or alcohol misuse</a:t>
            </a:r>
          </a:p>
          <a:p>
            <a:r>
              <a:rPr lang="en-GB" dirty="0" smtClean="0"/>
              <a:t>Learning process on both </a:t>
            </a:r>
            <a:r>
              <a:rPr lang="en-GB" dirty="0" smtClean="0"/>
              <a:t>sides</a:t>
            </a:r>
            <a:endParaRPr lang="en-GB" dirty="0" smtClean="0"/>
          </a:p>
          <a:p>
            <a:r>
              <a:rPr lang="en-GB" dirty="0" smtClean="0"/>
              <a:t>Establishment of closer links between </a:t>
            </a:r>
            <a:r>
              <a:rPr lang="en-GB" dirty="0" smtClean="0"/>
              <a:t>services</a:t>
            </a:r>
          </a:p>
          <a:p>
            <a:r>
              <a:rPr lang="en-GB" dirty="0"/>
              <a:t>First joint home </a:t>
            </a:r>
            <a:r>
              <a:rPr lang="en-GB" dirty="0" smtClean="0"/>
              <a:t>visit</a:t>
            </a:r>
            <a:endParaRPr lang="en-GB" dirty="0" smtClean="0"/>
          </a:p>
          <a:p>
            <a:r>
              <a:rPr lang="en-GB" dirty="0" smtClean="0"/>
              <a:t>Work in progress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44116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Addiction Services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Different models across Scotland</a:t>
            </a:r>
          </a:p>
          <a:p>
            <a:r>
              <a:rPr lang="en-GB" dirty="0" smtClean="0"/>
              <a:t>Nursing Staff</a:t>
            </a:r>
          </a:p>
          <a:p>
            <a:r>
              <a:rPr lang="en-GB" dirty="0" smtClean="0"/>
              <a:t>Social Work Staff</a:t>
            </a:r>
          </a:p>
          <a:p>
            <a:r>
              <a:rPr lang="en-GB" dirty="0" smtClean="0"/>
              <a:t>Prescribing nurses, pharmacists and doctors</a:t>
            </a:r>
          </a:p>
          <a:p>
            <a:r>
              <a:rPr lang="en-GB" dirty="0" smtClean="0"/>
              <a:t>Third Sector</a:t>
            </a:r>
          </a:p>
          <a:p>
            <a:r>
              <a:rPr lang="en-GB" dirty="0" smtClean="0"/>
              <a:t>GP shared care</a:t>
            </a:r>
          </a:p>
          <a:p>
            <a:r>
              <a:rPr lang="en-GB" dirty="0" smtClean="0"/>
              <a:t>Other specialties </a:t>
            </a:r>
            <a:r>
              <a:rPr lang="en-GB" dirty="0" err="1" smtClean="0"/>
              <a:t>eg</a:t>
            </a:r>
            <a:r>
              <a:rPr lang="en-GB" dirty="0" smtClean="0"/>
              <a:t> Occupational Therapy, Psychology, Psychiatry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65956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NHS Lanarkshire Addiction Service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Mixed model until 2004</a:t>
            </a:r>
          </a:p>
          <a:p>
            <a:r>
              <a:rPr lang="en-GB" dirty="0" smtClean="0"/>
              <a:t>All opioid dependent patients exclusively seen by NHSL Addiction Teams</a:t>
            </a:r>
          </a:p>
          <a:p>
            <a:r>
              <a:rPr lang="en-GB" dirty="0" smtClean="0"/>
              <a:t>Patients allocated to Key Worker, predominantly Nursing or Pharmacy staff in NHSL</a:t>
            </a:r>
          </a:p>
          <a:p>
            <a:r>
              <a:rPr lang="en-GB" dirty="0" smtClean="0"/>
              <a:t>Seen by Key Worker on regular basis</a:t>
            </a:r>
          </a:p>
          <a:p>
            <a:r>
              <a:rPr lang="en-GB" dirty="0" smtClean="0"/>
              <a:t>Specialist Prescribing by Pharmacists, Nurses and Doctors</a:t>
            </a:r>
          </a:p>
          <a:p>
            <a:r>
              <a:rPr lang="en-GB" dirty="0" smtClean="0"/>
              <a:t>Primary care GPs retain prescribing responsibility for alcohol misuse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395929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</TotalTime>
  <Words>473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Calibri Light</vt:lpstr>
      <vt:lpstr>Office Theme</vt:lpstr>
      <vt:lpstr>Knowledge Exchange Event Palliative Care 30th September 2021</vt:lpstr>
      <vt:lpstr>Community Prescribing Service , NHS Lanarkshire</vt:lpstr>
      <vt:lpstr>Introduction</vt:lpstr>
      <vt:lpstr>Prologue</vt:lpstr>
      <vt:lpstr>NHS Lanarkshire Addiction Patients</vt:lpstr>
      <vt:lpstr>Linking</vt:lpstr>
      <vt:lpstr>Development of Guidelines</vt:lpstr>
      <vt:lpstr>Addiction Services</vt:lpstr>
      <vt:lpstr>NHS Lanarkshire Addiction Service</vt:lpstr>
      <vt:lpstr>Opioid Dependency Treatments - Methadone</vt:lpstr>
      <vt:lpstr>Opioid Dependency Treatments - Buprenorphine</vt:lpstr>
      <vt:lpstr>Alcohol Treatments</vt:lpstr>
      <vt:lpstr>Aim of Guideline From Addiction Perspective</vt:lpstr>
    </vt:vector>
  </TitlesOfParts>
  <Company>NHS Lanarkshire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Knowledge Exchange Event Palliative Care 30th September 2021</dc:title>
  <dc:creator>Stewart, Edmund</dc:creator>
  <cp:lastModifiedBy>Stewart, Edmund</cp:lastModifiedBy>
  <cp:revision>14</cp:revision>
  <dcterms:created xsi:type="dcterms:W3CDTF">2021-09-22T14:00:46Z</dcterms:created>
  <dcterms:modified xsi:type="dcterms:W3CDTF">2021-09-24T07:02:31Z</dcterms:modified>
</cp:coreProperties>
</file>