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699" r:id="rId2"/>
    <p:sldMasterId id="2147483715" r:id="rId3"/>
    <p:sldMasterId id="2147483683" r:id="rId4"/>
  </p:sldMasterIdLst>
  <p:notesMasterIdLst>
    <p:notesMasterId r:id="rId21"/>
  </p:notesMasterIdLst>
  <p:sldIdLst>
    <p:sldId id="256" r:id="rId5"/>
    <p:sldId id="291" r:id="rId6"/>
    <p:sldId id="279" r:id="rId7"/>
    <p:sldId id="288" r:id="rId8"/>
    <p:sldId id="263" r:id="rId9"/>
    <p:sldId id="282" r:id="rId10"/>
    <p:sldId id="283" r:id="rId11"/>
    <p:sldId id="284" r:id="rId12"/>
    <p:sldId id="290" r:id="rId13"/>
    <p:sldId id="285" r:id="rId14"/>
    <p:sldId id="286" r:id="rId15"/>
    <p:sldId id="287" r:id="rId16"/>
    <p:sldId id="270" r:id="rId17"/>
    <p:sldId id="271" r:id="rId18"/>
    <p:sldId id="273" r:id="rId19"/>
    <p:sldId id="29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1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42510" autoAdjust="0"/>
  </p:normalViewPr>
  <p:slideViewPr>
    <p:cSldViewPr snapToGrid="0">
      <p:cViewPr varScale="1">
        <p:scale>
          <a:sx n="28" d="100"/>
          <a:sy n="28" d="100"/>
        </p:scale>
        <p:origin x="2428"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Masterton" userId="5dafa512ea30f106" providerId="LiveId" clId="{3E5364A8-5014-4CFA-B752-D2299B0B40A7}"/>
    <pc:docChg chg="modSld">
      <pc:chgData name="Wendy Masterton" userId="5dafa512ea30f106" providerId="LiveId" clId="{3E5364A8-5014-4CFA-B752-D2299B0B40A7}" dt="2021-08-19T09:31:00.454" v="12" actId="403"/>
      <pc:docMkLst>
        <pc:docMk/>
      </pc:docMkLst>
      <pc:sldChg chg="modNotesTx">
        <pc:chgData name="Wendy Masterton" userId="5dafa512ea30f106" providerId="LiveId" clId="{3E5364A8-5014-4CFA-B752-D2299B0B40A7}" dt="2021-08-19T09:30:43.431" v="10" actId="20577"/>
        <pc:sldMkLst>
          <pc:docMk/>
          <pc:sldMk cId="3932232129" sldId="270"/>
        </pc:sldMkLst>
      </pc:sldChg>
      <pc:sldChg chg="modNotesTx">
        <pc:chgData name="Wendy Masterton" userId="5dafa512ea30f106" providerId="LiveId" clId="{3E5364A8-5014-4CFA-B752-D2299B0B40A7}" dt="2021-08-19T09:30:04.445" v="0" actId="20577"/>
        <pc:sldMkLst>
          <pc:docMk/>
          <pc:sldMk cId="271347313" sldId="279"/>
        </pc:sldMkLst>
      </pc:sldChg>
      <pc:sldChg chg="modNotesTx">
        <pc:chgData name="Wendy Masterton" userId="5dafa512ea30f106" providerId="LiveId" clId="{3E5364A8-5014-4CFA-B752-D2299B0B40A7}" dt="2021-08-19T09:30:19.573" v="5" actId="20577"/>
        <pc:sldMkLst>
          <pc:docMk/>
          <pc:sldMk cId="3868728923" sldId="282"/>
        </pc:sldMkLst>
      </pc:sldChg>
      <pc:sldChg chg="modNotesTx">
        <pc:chgData name="Wendy Masterton" userId="5dafa512ea30f106" providerId="LiveId" clId="{3E5364A8-5014-4CFA-B752-D2299B0B40A7}" dt="2021-08-19T09:30:25.402" v="6" actId="20577"/>
        <pc:sldMkLst>
          <pc:docMk/>
          <pc:sldMk cId="2335851231" sldId="284"/>
        </pc:sldMkLst>
      </pc:sldChg>
      <pc:sldChg chg="modNotesTx">
        <pc:chgData name="Wendy Masterton" userId="5dafa512ea30f106" providerId="LiveId" clId="{3E5364A8-5014-4CFA-B752-D2299B0B40A7}" dt="2021-08-19T09:30:30.982" v="7" actId="20577"/>
        <pc:sldMkLst>
          <pc:docMk/>
          <pc:sldMk cId="3821421878" sldId="285"/>
        </pc:sldMkLst>
      </pc:sldChg>
      <pc:sldChg chg="modNotesTx">
        <pc:chgData name="Wendy Masterton" userId="5dafa512ea30f106" providerId="LiveId" clId="{3E5364A8-5014-4CFA-B752-D2299B0B40A7}" dt="2021-08-19T09:30:33.968" v="8" actId="20577"/>
        <pc:sldMkLst>
          <pc:docMk/>
          <pc:sldMk cId="3388875133" sldId="286"/>
        </pc:sldMkLst>
      </pc:sldChg>
      <pc:sldChg chg="modNotesTx">
        <pc:chgData name="Wendy Masterton" userId="5dafa512ea30f106" providerId="LiveId" clId="{3E5364A8-5014-4CFA-B752-D2299B0B40A7}" dt="2021-08-19T09:30:38.368" v="9" actId="20577"/>
        <pc:sldMkLst>
          <pc:docMk/>
          <pc:sldMk cId="2029616490" sldId="287"/>
        </pc:sldMkLst>
      </pc:sldChg>
      <pc:sldChg chg="modNotesTx">
        <pc:chgData name="Wendy Masterton" userId="5dafa512ea30f106" providerId="LiveId" clId="{3E5364A8-5014-4CFA-B752-D2299B0B40A7}" dt="2021-08-19T09:30:09.242" v="4" actId="20577"/>
        <pc:sldMkLst>
          <pc:docMk/>
          <pc:sldMk cId="1543152535" sldId="288"/>
        </pc:sldMkLst>
      </pc:sldChg>
      <pc:sldChg chg="modSp mod">
        <pc:chgData name="Wendy Masterton" userId="5dafa512ea30f106" providerId="LiveId" clId="{3E5364A8-5014-4CFA-B752-D2299B0B40A7}" dt="2021-08-19T09:31:00.454" v="12" actId="403"/>
        <pc:sldMkLst>
          <pc:docMk/>
          <pc:sldMk cId="2357350933" sldId="291"/>
        </pc:sldMkLst>
        <pc:spChg chg="mod">
          <ac:chgData name="Wendy Masterton" userId="5dafa512ea30f106" providerId="LiveId" clId="{3E5364A8-5014-4CFA-B752-D2299B0B40A7}" dt="2021-08-19T09:31:00.454" v="12" actId="403"/>
          <ac:spMkLst>
            <pc:docMk/>
            <pc:sldMk cId="2357350933" sldId="291"/>
            <ac:spMk id="3" creationId="{4C4A4042-901F-4357-900B-3D54704370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37F42-4DF0-4A29-92CC-DCF59BCB6044}" type="datetimeFigureOut">
              <a:rPr lang="en-GB" smtClean="0"/>
              <a:t>19/08/2021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D9A61E-BD93-4C41-8CC7-4E8CB5F70348}" type="slidenum">
              <a:rPr lang="en-GB" smtClean="0"/>
              <a:t>‹#›</a:t>
            </a:fld>
            <a:endParaRPr lang="en-GB"/>
          </a:p>
        </p:txBody>
      </p:sp>
    </p:spTree>
    <p:extLst>
      <p:ext uri="{BB962C8B-B14F-4D97-AF65-F5344CB8AC3E}">
        <p14:creationId xmlns:p14="http://schemas.microsoft.com/office/powerpoint/2010/main" val="185916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 to welcome </a:t>
            </a:r>
          </a:p>
        </p:txBody>
      </p:sp>
      <p:sp>
        <p:nvSpPr>
          <p:cNvPr id="4" name="Slide Number Placeholder 3"/>
          <p:cNvSpPr>
            <a:spLocks noGrp="1"/>
          </p:cNvSpPr>
          <p:nvPr>
            <p:ph type="sldNum" sz="quarter" idx="10"/>
          </p:nvPr>
        </p:nvSpPr>
        <p:spPr/>
        <p:txBody>
          <a:bodyPr/>
          <a:lstStyle/>
          <a:p>
            <a:fld id="{5FD9A61E-BD93-4C41-8CC7-4E8CB5F70348}" type="slidenum">
              <a:rPr lang="en-GB" smtClean="0"/>
              <a:t>1</a:t>
            </a:fld>
            <a:endParaRPr lang="en-GB"/>
          </a:p>
        </p:txBody>
      </p:sp>
    </p:spTree>
    <p:extLst>
      <p:ext uri="{BB962C8B-B14F-4D97-AF65-F5344CB8AC3E}">
        <p14:creationId xmlns:p14="http://schemas.microsoft.com/office/powerpoint/2010/main" val="3190921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
            </a:r>
          </a:p>
          <a:p>
            <a:endParaRPr lang="en-GB" dirty="0"/>
          </a:p>
        </p:txBody>
      </p:sp>
      <p:sp>
        <p:nvSpPr>
          <p:cNvPr id="4" name="Slide Number Placeholder 3"/>
          <p:cNvSpPr>
            <a:spLocks noGrp="1"/>
          </p:cNvSpPr>
          <p:nvPr>
            <p:ph type="sldNum" sz="quarter" idx="10"/>
          </p:nvPr>
        </p:nvSpPr>
        <p:spPr/>
        <p:txBody>
          <a:bodyPr/>
          <a:lstStyle/>
          <a:p>
            <a:fld id="{5FD9A61E-BD93-4C41-8CC7-4E8CB5F70348}" type="slidenum">
              <a:rPr lang="en-GB" smtClean="0"/>
              <a:t>10</a:t>
            </a:fld>
            <a:endParaRPr lang="en-GB"/>
          </a:p>
        </p:txBody>
      </p:sp>
    </p:spTree>
    <p:extLst>
      <p:ext uri="{BB962C8B-B14F-4D97-AF65-F5344CB8AC3E}">
        <p14:creationId xmlns:p14="http://schemas.microsoft.com/office/powerpoint/2010/main" val="3771972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FD9A61E-BD93-4C41-8CC7-4E8CB5F70348}" type="slidenum">
              <a:rPr lang="en-GB" smtClean="0"/>
              <a:t>11</a:t>
            </a:fld>
            <a:endParaRPr lang="en-GB"/>
          </a:p>
        </p:txBody>
      </p:sp>
    </p:spTree>
    <p:extLst>
      <p:ext uri="{BB962C8B-B14F-4D97-AF65-F5344CB8AC3E}">
        <p14:creationId xmlns:p14="http://schemas.microsoft.com/office/powerpoint/2010/main" val="3245959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
            </a:r>
          </a:p>
        </p:txBody>
      </p:sp>
      <p:sp>
        <p:nvSpPr>
          <p:cNvPr id="4" name="Slide Number Placeholder 3"/>
          <p:cNvSpPr>
            <a:spLocks noGrp="1"/>
          </p:cNvSpPr>
          <p:nvPr>
            <p:ph type="sldNum" sz="quarter" idx="10"/>
          </p:nvPr>
        </p:nvSpPr>
        <p:spPr/>
        <p:txBody>
          <a:bodyPr/>
          <a:lstStyle/>
          <a:p>
            <a:fld id="{5FD9A61E-BD93-4C41-8CC7-4E8CB5F70348}" type="slidenum">
              <a:rPr lang="en-GB" smtClean="0"/>
              <a:t>12</a:t>
            </a:fld>
            <a:endParaRPr lang="en-GB"/>
          </a:p>
        </p:txBody>
      </p:sp>
    </p:spTree>
    <p:extLst>
      <p:ext uri="{BB962C8B-B14F-4D97-AF65-F5344CB8AC3E}">
        <p14:creationId xmlns:p14="http://schemas.microsoft.com/office/powerpoint/2010/main" val="2686248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Aft>
                <a:spcPts val="0"/>
              </a:spcAft>
              <a:buFont typeface="Arial" panose="020B0604020202020204" pitchFamily="34" charset="0"/>
              <a:buNone/>
            </a:pPr>
            <a:r>
              <a:rPr lang="en-GB" sz="1200" b="0" kern="1200" dirty="0">
                <a:solidFill>
                  <a:schemeClr val="tx1"/>
                </a:solidFill>
                <a:effectLst/>
                <a:latin typeface="+mn-lt"/>
                <a:ea typeface="+mn-ea"/>
                <a:cs typeface="+mn-cs"/>
              </a:rPr>
              <a:t>W</a:t>
            </a:r>
          </a:p>
          <a:p>
            <a:pPr marL="0" lvl="0" indent="0">
              <a:lnSpc>
                <a:spcPct val="100000"/>
              </a:lnSpc>
              <a:spcAft>
                <a:spcPts val="0"/>
              </a:spcAft>
              <a:buFont typeface="Arial" panose="020B0604020202020204" pitchFamily="34" charset="0"/>
              <a:buNone/>
            </a:pP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D9A61E-BD93-4C41-8CC7-4E8CB5F70348}" type="slidenum">
              <a:rPr lang="en-GB" smtClean="0"/>
              <a:t>13</a:t>
            </a:fld>
            <a:endParaRPr lang="en-GB"/>
          </a:p>
        </p:txBody>
      </p:sp>
    </p:spTree>
    <p:extLst>
      <p:ext uri="{BB962C8B-B14F-4D97-AF65-F5344CB8AC3E}">
        <p14:creationId xmlns:p14="http://schemas.microsoft.com/office/powerpoint/2010/main" val="151628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D9A61E-BD93-4C41-8CC7-4E8CB5F70348}" type="slidenum">
              <a:rPr lang="en-GB" smtClean="0"/>
              <a:t>14</a:t>
            </a:fld>
            <a:endParaRPr lang="en-GB"/>
          </a:p>
        </p:txBody>
      </p:sp>
    </p:spTree>
    <p:extLst>
      <p:ext uri="{BB962C8B-B14F-4D97-AF65-F5344CB8AC3E}">
        <p14:creationId xmlns:p14="http://schemas.microsoft.com/office/powerpoint/2010/main" val="79984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
            </a:r>
          </a:p>
          <a:p>
            <a:endParaRPr lang="en-GB" dirty="0"/>
          </a:p>
          <a:p>
            <a:r>
              <a:rPr lang="en-GB" dirty="0"/>
              <a:t>The findings I have presented are from a paper published</a:t>
            </a:r>
            <a:r>
              <a:rPr lang="en-GB" baseline="0" dirty="0"/>
              <a:t> in Harm Reduction Journal. We have another sister paper that has also been published which looks at the wider landscape of Edinburgh and how partnership working in particular grew across the pandemic. Both papers have been shared on Twitter so I have provided the SACASR twitter handle. </a:t>
            </a:r>
            <a:endParaRPr lang="en-GB" dirty="0"/>
          </a:p>
        </p:txBody>
      </p:sp>
      <p:sp>
        <p:nvSpPr>
          <p:cNvPr id="4" name="Slide Number Placeholder 3"/>
          <p:cNvSpPr>
            <a:spLocks noGrp="1"/>
          </p:cNvSpPr>
          <p:nvPr>
            <p:ph type="sldNum" sz="quarter" idx="10"/>
          </p:nvPr>
        </p:nvSpPr>
        <p:spPr/>
        <p:txBody>
          <a:bodyPr/>
          <a:lstStyle/>
          <a:p>
            <a:fld id="{5FD9A61E-BD93-4C41-8CC7-4E8CB5F70348}" type="slidenum">
              <a:rPr lang="en-GB" smtClean="0"/>
              <a:t>15</a:t>
            </a:fld>
            <a:endParaRPr lang="en-GB"/>
          </a:p>
        </p:txBody>
      </p:sp>
    </p:spTree>
    <p:extLst>
      <p:ext uri="{BB962C8B-B14F-4D97-AF65-F5344CB8AC3E}">
        <p14:creationId xmlns:p14="http://schemas.microsoft.com/office/powerpoint/2010/main" val="1758807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D9A61E-BD93-4C41-8CC7-4E8CB5F70348}" type="slidenum">
              <a:rPr lang="en-GB" smtClean="0"/>
              <a:t>16</a:t>
            </a:fld>
            <a:endParaRPr lang="en-GB"/>
          </a:p>
        </p:txBody>
      </p:sp>
    </p:spTree>
    <p:extLst>
      <p:ext uri="{BB962C8B-B14F-4D97-AF65-F5344CB8AC3E}">
        <p14:creationId xmlns:p14="http://schemas.microsoft.com/office/powerpoint/2010/main" val="260723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
            </a:r>
          </a:p>
        </p:txBody>
      </p:sp>
      <p:sp>
        <p:nvSpPr>
          <p:cNvPr id="4" name="Slide Number Placeholder 3"/>
          <p:cNvSpPr>
            <a:spLocks noGrp="1"/>
          </p:cNvSpPr>
          <p:nvPr>
            <p:ph type="sldNum" sz="quarter" idx="5"/>
          </p:nvPr>
        </p:nvSpPr>
        <p:spPr/>
        <p:txBody>
          <a:bodyPr/>
          <a:lstStyle/>
          <a:p>
            <a:fld id="{5FD9A61E-BD93-4C41-8CC7-4E8CB5F70348}" type="slidenum">
              <a:rPr lang="en-GB" smtClean="0"/>
              <a:t>2</a:t>
            </a:fld>
            <a:endParaRPr lang="en-GB"/>
          </a:p>
        </p:txBody>
      </p:sp>
    </p:spTree>
    <p:extLst>
      <p:ext uri="{BB962C8B-B14F-4D97-AF65-F5344CB8AC3E}">
        <p14:creationId xmlns:p14="http://schemas.microsoft.com/office/powerpoint/2010/main" val="136696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
            </a:r>
          </a:p>
          <a:p>
            <a:endParaRPr lang="en-GB" dirty="0"/>
          </a:p>
        </p:txBody>
      </p:sp>
      <p:sp>
        <p:nvSpPr>
          <p:cNvPr id="4" name="Slide Number Placeholder 3"/>
          <p:cNvSpPr>
            <a:spLocks noGrp="1"/>
          </p:cNvSpPr>
          <p:nvPr>
            <p:ph type="sldNum" sz="quarter" idx="10"/>
          </p:nvPr>
        </p:nvSpPr>
        <p:spPr/>
        <p:txBody>
          <a:bodyPr/>
          <a:lstStyle/>
          <a:p>
            <a:fld id="{5FD9A61E-BD93-4C41-8CC7-4E8CB5F70348}" type="slidenum">
              <a:rPr lang="en-GB" smtClean="0"/>
              <a:t>3</a:t>
            </a:fld>
            <a:endParaRPr lang="en-GB"/>
          </a:p>
        </p:txBody>
      </p:sp>
    </p:spTree>
    <p:extLst>
      <p:ext uri="{BB962C8B-B14F-4D97-AF65-F5344CB8AC3E}">
        <p14:creationId xmlns:p14="http://schemas.microsoft.com/office/powerpoint/2010/main" val="149912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Aft>
                <a:spcPts val="0"/>
              </a:spcAft>
              <a:buFont typeface="Arial" panose="020B0604020202020204" pitchFamily="34" charset="0"/>
              <a:buNone/>
            </a:pPr>
            <a:r>
              <a:rPr lang="en-GB" sz="1200" b="0" dirty="0">
                <a:latin typeface="Arial" panose="020B0604020202020204" pitchFamily="34" charset="0"/>
                <a:cs typeface="Arial" panose="020B0604020202020204" pitchFamily="34" charset="0"/>
              </a:rPr>
              <a:t>W </a:t>
            </a:r>
            <a:endParaRPr lang="en-GB" dirty="0"/>
          </a:p>
        </p:txBody>
      </p:sp>
      <p:sp>
        <p:nvSpPr>
          <p:cNvPr id="4" name="Slide Number Placeholder 3"/>
          <p:cNvSpPr>
            <a:spLocks noGrp="1"/>
          </p:cNvSpPr>
          <p:nvPr>
            <p:ph type="sldNum" sz="quarter" idx="10"/>
          </p:nvPr>
        </p:nvSpPr>
        <p:spPr/>
        <p:txBody>
          <a:bodyPr/>
          <a:lstStyle/>
          <a:p>
            <a:fld id="{5FD9A61E-BD93-4C41-8CC7-4E8CB5F70348}" type="slidenum">
              <a:rPr lang="en-GB" smtClean="0"/>
              <a:t>4</a:t>
            </a:fld>
            <a:endParaRPr lang="en-GB"/>
          </a:p>
        </p:txBody>
      </p:sp>
    </p:spTree>
    <p:extLst>
      <p:ext uri="{BB962C8B-B14F-4D97-AF65-F5344CB8AC3E}">
        <p14:creationId xmlns:p14="http://schemas.microsoft.com/office/powerpoint/2010/main" val="2608808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5FD9A61E-BD93-4C41-8CC7-4E8CB5F70348}" type="slidenum">
              <a:rPr lang="en-GB" smtClean="0"/>
              <a:t>5</a:t>
            </a:fld>
            <a:endParaRPr lang="en-GB"/>
          </a:p>
        </p:txBody>
      </p:sp>
    </p:spTree>
    <p:extLst>
      <p:ext uri="{BB962C8B-B14F-4D97-AF65-F5344CB8AC3E}">
        <p14:creationId xmlns:p14="http://schemas.microsoft.com/office/powerpoint/2010/main" val="1048488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FD9A61E-BD93-4C41-8CC7-4E8CB5F70348}" type="slidenum">
              <a:rPr lang="en-GB" smtClean="0"/>
              <a:t>6</a:t>
            </a:fld>
            <a:endParaRPr lang="en-GB"/>
          </a:p>
        </p:txBody>
      </p:sp>
    </p:spTree>
    <p:extLst>
      <p:ext uri="{BB962C8B-B14F-4D97-AF65-F5344CB8AC3E}">
        <p14:creationId xmlns:p14="http://schemas.microsoft.com/office/powerpoint/2010/main" val="3905557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
            </a:r>
          </a:p>
          <a:p>
            <a:endParaRPr lang="en-GB" dirty="0"/>
          </a:p>
          <a:p>
            <a:r>
              <a:rPr lang="en-GB" dirty="0"/>
              <a:t>A few quotes from</a:t>
            </a:r>
            <a:r>
              <a:rPr lang="en-GB" baseline="0" dirty="0"/>
              <a:t> a staff member and two clients highlight first the concerns and then the benefits of providing phone/online support.</a:t>
            </a:r>
            <a:endParaRPr lang="en-GB" dirty="0"/>
          </a:p>
        </p:txBody>
      </p:sp>
      <p:sp>
        <p:nvSpPr>
          <p:cNvPr id="4" name="Slide Number Placeholder 3"/>
          <p:cNvSpPr>
            <a:spLocks noGrp="1"/>
          </p:cNvSpPr>
          <p:nvPr>
            <p:ph type="sldNum" sz="quarter" idx="10"/>
          </p:nvPr>
        </p:nvSpPr>
        <p:spPr/>
        <p:txBody>
          <a:bodyPr/>
          <a:lstStyle/>
          <a:p>
            <a:fld id="{5FD9A61E-BD93-4C41-8CC7-4E8CB5F70348}" type="slidenum">
              <a:rPr lang="en-GB" smtClean="0"/>
              <a:t>7</a:t>
            </a:fld>
            <a:endParaRPr lang="en-GB"/>
          </a:p>
        </p:txBody>
      </p:sp>
    </p:spTree>
    <p:extLst>
      <p:ext uri="{BB962C8B-B14F-4D97-AF65-F5344CB8AC3E}">
        <p14:creationId xmlns:p14="http://schemas.microsoft.com/office/powerpoint/2010/main" val="3977415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FD9A61E-BD93-4C41-8CC7-4E8CB5F70348}" type="slidenum">
              <a:rPr lang="en-GB" smtClean="0"/>
              <a:t>8</a:t>
            </a:fld>
            <a:endParaRPr lang="en-GB"/>
          </a:p>
        </p:txBody>
      </p:sp>
    </p:spTree>
    <p:extLst>
      <p:ext uri="{BB962C8B-B14F-4D97-AF65-F5344CB8AC3E}">
        <p14:creationId xmlns:p14="http://schemas.microsoft.com/office/powerpoint/2010/main" val="2451095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was a poster that was developed to encourage the carrying of naloxone. This was put up around the wellbeing centre. </a:t>
            </a:r>
          </a:p>
        </p:txBody>
      </p:sp>
      <p:sp>
        <p:nvSpPr>
          <p:cNvPr id="4" name="Slide Number Placeholder 3"/>
          <p:cNvSpPr>
            <a:spLocks noGrp="1"/>
          </p:cNvSpPr>
          <p:nvPr>
            <p:ph type="sldNum" sz="quarter" idx="10"/>
          </p:nvPr>
        </p:nvSpPr>
        <p:spPr/>
        <p:txBody>
          <a:bodyPr/>
          <a:lstStyle/>
          <a:p>
            <a:fld id="{5FD9A61E-BD93-4C41-8CC7-4E8CB5F70348}" type="slidenum">
              <a:rPr lang="en-GB" smtClean="0"/>
              <a:t>9</a:t>
            </a:fld>
            <a:endParaRPr lang="en-GB"/>
          </a:p>
        </p:txBody>
      </p:sp>
    </p:spTree>
    <p:extLst>
      <p:ext uri="{BB962C8B-B14F-4D97-AF65-F5344CB8AC3E}">
        <p14:creationId xmlns:p14="http://schemas.microsoft.com/office/powerpoint/2010/main" val="4213512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svg"/><Relationship Id="rId7" Type="http://schemas.openxmlformats.org/officeDocument/2006/relationships/image" Target="../media/image22.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21.png"/><Relationship Id="rId11" Type="http://schemas.openxmlformats.org/officeDocument/2006/relationships/image" Target="../media/image14.svg"/><Relationship Id="rId5" Type="http://schemas.openxmlformats.org/officeDocument/2006/relationships/image" Target="../media/image10.sv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14.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svg"/><Relationship Id="rId7" Type="http://schemas.openxmlformats.org/officeDocument/2006/relationships/image" Target="../media/image24.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8.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4.svg"/><Relationship Id="rId5" Type="http://schemas.openxmlformats.org/officeDocument/2006/relationships/image" Target="../media/image10.sv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svg"/><Relationship Id="rId7" Type="http://schemas.openxmlformats.org/officeDocument/2006/relationships/image" Target="../media/image22.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1.png"/><Relationship Id="rId11" Type="http://schemas.openxmlformats.org/officeDocument/2006/relationships/image" Target="../media/image14.svg"/><Relationship Id="rId5" Type="http://schemas.openxmlformats.org/officeDocument/2006/relationships/image" Target="../media/image10.sv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4.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14.sv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svg"/><Relationship Id="rId7" Type="http://schemas.openxmlformats.org/officeDocument/2006/relationships/image" Target="../media/image24.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3.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8.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28.sv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2.svg"/><Relationship Id="rId7" Type="http://schemas.openxmlformats.org/officeDocument/2006/relationships/image" Target="../media/image34.svg"/><Relationship Id="rId2" Type="http://schemas.openxmlformats.org/officeDocument/2006/relationships/image" Target="../media/image31.png"/><Relationship Id="rId1" Type="http://schemas.openxmlformats.org/officeDocument/2006/relationships/slideMaster" Target="../slideMasters/slideMaster4.xml"/><Relationship Id="rId6" Type="http://schemas.openxmlformats.org/officeDocument/2006/relationships/image" Target="../media/image33.png"/><Relationship Id="rId11" Type="http://schemas.openxmlformats.org/officeDocument/2006/relationships/image" Target="../media/image14.svg"/><Relationship Id="rId5" Type="http://schemas.openxmlformats.org/officeDocument/2006/relationships/image" Target="../media/image10.sv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4.sv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14.sv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Master" Target="../slideMasters/slideMaster4.xml"/><Relationship Id="rId6" Type="http://schemas.openxmlformats.org/officeDocument/2006/relationships/image" Target="../media/image35.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8.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36.svg"/><Relationship Id="rId4" Type="http://schemas.openxmlformats.org/officeDocument/2006/relationships/image" Target="../media/image3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39.svg"/><Relationship Id="rId2" Type="http://schemas.openxmlformats.org/officeDocument/2006/relationships/image" Target="../media/image37.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svg"/><Relationship Id="rId7"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Section Slide (Image)">
    <p:bg>
      <p:bgPr>
        <a:solidFill>
          <a:srgbClr val="F2B226"/>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2E828E0-F30D-284A-AC6E-DCE1FF2C2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pic>
        <p:nvPicPr>
          <p:cNvPr id="18" name="Graphic 17">
            <a:extLst>
              <a:ext uri="{FF2B5EF4-FFF2-40B4-BE49-F238E27FC236}">
                <a16:creationId xmlns:a16="http://schemas.microsoft.com/office/drawing/2014/main" id="{06BE5532-1B5C-2146-8935-252349DDE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10" name="Graphic 9">
            <a:extLst>
              <a:ext uri="{FF2B5EF4-FFF2-40B4-BE49-F238E27FC236}">
                <a16:creationId xmlns:a16="http://schemas.microsoft.com/office/drawing/2014/main" id="{6643D3A8-5760-5F4F-A3EF-1C603F11E7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4478" y="-1"/>
            <a:ext cx="9155202" cy="1188002"/>
          </a:xfrm>
          <a:prstGeom prst="rect">
            <a:avLst/>
          </a:prstGeom>
        </p:spPr>
      </p:pic>
      <p:pic>
        <p:nvPicPr>
          <p:cNvPr id="5" name="Graphic 4">
            <a:extLst>
              <a:ext uri="{FF2B5EF4-FFF2-40B4-BE49-F238E27FC236}">
                <a16:creationId xmlns:a16="http://schemas.microsoft.com/office/drawing/2014/main" id="{3CA237EE-A354-4E4A-A7B2-B13446551D5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3700" y="2474326"/>
            <a:ext cx="8356600" cy="1433389"/>
          </a:xfrm>
          <a:prstGeom prst="rect">
            <a:avLst/>
          </a:prstGeom>
        </p:spPr>
      </p:pic>
    </p:spTree>
    <p:extLst>
      <p:ext uri="{BB962C8B-B14F-4D97-AF65-F5344CB8AC3E}">
        <p14:creationId xmlns:p14="http://schemas.microsoft.com/office/powerpoint/2010/main" val="79197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Section Slide (No Image)">
    <p:bg>
      <p:bgPr>
        <a:solidFill>
          <a:srgbClr val="006938"/>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1B0302-8F57-004F-8DA1-03EBF8781B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10" name="Picture Placeholder 8">
            <a:extLst>
              <a:ext uri="{FF2B5EF4-FFF2-40B4-BE49-F238E27FC236}">
                <a16:creationId xmlns:a16="http://schemas.microsoft.com/office/drawing/2014/main" id="{6066AE8A-2D93-6C4B-897D-D5D0E7AC4DF8}"/>
              </a:ext>
            </a:extLst>
          </p:cNvPr>
          <p:cNvSpPr>
            <a:spLocks noGrp="1"/>
          </p:cNvSpPr>
          <p:nvPr>
            <p:ph type="pic" sz="quarter" idx="13" hasCustomPrompt="1"/>
          </p:nvPr>
        </p:nvSpPr>
        <p:spPr>
          <a:xfrm>
            <a:off x="432000" y="1659485"/>
            <a:ext cx="3903780"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2" name="Picture Placeholder 8">
            <a:extLst>
              <a:ext uri="{FF2B5EF4-FFF2-40B4-BE49-F238E27FC236}">
                <a16:creationId xmlns:a16="http://schemas.microsoft.com/office/drawing/2014/main" id="{4E236ABD-995D-484B-90F4-8139707203CC}"/>
              </a:ext>
            </a:extLst>
          </p:cNvPr>
          <p:cNvSpPr>
            <a:spLocks noGrp="1"/>
          </p:cNvSpPr>
          <p:nvPr>
            <p:ph type="pic" sz="quarter" idx="14" hasCustomPrompt="1"/>
          </p:nvPr>
        </p:nvSpPr>
        <p:spPr>
          <a:xfrm>
            <a:off x="4808226" y="1659483"/>
            <a:ext cx="3903781"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Tree>
    <p:extLst>
      <p:ext uri="{BB962C8B-B14F-4D97-AF65-F5344CB8AC3E}">
        <p14:creationId xmlns:p14="http://schemas.microsoft.com/office/powerpoint/2010/main" val="365243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9D1E65"/>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49DB30B-2EE4-F54E-860B-B8ECAC1BC3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4" y="0"/>
            <a:ext cx="9144000" cy="6346031"/>
          </a:xfrm>
          <a:prstGeom prst="rect">
            <a:avLst/>
          </a:prstGeom>
        </p:spPr>
      </p:pic>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8" y="5670005"/>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40513" y="4180761"/>
              <a:ext cx="2751487" cy="244764"/>
            </a:xfrm>
            <a:prstGeom prst="rect">
              <a:avLst/>
            </a:prstGeom>
          </p:spPr>
        </p:pic>
      </p:grpSp>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12" name="Text Placeholder 7">
            <a:extLst>
              <a:ext uri="{FF2B5EF4-FFF2-40B4-BE49-F238E27FC236}">
                <a16:creationId xmlns:a16="http://schemas.microsoft.com/office/drawing/2014/main" id="{AC2E3578-1CC7-2444-9540-5BF364DD95C7}"/>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9D1E65"/>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713321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No Image)">
    <p:bg>
      <p:bgPr>
        <a:solidFill>
          <a:srgbClr val="9D1E65"/>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40513" y="4180761"/>
              <a:ext cx="2751487" cy="244764"/>
            </a:xfrm>
            <a:prstGeom prst="rect">
              <a:avLst/>
            </a:prstGeom>
          </p:spPr>
        </p:pic>
      </p:grpSp>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12" name="Text Placeholder 7">
            <a:extLst>
              <a:ext uri="{FF2B5EF4-FFF2-40B4-BE49-F238E27FC236}">
                <a16:creationId xmlns:a16="http://schemas.microsoft.com/office/drawing/2014/main" id="{AC2E3578-1CC7-2444-9540-5BF364DD95C7}"/>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9D1E65"/>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2210333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9D1E65"/>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DD3B548-C644-094C-B86C-D178962E5A3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4" y="0"/>
            <a:ext cx="9144000" cy="6346031"/>
          </a:xfrm>
          <a:prstGeom prst="rect">
            <a:avLst/>
          </a:prstGeom>
        </p:spPr>
      </p:pic>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470503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Section Slide (No Image)">
    <p:bg>
      <p:bgPr>
        <a:solidFill>
          <a:srgbClr val="9D1E65"/>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5367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Slide (Image)">
    <p:bg>
      <p:bgPr>
        <a:solidFill>
          <a:schemeClr val="bg1"/>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2E828E0-F30D-284A-AC6E-DCE1FF2C2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15" name="Picture Placeholder 8">
            <a:extLst>
              <a:ext uri="{FF2B5EF4-FFF2-40B4-BE49-F238E27FC236}">
                <a16:creationId xmlns:a16="http://schemas.microsoft.com/office/drawing/2014/main" id="{8B7242C6-E323-5146-A953-C7FB846917EF}"/>
              </a:ext>
            </a:extLst>
          </p:cNvPr>
          <p:cNvSpPr>
            <a:spLocks noGrp="1"/>
          </p:cNvSpPr>
          <p:nvPr>
            <p:ph type="pic" sz="quarter" idx="13" hasCustomPrompt="1"/>
          </p:nvPr>
        </p:nvSpPr>
        <p:spPr>
          <a:xfrm>
            <a:off x="3347899" y="417407"/>
            <a:ext cx="5364102" cy="4882831"/>
          </a:xfrm>
          <a:prstGeom prst="rect">
            <a:avLst/>
          </a:prstGeom>
        </p:spPr>
        <p:txBody>
          <a:bodyPr/>
          <a:lstStyle>
            <a:lvl1pPr>
              <a:defRPr>
                <a:solidFill>
                  <a:srgbClr val="746E64"/>
                </a:solidFill>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6" name="Content Placeholder 2">
            <a:extLst>
              <a:ext uri="{FF2B5EF4-FFF2-40B4-BE49-F238E27FC236}">
                <a16:creationId xmlns:a16="http://schemas.microsoft.com/office/drawing/2014/main" id="{1440E8CA-D1C4-7A4B-9C2A-10A296BB56C3}"/>
              </a:ext>
            </a:extLst>
          </p:cNvPr>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rgbClr val="006938"/>
                </a:solidFill>
                <a:latin typeface="FS Maja" panose="02000503050000020004" pitchFamily="2" charset="77"/>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8" name="Graphic 17">
            <a:extLst>
              <a:ext uri="{FF2B5EF4-FFF2-40B4-BE49-F238E27FC236}">
                <a16:creationId xmlns:a16="http://schemas.microsoft.com/office/drawing/2014/main" id="{06BE5532-1B5C-2146-8935-252349DDE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3582441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Large Image)">
    <p:bg>
      <p:bgPr>
        <a:solidFill>
          <a:srgbClr val="9D1E65"/>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2BC8C37-F7E0-9B4C-B5D9-3E1D139EB9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669999"/>
            <a:ext cx="9155202" cy="1188001"/>
          </a:xfrm>
          <a:prstGeom prst="rect">
            <a:avLst/>
          </a:prstGeom>
        </p:spPr>
      </p:pic>
      <p:sp>
        <p:nvSpPr>
          <p:cNvPr id="9" name="Picture Placeholder 8"/>
          <p:cNvSpPr>
            <a:spLocks noGrp="1"/>
          </p:cNvSpPr>
          <p:nvPr>
            <p:ph type="pic" sz="quarter" idx="13" hasCustomPrompt="1"/>
          </p:nvPr>
        </p:nvSpPr>
        <p:spPr>
          <a:xfrm>
            <a:off x="3347899" y="417407"/>
            <a:ext cx="5364102" cy="4882831"/>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3" name="Content Placeholder 2"/>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chemeClr val="bg1"/>
                </a:solidFill>
                <a:latin typeface="FS Maja" panose="02000503050000020004" pitchFamily="2" charset="77"/>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5" name="Graphic 14">
            <a:extLst>
              <a:ext uri="{FF2B5EF4-FFF2-40B4-BE49-F238E27FC236}">
                <a16:creationId xmlns:a16="http://schemas.microsoft.com/office/drawing/2014/main" id="{5C8745CF-8770-C440-A1D2-D51D7C50EC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2387320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ection Slide (No Image)">
    <p:bg>
      <p:bgPr>
        <a:solidFill>
          <a:srgbClr val="9D1E65"/>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F639312-771B-B34E-9CBA-D8828F6FCB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318706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Section Slide (No Imag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146B3D-03DF-FC49-993D-F2A2257C72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rgbClr val="006938"/>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133563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Section Slide (No Image)">
    <p:bg>
      <p:bgPr>
        <a:solidFill>
          <a:srgbClr val="9D1E65"/>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1B0302-8F57-004F-8DA1-03EBF8781B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10" name="Picture Placeholder 8">
            <a:extLst>
              <a:ext uri="{FF2B5EF4-FFF2-40B4-BE49-F238E27FC236}">
                <a16:creationId xmlns:a16="http://schemas.microsoft.com/office/drawing/2014/main" id="{6066AE8A-2D93-6C4B-897D-D5D0E7AC4DF8}"/>
              </a:ext>
            </a:extLst>
          </p:cNvPr>
          <p:cNvSpPr>
            <a:spLocks noGrp="1"/>
          </p:cNvSpPr>
          <p:nvPr>
            <p:ph type="pic" sz="quarter" idx="13" hasCustomPrompt="1"/>
          </p:nvPr>
        </p:nvSpPr>
        <p:spPr>
          <a:xfrm>
            <a:off x="432000" y="1659485"/>
            <a:ext cx="3903780"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2" name="Picture Placeholder 8">
            <a:extLst>
              <a:ext uri="{FF2B5EF4-FFF2-40B4-BE49-F238E27FC236}">
                <a16:creationId xmlns:a16="http://schemas.microsoft.com/office/drawing/2014/main" id="{4E236ABD-995D-484B-90F4-8139707203CC}"/>
              </a:ext>
            </a:extLst>
          </p:cNvPr>
          <p:cNvSpPr>
            <a:spLocks noGrp="1"/>
          </p:cNvSpPr>
          <p:nvPr>
            <p:ph type="pic" sz="quarter" idx="14" hasCustomPrompt="1"/>
          </p:nvPr>
        </p:nvSpPr>
        <p:spPr>
          <a:xfrm>
            <a:off x="4808226" y="1659483"/>
            <a:ext cx="3903781"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Tree>
    <p:extLst>
      <p:ext uri="{BB962C8B-B14F-4D97-AF65-F5344CB8AC3E}">
        <p14:creationId xmlns:p14="http://schemas.microsoft.com/office/powerpoint/2010/main" val="510193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006938"/>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C5D0378-EB9C-9248-9F2C-5A9A7DD3B92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8" y="0"/>
            <a:ext cx="9144000" cy="6346031"/>
          </a:xfrm>
          <a:prstGeom prst="rect">
            <a:avLst/>
          </a:prstGeom>
        </p:spPr>
      </p:pic>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01" y="5680571"/>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40513" y="4180761"/>
              <a:ext cx="2751487" cy="244764"/>
            </a:xfrm>
            <a:prstGeom prst="rect">
              <a:avLst/>
            </a:prstGeom>
          </p:spPr>
        </p:pic>
      </p:grpSp>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8" name="Text Placeholder 7">
            <a:extLst>
              <a:ext uri="{FF2B5EF4-FFF2-40B4-BE49-F238E27FC236}">
                <a16:creationId xmlns:a16="http://schemas.microsoft.com/office/drawing/2014/main" id="{CC88B046-F5CC-3E41-B602-76651C96CE04}"/>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006938"/>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3070439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3D7DCA"/>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49DB30B-2EE4-F54E-860B-B8ECAC1BC3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4" y="0"/>
            <a:ext cx="9144000" cy="6346031"/>
          </a:xfrm>
          <a:prstGeom prst="rect">
            <a:avLst/>
          </a:prstGeom>
        </p:spPr>
      </p:pic>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8" y="5670005"/>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40513" y="4180761"/>
              <a:ext cx="2751487" cy="244764"/>
            </a:xfrm>
            <a:prstGeom prst="rect">
              <a:avLst/>
            </a:prstGeom>
          </p:spPr>
        </p:pic>
      </p:grpSp>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12" name="Text Placeholder 7">
            <a:extLst>
              <a:ext uri="{FF2B5EF4-FFF2-40B4-BE49-F238E27FC236}">
                <a16:creationId xmlns:a16="http://schemas.microsoft.com/office/drawing/2014/main" id="{AC2E3578-1CC7-2444-9540-5BF364DD95C7}"/>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3D7DCA"/>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3634064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Slide (No Image)">
    <p:bg>
      <p:bgPr>
        <a:solidFill>
          <a:srgbClr val="3D7DCA"/>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40513" y="4180761"/>
              <a:ext cx="2751487" cy="244764"/>
            </a:xfrm>
            <a:prstGeom prst="rect">
              <a:avLst/>
            </a:prstGeom>
          </p:spPr>
        </p:pic>
      </p:grpSp>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12" name="Text Placeholder 7">
            <a:extLst>
              <a:ext uri="{FF2B5EF4-FFF2-40B4-BE49-F238E27FC236}">
                <a16:creationId xmlns:a16="http://schemas.microsoft.com/office/drawing/2014/main" id="{AC2E3578-1CC7-2444-9540-5BF364DD95C7}"/>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3D7DCA"/>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3333884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3D7DCA"/>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DD3B548-C644-094C-B86C-D178962E5A3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4" y="0"/>
            <a:ext cx="9144000" cy="6346031"/>
          </a:xfrm>
          <a:prstGeom prst="rect">
            <a:avLst/>
          </a:prstGeom>
        </p:spPr>
      </p:pic>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3971877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Section Slide (No Image)">
    <p:bg>
      <p:bgPr>
        <a:solidFill>
          <a:srgbClr val="3D7DCA"/>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2801037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Slide (Image)">
    <p:bg>
      <p:bgPr>
        <a:solidFill>
          <a:schemeClr val="bg1"/>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2E828E0-F30D-284A-AC6E-DCE1FF2C2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15" name="Picture Placeholder 8">
            <a:extLst>
              <a:ext uri="{FF2B5EF4-FFF2-40B4-BE49-F238E27FC236}">
                <a16:creationId xmlns:a16="http://schemas.microsoft.com/office/drawing/2014/main" id="{8B7242C6-E323-5146-A953-C7FB846917EF}"/>
              </a:ext>
            </a:extLst>
          </p:cNvPr>
          <p:cNvSpPr>
            <a:spLocks noGrp="1"/>
          </p:cNvSpPr>
          <p:nvPr>
            <p:ph type="pic" sz="quarter" idx="13" hasCustomPrompt="1"/>
          </p:nvPr>
        </p:nvSpPr>
        <p:spPr>
          <a:xfrm>
            <a:off x="3347899" y="417407"/>
            <a:ext cx="5364102" cy="4882831"/>
          </a:xfrm>
          <a:prstGeom prst="rect">
            <a:avLst/>
          </a:prstGeom>
        </p:spPr>
        <p:txBody>
          <a:bodyPr/>
          <a:lstStyle>
            <a:lvl1pPr>
              <a:defRPr>
                <a:solidFill>
                  <a:srgbClr val="746E64"/>
                </a:solidFill>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6" name="Content Placeholder 2">
            <a:extLst>
              <a:ext uri="{FF2B5EF4-FFF2-40B4-BE49-F238E27FC236}">
                <a16:creationId xmlns:a16="http://schemas.microsoft.com/office/drawing/2014/main" id="{1440E8CA-D1C4-7A4B-9C2A-10A296BB56C3}"/>
              </a:ext>
            </a:extLst>
          </p:cNvPr>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rgbClr val="006938"/>
                </a:solidFill>
                <a:latin typeface="FS Maja" panose="02000503050000020004" pitchFamily="2" charset="77"/>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8" name="Graphic 17">
            <a:extLst>
              <a:ext uri="{FF2B5EF4-FFF2-40B4-BE49-F238E27FC236}">
                <a16:creationId xmlns:a16="http://schemas.microsoft.com/office/drawing/2014/main" id="{06BE5532-1B5C-2146-8935-252349DDE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544306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Large Image)">
    <p:bg>
      <p:bgPr>
        <a:solidFill>
          <a:srgbClr val="3D7DCA"/>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2BC8C37-F7E0-9B4C-B5D9-3E1D139EB9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669999"/>
            <a:ext cx="9155202" cy="1188001"/>
          </a:xfrm>
          <a:prstGeom prst="rect">
            <a:avLst/>
          </a:prstGeom>
        </p:spPr>
      </p:pic>
      <p:sp>
        <p:nvSpPr>
          <p:cNvPr id="9" name="Picture Placeholder 8"/>
          <p:cNvSpPr>
            <a:spLocks noGrp="1"/>
          </p:cNvSpPr>
          <p:nvPr>
            <p:ph type="pic" sz="quarter" idx="13" hasCustomPrompt="1"/>
          </p:nvPr>
        </p:nvSpPr>
        <p:spPr>
          <a:xfrm>
            <a:off x="3347899" y="417407"/>
            <a:ext cx="5364102" cy="4882831"/>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3" name="Content Placeholder 2"/>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chemeClr val="bg1"/>
                </a:solidFill>
                <a:latin typeface="FS Maja" panose="02000503050000020004" pitchFamily="2" charset="77"/>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5" name="Graphic 14">
            <a:extLst>
              <a:ext uri="{FF2B5EF4-FFF2-40B4-BE49-F238E27FC236}">
                <a16:creationId xmlns:a16="http://schemas.microsoft.com/office/drawing/2014/main" id="{5C8745CF-8770-C440-A1D2-D51D7C50EC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332023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Section Slide (No Image)">
    <p:bg>
      <p:bgPr>
        <a:solidFill>
          <a:srgbClr val="3D7DCA"/>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F639312-771B-B34E-9CBA-D8828F6FCB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85420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Section Slide (No Imag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146B3D-03DF-FC49-993D-F2A2257C72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rgbClr val="006938"/>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4088948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Section Slide (No Image)">
    <p:bg>
      <p:bgPr>
        <a:solidFill>
          <a:srgbClr val="3D7DCA"/>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1B0302-8F57-004F-8DA1-03EBF8781B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10" name="Picture Placeholder 8">
            <a:extLst>
              <a:ext uri="{FF2B5EF4-FFF2-40B4-BE49-F238E27FC236}">
                <a16:creationId xmlns:a16="http://schemas.microsoft.com/office/drawing/2014/main" id="{6066AE8A-2D93-6C4B-897D-D5D0E7AC4DF8}"/>
              </a:ext>
            </a:extLst>
          </p:cNvPr>
          <p:cNvSpPr>
            <a:spLocks noGrp="1"/>
          </p:cNvSpPr>
          <p:nvPr>
            <p:ph type="pic" sz="quarter" idx="13" hasCustomPrompt="1"/>
          </p:nvPr>
        </p:nvSpPr>
        <p:spPr>
          <a:xfrm>
            <a:off x="432000" y="1659485"/>
            <a:ext cx="3903780"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2" name="Picture Placeholder 8">
            <a:extLst>
              <a:ext uri="{FF2B5EF4-FFF2-40B4-BE49-F238E27FC236}">
                <a16:creationId xmlns:a16="http://schemas.microsoft.com/office/drawing/2014/main" id="{4E236ABD-995D-484B-90F4-8139707203CC}"/>
              </a:ext>
            </a:extLst>
          </p:cNvPr>
          <p:cNvSpPr>
            <a:spLocks noGrp="1"/>
          </p:cNvSpPr>
          <p:nvPr>
            <p:ph type="pic" sz="quarter" idx="14" hasCustomPrompt="1"/>
          </p:nvPr>
        </p:nvSpPr>
        <p:spPr>
          <a:xfrm>
            <a:off x="4808226" y="1659483"/>
            <a:ext cx="3903781"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Tree>
    <p:extLst>
      <p:ext uri="{BB962C8B-B14F-4D97-AF65-F5344CB8AC3E}">
        <p14:creationId xmlns:p14="http://schemas.microsoft.com/office/powerpoint/2010/main" val="2210252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76BD2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4BF1B01-F3D1-DC4D-98C6-F3DB09709B8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4" y="0"/>
            <a:ext cx="9144000" cy="6346031"/>
          </a:xfrm>
          <a:prstGeom prst="rect">
            <a:avLst/>
          </a:prstGeom>
        </p:spPr>
      </p:pic>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02" y="5669999"/>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40513" y="4180761"/>
              <a:ext cx="2751487" cy="244764"/>
            </a:xfrm>
            <a:prstGeom prst="rect">
              <a:avLst/>
            </a:prstGeom>
          </p:spPr>
        </p:pic>
      </p:grpSp>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11" name="Text Placeholder 7">
            <a:extLst>
              <a:ext uri="{FF2B5EF4-FFF2-40B4-BE49-F238E27FC236}">
                <a16:creationId xmlns:a16="http://schemas.microsoft.com/office/drawing/2014/main" id="{CFDBF5C1-1B89-A943-A57C-66C6EF253B3F}"/>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76BD22"/>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241572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No Image)">
    <p:bg>
      <p:bgPr>
        <a:solidFill>
          <a:srgbClr val="006938"/>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1" y="5680571"/>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40513" y="4180761"/>
              <a:ext cx="2751487" cy="244764"/>
            </a:xfrm>
            <a:prstGeom prst="rect">
              <a:avLst/>
            </a:prstGeom>
          </p:spPr>
        </p:pic>
      </p:grpSp>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8" name="Text Placeholder 7">
            <a:extLst>
              <a:ext uri="{FF2B5EF4-FFF2-40B4-BE49-F238E27FC236}">
                <a16:creationId xmlns:a16="http://schemas.microsoft.com/office/drawing/2014/main" id="{CC88B046-F5CC-3E41-B602-76651C96CE04}"/>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006938"/>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35101101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Slide (No Image)">
    <p:bg>
      <p:bgPr>
        <a:solidFill>
          <a:srgbClr val="76BD22"/>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02" y="5669999"/>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40513" y="4180761"/>
              <a:ext cx="2751487" cy="244764"/>
            </a:xfrm>
            <a:prstGeom prst="rect">
              <a:avLst/>
            </a:prstGeom>
          </p:spPr>
        </p:pic>
      </p:grpSp>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11" name="Text Placeholder 7">
            <a:extLst>
              <a:ext uri="{FF2B5EF4-FFF2-40B4-BE49-F238E27FC236}">
                <a16:creationId xmlns:a16="http://schemas.microsoft.com/office/drawing/2014/main" id="{CFDBF5C1-1B89-A943-A57C-66C6EF253B3F}"/>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76BD22"/>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3559053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76BD2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8602D50-8D66-1040-A6CE-5D02F3D0C98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4" y="0"/>
            <a:ext cx="9144000" cy="6346031"/>
          </a:xfrm>
          <a:prstGeom prst="rect">
            <a:avLst/>
          </a:prstGeom>
        </p:spPr>
      </p:pic>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01" y="5669999"/>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3293875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Section Slide (No Image)">
    <p:bg>
      <p:bgPr>
        <a:solidFill>
          <a:srgbClr val="76BD2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1" y="5669999"/>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2627292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Slide (Image)">
    <p:bg>
      <p:bgPr>
        <a:solidFill>
          <a:schemeClr val="bg1"/>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2E828E0-F30D-284A-AC6E-DCE1FF2C2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15" name="Picture Placeholder 8">
            <a:extLst>
              <a:ext uri="{FF2B5EF4-FFF2-40B4-BE49-F238E27FC236}">
                <a16:creationId xmlns:a16="http://schemas.microsoft.com/office/drawing/2014/main" id="{8B7242C6-E323-5146-A953-C7FB846917EF}"/>
              </a:ext>
            </a:extLst>
          </p:cNvPr>
          <p:cNvSpPr>
            <a:spLocks noGrp="1"/>
          </p:cNvSpPr>
          <p:nvPr>
            <p:ph type="pic" sz="quarter" idx="13" hasCustomPrompt="1"/>
          </p:nvPr>
        </p:nvSpPr>
        <p:spPr>
          <a:xfrm>
            <a:off x="3347899" y="417407"/>
            <a:ext cx="5364102" cy="4882831"/>
          </a:xfrm>
          <a:prstGeom prst="rect">
            <a:avLst/>
          </a:prstGeom>
        </p:spPr>
        <p:txBody>
          <a:bodyPr/>
          <a:lstStyle>
            <a:lvl1pPr>
              <a:defRPr>
                <a:solidFill>
                  <a:srgbClr val="746E64"/>
                </a:solidFill>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6" name="Content Placeholder 2">
            <a:extLst>
              <a:ext uri="{FF2B5EF4-FFF2-40B4-BE49-F238E27FC236}">
                <a16:creationId xmlns:a16="http://schemas.microsoft.com/office/drawing/2014/main" id="{1440E8CA-D1C4-7A4B-9C2A-10A296BB56C3}"/>
              </a:ext>
            </a:extLst>
          </p:cNvPr>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rgbClr val="006938"/>
                </a:solidFill>
                <a:latin typeface="FS Maja" panose="02000503050000020004" pitchFamily="2" charset="77"/>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8" name="Graphic 17">
            <a:extLst>
              <a:ext uri="{FF2B5EF4-FFF2-40B4-BE49-F238E27FC236}">
                <a16:creationId xmlns:a16="http://schemas.microsoft.com/office/drawing/2014/main" id="{06BE5532-1B5C-2146-8935-252349DDE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3834444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Large Image)">
    <p:bg>
      <p:bgPr>
        <a:solidFill>
          <a:srgbClr val="76BD2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2BC8C37-F7E0-9B4C-B5D9-3E1D139EB9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9" name="Picture Placeholder 8"/>
          <p:cNvSpPr>
            <a:spLocks noGrp="1"/>
          </p:cNvSpPr>
          <p:nvPr>
            <p:ph type="pic" sz="quarter" idx="13" hasCustomPrompt="1"/>
          </p:nvPr>
        </p:nvSpPr>
        <p:spPr>
          <a:xfrm>
            <a:off x="3347899" y="417407"/>
            <a:ext cx="5364102" cy="4882831"/>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3" name="Content Placeholder 2"/>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chemeClr val="bg1"/>
                </a:solidFill>
                <a:latin typeface="FS Maja" panose="02000503050000020004" pitchFamily="2" charset="77"/>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5" name="Graphic 14">
            <a:extLst>
              <a:ext uri="{FF2B5EF4-FFF2-40B4-BE49-F238E27FC236}">
                <a16:creationId xmlns:a16="http://schemas.microsoft.com/office/drawing/2014/main" id="{5C8745CF-8770-C440-A1D2-D51D7C50EC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3703332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Section Slide (No Image)">
    <p:bg>
      <p:bgPr>
        <a:solidFill>
          <a:srgbClr val="76BD2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F639312-771B-B34E-9CBA-D8828F6FCB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025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Section Slide (No Imag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146B3D-03DF-FC49-993D-F2A2257C72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rgbClr val="006938"/>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1384810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Section Slide (No Image)">
    <p:bg>
      <p:bgPr>
        <a:solidFill>
          <a:srgbClr val="76BD22"/>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1B0302-8F57-004F-8DA1-03EBF8781B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10" name="Picture Placeholder 8">
            <a:extLst>
              <a:ext uri="{FF2B5EF4-FFF2-40B4-BE49-F238E27FC236}">
                <a16:creationId xmlns:a16="http://schemas.microsoft.com/office/drawing/2014/main" id="{6066AE8A-2D93-6C4B-897D-D5D0E7AC4DF8}"/>
              </a:ext>
            </a:extLst>
          </p:cNvPr>
          <p:cNvSpPr>
            <a:spLocks noGrp="1"/>
          </p:cNvSpPr>
          <p:nvPr>
            <p:ph type="pic" sz="quarter" idx="13" hasCustomPrompt="1"/>
          </p:nvPr>
        </p:nvSpPr>
        <p:spPr>
          <a:xfrm>
            <a:off x="432000" y="1659485"/>
            <a:ext cx="3903780"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2" name="Picture Placeholder 8">
            <a:extLst>
              <a:ext uri="{FF2B5EF4-FFF2-40B4-BE49-F238E27FC236}">
                <a16:creationId xmlns:a16="http://schemas.microsoft.com/office/drawing/2014/main" id="{4E236ABD-995D-484B-90F4-8139707203CC}"/>
              </a:ext>
            </a:extLst>
          </p:cNvPr>
          <p:cNvSpPr>
            <a:spLocks noGrp="1"/>
          </p:cNvSpPr>
          <p:nvPr>
            <p:ph type="pic" sz="quarter" idx="14" hasCustomPrompt="1"/>
          </p:nvPr>
        </p:nvSpPr>
        <p:spPr>
          <a:xfrm>
            <a:off x="4808226" y="1659483"/>
            <a:ext cx="3903781"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Tree>
    <p:extLst>
      <p:ext uri="{BB962C8B-B14F-4D97-AF65-F5344CB8AC3E}">
        <p14:creationId xmlns:p14="http://schemas.microsoft.com/office/powerpoint/2010/main" val="324606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006938"/>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297D431-99A8-674F-99D4-76E10325B04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8" y="0"/>
            <a:ext cx="9144000" cy="6346031"/>
          </a:xfrm>
          <a:prstGeom prst="rect">
            <a:avLst/>
          </a:prstGeom>
        </p:spPr>
      </p:pic>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3694663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Section Slide (No Image)">
    <p:bg>
      <p:bgPr>
        <a:solidFill>
          <a:srgbClr val="006938"/>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84691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Slide (Image)">
    <p:bg>
      <p:bgPr>
        <a:solidFill>
          <a:schemeClr val="bg1"/>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2E828E0-F30D-284A-AC6E-DCE1FF2C2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15" name="Picture Placeholder 8">
            <a:extLst>
              <a:ext uri="{FF2B5EF4-FFF2-40B4-BE49-F238E27FC236}">
                <a16:creationId xmlns:a16="http://schemas.microsoft.com/office/drawing/2014/main" id="{8B7242C6-E323-5146-A953-C7FB846917EF}"/>
              </a:ext>
            </a:extLst>
          </p:cNvPr>
          <p:cNvSpPr>
            <a:spLocks noGrp="1"/>
          </p:cNvSpPr>
          <p:nvPr>
            <p:ph type="pic" sz="quarter" idx="13" hasCustomPrompt="1"/>
          </p:nvPr>
        </p:nvSpPr>
        <p:spPr>
          <a:xfrm>
            <a:off x="3347899" y="417407"/>
            <a:ext cx="5364102" cy="4882831"/>
          </a:xfrm>
          <a:prstGeom prst="rect">
            <a:avLst/>
          </a:prstGeom>
        </p:spPr>
        <p:txBody>
          <a:bodyPr/>
          <a:lstStyle>
            <a:lvl1pPr>
              <a:defRPr>
                <a:solidFill>
                  <a:srgbClr val="746E64"/>
                </a:solidFill>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6" name="Content Placeholder 2">
            <a:extLst>
              <a:ext uri="{FF2B5EF4-FFF2-40B4-BE49-F238E27FC236}">
                <a16:creationId xmlns:a16="http://schemas.microsoft.com/office/drawing/2014/main" id="{1440E8CA-D1C4-7A4B-9C2A-10A296BB56C3}"/>
              </a:ext>
            </a:extLst>
          </p:cNvPr>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rgbClr val="76BD22"/>
                </a:solidFill>
                <a:latin typeface="FS Maja" panose="02000503050000020004" pitchFamily="2" charset="77"/>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8" name="Graphic 17">
            <a:extLst>
              <a:ext uri="{FF2B5EF4-FFF2-40B4-BE49-F238E27FC236}">
                <a16:creationId xmlns:a16="http://schemas.microsoft.com/office/drawing/2014/main" id="{06BE5532-1B5C-2146-8935-252349DDE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3515021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Large Image)">
    <p:bg>
      <p:bgPr>
        <a:solidFill>
          <a:srgbClr val="006938"/>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2BC8C37-F7E0-9B4C-B5D9-3E1D139EB9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9" name="Picture Placeholder 8"/>
          <p:cNvSpPr>
            <a:spLocks noGrp="1"/>
          </p:cNvSpPr>
          <p:nvPr>
            <p:ph type="pic" sz="quarter" idx="13" hasCustomPrompt="1"/>
          </p:nvPr>
        </p:nvSpPr>
        <p:spPr>
          <a:xfrm>
            <a:off x="3347899" y="417407"/>
            <a:ext cx="5364102" cy="4882831"/>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3" name="Content Placeholder 2"/>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chemeClr val="bg1"/>
                </a:solidFill>
                <a:latin typeface="FS Maja" panose="02000503050000020004" pitchFamily="2" charset="77"/>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5" name="Graphic 14">
            <a:extLst>
              <a:ext uri="{FF2B5EF4-FFF2-40B4-BE49-F238E27FC236}">
                <a16:creationId xmlns:a16="http://schemas.microsoft.com/office/drawing/2014/main" id="{5C8745CF-8770-C440-A1D2-D51D7C50EC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262620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Section Slide (No Image)">
    <p:bg>
      <p:bgPr>
        <a:solidFill>
          <a:srgbClr val="006938"/>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F639312-771B-B34E-9CBA-D8828F6FCB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14250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Section Slide (No Imag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146B3D-03DF-FC49-993D-F2A2257C72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rgbClr val="76BD22"/>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51023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008241"/>
      </p:ext>
    </p:extLst>
  </p:cSld>
  <p:clrMap bg1="lt1" tx1="dk1" bg2="lt2" tx2="dk2" accent1="accent1" accent2="accent2" accent3="accent3" accent4="accent4" accent5="accent5" accent6="accent6" hlink="hlink" folHlink="folHlink"/>
  <p:sldLayoutIdLst>
    <p:sldLayoutId id="2147483710" r:id="rId1"/>
    <p:sldLayoutId id="2147483692" r:id="rId2"/>
    <p:sldLayoutId id="2147483711" r:id="rId3"/>
    <p:sldLayoutId id="2147483693" r:id="rId4"/>
    <p:sldLayoutId id="2147483712" r:id="rId5"/>
    <p:sldLayoutId id="2147483694" r:id="rId6"/>
    <p:sldLayoutId id="2147483695" r:id="rId7"/>
    <p:sldLayoutId id="2147483696" r:id="rId8"/>
    <p:sldLayoutId id="2147483697" r:id="rId9"/>
    <p:sldLayoutId id="2147483698" r:id="rId10"/>
  </p:sldLayoutIdLst>
  <p:txStyles>
    <p:titleStyle>
      <a:lvl1pPr algn="l" defTabSz="914354"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354"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354"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5989" indent="-215989" algn="l" defTabSz="914354"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5981" indent="-215989" algn="l" defTabSz="914354"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5989" algn="l" defTabSz="914354"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752254"/>
      </p:ext>
    </p:extLst>
  </p:cSld>
  <p:clrMap bg1="lt1" tx1="dk1" bg2="lt2" tx2="dk2" accent1="accent1" accent2="accent2" accent3="accent3" accent4="accent4" accent5="accent5" accent6="accent6" hlink="hlink" folHlink="folHlink"/>
  <p:sldLayoutIdLst>
    <p:sldLayoutId id="2147483700" r:id="rId1"/>
    <p:sldLayoutId id="2147483713" r:id="rId2"/>
    <p:sldLayoutId id="2147483701" r:id="rId3"/>
    <p:sldLayoutId id="2147483714" r:id="rId4"/>
    <p:sldLayoutId id="2147483702" r:id="rId5"/>
    <p:sldLayoutId id="2147483703" r:id="rId6"/>
    <p:sldLayoutId id="2147483704" r:id="rId7"/>
    <p:sldLayoutId id="2147483705" r:id="rId8"/>
    <p:sldLayoutId id="2147483706" r:id="rId9"/>
  </p:sldLayoutIdLst>
  <p:txStyles>
    <p:titleStyle>
      <a:lvl1pPr algn="l" defTabSz="914354"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354"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354"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5989" indent="-215989" algn="l" defTabSz="914354"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5981" indent="-215989" algn="l" defTabSz="914354"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5989" algn="l" defTabSz="914354"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86718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Lst>
  <p:txStyles>
    <p:titleStyle>
      <a:lvl1pPr algn="l" defTabSz="914354"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354"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354"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5989" indent="-215989" algn="l" defTabSz="914354"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5981" indent="-215989" algn="l" defTabSz="914354"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5989" algn="l" defTabSz="914354"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058190"/>
      </p:ext>
    </p:extLst>
  </p:cSld>
  <p:clrMap bg1="lt1" tx1="dk1" bg2="lt2" tx2="dk2" accent1="accent1" accent2="accent2" accent3="accent3" accent4="accent4" accent5="accent5" accent6="accent6" hlink="hlink" folHlink="folHlink"/>
  <p:sldLayoutIdLst>
    <p:sldLayoutId id="2147483684" r:id="rId1"/>
    <p:sldLayoutId id="2147483725" r:id="rId2"/>
    <p:sldLayoutId id="2147483685" r:id="rId3"/>
    <p:sldLayoutId id="2147483726" r:id="rId4"/>
    <p:sldLayoutId id="2147483686" r:id="rId5"/>
    <p:sldLayoutId id="2147483687" r:id="rId6"/>
    <p:sldLayoutId id="2147483688" r:id="rId7"/>
    <p:sldLayoutId id="2147483689" r:id="rId8"/>
    <p:sldLayoutId id="2147483690" r:id="rId9"/>
  </p:sldLayoutIdLst>
  <p:txStyles>
    <p:titleStyle>
      <a:lvl1pPr algn="l" defTabSz="914354"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354"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354"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5989" indent="-215989" algn="l" defTabSz="914354"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5981" indent="-215989" algn="l" defTabSz="914354"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5989" algn="l" defTabSz="914354"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hyperlink" Target="mailto:d.c.falzon@stir.ac.uk" TargetMode="External"/><Relationship Id="rId3" Type="http://schemas.openxmlformats.org/officeDocument/2006/relationships/hyperlink" Target="https://harmreductionjournal.biomedcentral.com/articles/10.1186/s12954-021-00472-w" TargetMode="External"/><Relationship Id="rId7" Type="http://schemas.openxmlformats.org/officeDocument/2006/relationships/hyperlink" Target="mailto:Wendy.masterton@stir.ac.uk"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hyperlink" Target="mailto:sacasr@stir.ac.uk" TargetMode="External"/><Relationship Id="rId5" Type="http://schemas.openxmlformats.org/officeDocument/2006/relationships/image" Target="../media/image46.png"/><Relationship Id="rId4" Type="http://schemas.openxmlformats.org/officeDocument/2006/relationships/hyperlink" Target="https://eur03.safelinks.protection.outlook.com/?url=https%3A%2F%2Fharmreductionjournal.biomedcentral.com%2Farticles%2F10.1186%2Fs12954-021-00508-1&amp;data=04%7C01%7Cwendy.masterton%40stir.ac.uk%7C5cd1c6354cc64c808f9208d9316f3816%7C4e8d09f7cc794ccb9149a4238dd17422%7C0%7C0%7C637595176017111997%7CUnknown%7CTWFpbGZsb3d8eyJWIjoiMC4wLjAwMDAiLCJQIjoiV2luMzIiLCJBTiI6Ik1haWwiLCJXVCI6Mn0%3D%7C1000&amp;sdata=5TxiyldJ2KDVld1mcgNmnXUg4U4HnpUJr%2B7aW13s7oI%3D&amp;reserved=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4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1346514"/>
            <a:ext cx="8491867" cy="4343085"/>
          </a:xfrm>
        </p:spPr>
        <p:txBody>
          <a:bodyPr/>
          <a:lstStyle/>
          <a:p>
            <a:pPr>
              <a:lnSpc>
                <a:spcPct val="100000"/>
              </a:lnSpc>
            </a:pPr>
            <a:br>
              <a:rPr lang="en-GB" sz="3600" dirty="0">
                <a:latin typeface="Arial" panose="020B0604020202020204" pitchFamily="34" charset="0"/>
                <a:cs typeface="Arial" panose="020B0604020202020204" pitchFamily="34" charset="0"/>
              </a:rPr>
            </a:br>
            <a:br>
              <a:rPr lang="en-GB" sz="3600" dirty="0">
                <a:latin typeface="Arial" panose="020B0604020202020204" pitchFamily="34" charset="0"/>
                <a:cs typeface="Arial" panose="020B0604020202020204" pitchFamily="34" charset="0"/>
              </a:rPr>
            </a:br>
            <a:endParaRPr lang="en-GB" dirty="0"/>
          </a:p>
        </p:txBody>
      </p:sp>
      <p:pic>
        <p:nvPicPr>
          <p:cNvPr id="5" name="Picture 4">
            <a:extLst>
              <a:ext uri="{FF2B5EF4-FFF2-40B4-BE49-F238E27FC236}">
                <a16:creationId xmlns:a16="http://schemas.microsoft.com/office/drawing/2014/main" id="{B4BC3E77-92E3-4541-A1E6-C8647DE48CF9}"/>
              </a:ext>
            </a:extLst>
          </p:cNvPr>
          <p:cNvPicPr>
            <a:picLocks noChangeAspect="1"/>
          </p:cNvPicPr>
          <p:nvPr/>
        </p:nvPicPr>
        <p:blipFill>
          <a:blip r:embed="rId3"/>
          <a:stretch>
            <a:fillRect/>
          </a:stretch>
        </p:blipFill>
        <p:spPr>
          <a:xfrm>
            <a:off x="0" y="0"/>
            <a:ext cx="4861932" cy="5836508"/>
          </a:xfrm>
          <a:prstGeom prst="rect">
            <a:avLst/>
          </a:prstGeom>
        </p:spPr>
      </p:pic>
      <p:sp>
        <p:nvSpPr>
          <p:cNvPr id="6" name="TextBox 5">
            <a:extLst>
              <a:ext uri="{FF2B5EF4-FFF2-40B4-BE49-F238E27FC236}">
                <a16:creationId xmlns:a16="http://schemas.microsoft.com/office/drawing/2014/main" id="{5D91C290-F4A5-4329-BB6C-B1284A26AFDF}"/>
              </a:ext>
            </a:extLst>
          </p:cNvPr>
          <p:cNvSpPr txBox="1"/>
          <p:nvPr/>
        </p:nvSpPr>
        <p:spPr>
          <a:xfrm>
            <a:off x="4984603" y="1997839"/>
            <a:ext cx="3727398" cy="3139321"/>
          </a:xfrm>
          <a:prstGeom prst="rect">
            <a:avLst/>
          </a:prstGeom>
          <a:noFill/>
        </p:spPr>
        <p:txBody>
          <a:bodyPr wrap="square" rtlCol="0">
            <a:spAutoFit/>
          </a:bodyPr>
          <a:lstStyle/>
          <a:p>
            <a:r>
              <a:rPr lang="en-GB" b="1" dirty="0">
                <a:solidFill>
                  <a:schemeClr val="bg1"/>
                </a:solidFill>
              </a:rPr>
              <a:t>Danilo Falzon</a:t>
            </a:r>
            <a:r>
              <a:rPr lang="en-GB" dirty="0">
                <a:solidFill>
                  <a:schemeClr val="bg1"/>
                </a:solidFill>
              </a:rPr>
              <a:t>, Research Assistant, Salvation Army Centre for Addiction Services and Research, University of Stirling</a:t>
            </a:r>
          </a:p>
          <a:p>
            <a:endParaRPr lang="en-GB" b="1" dirty="0">
              <a:solidFill>
                <a:schemeClr val="bg1"/>
              </a:solidFill>
            </a:endParaRPr>
          </a:p>
          <a:p>
            <a:r>
              <a:rPr lang="en-GB" b="1" dirty="0">
                <a:solidFill>
                  <a:schemeClr val="bg1"/>
                </a:solidFill>
              </a:rPr>
              <a:t>Wendy Masterton</a:t>
            </a:r>
            <a:r>
              <a:rPr lang="en-GB" dirty="0">
                <a:solidFill>
                  <a:schemeClr val="bg1"/>
                </a:solidFill>
              </a:rPr>
              <a:t>, PhD student and Research Assistant, Salvation Army Centre for Addiction Services and Research, University of Stirling</a:t>
            </a: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524153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3867" y="553950"/>
            <a:ext cx="8852146" cy="5016758"/>
          </a:xfrm>
          <a:prstGeom prst="rect">
            <a:avLst/>
          </a:prstGeom>
        </p:spPr>
        <p:txBody>
          <a:bodyPr wrap="square">
            <a:spAutoFit/>
          </a:bodyPr>
          <a:lstStyle/>
          <a:p>
            <a:pPr algn="ctr"/>
            <a:r>
              <a:rPr lang="en-GB" sz="3200" i="1" dirty="0">
                <a:solidFill>
                  <a:srgbClr val="9D1E65"/>
                </a:solidFill>
                <a:latin typeface="Arial" panose="020B0604020202020204" pitchFamily="34" charset="0"/>
                <a:cs typeface="Arial" panose="020B0604020202020204" pitchFamily="34" charset="0"/>
              </a:rPr>
              <a:t>There is still a fear factor, there is a massive fear factor from, not us contracting it from the guys, it’s us giving it to the guys, because they are the ones with the underlying health issues. They have all got COPD and asthma and blood clots, DVTs [Deep vein thrombosis], alcoholism and drug use and so, they catch it, it could kill them, we catch it, 99% of us are going to come through it unscathed. </a:t>
            </a:r>
          </a:p>
          <a:p>
            <a:pPr algn="ctr"/>
            <a:r>
              <a:rPr lang="en-GB" sz="3200" dirty="0">
                <a:solidFill>
                  <a:srgbClr val="9D1E65"/>
                </a:solidFill>
                <a:latin typeface="Arial" panose="020B0604020202020204" pitchFamily="34" charset="0"/>
                <a:cs typeface="Arial" panose="020B0604020202020204" pitchFamily="34" charset="0"/>
              </a:rPr>
              <a:t>(Jack, stakeholder)</a:t>
            </a:r>
          </a:p>
        </p:txBody>
      </p:sp>
    </p:spTree>
    <p:extLst>
      <p:ext uri="{BB962C8B-B14F-4D97-AF65-F5344CB8AC3E}">
        <p14:creationId xmlns:p14="http://schemas.microsoft.com/office/powerpoint/2010/main" val="3821421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6" y="547114"/>
            <a:ext cx="8756067" cy="477454"/>
          </a:xfrm>
        </p:spPr>
        <p:txBody>
          <a:bodyPr/>
          <a:lstStyle/>
          <a:p>
            <a:pPr>
              <a:lnSpc>
                <a:spcPct val="100000"/>
              </a:lnSpc>
            </a:pPr>
            <a:r>
              <a:rPr lang="en-GB" b="1" dirty="0">
                <a:latin typeface="Arial" panose="020B0604020202020204" pitchFamily="34" charset="0"/>
                <a:cs typeface="Arial" panose="020B0604020202020204" pitchFamily="34" charset="0"/>
              </a:rPr>
              <a:t>Findings – what difference did the WC make?</a:t>
            </a:r>
            <a:endParaRPr lang="en-GB" b="1" dirty="0"/>
          </a:p>
        </p:txBody>
      </p:sp>
      <p:sp>
        <p:nvSpPr>
          <p:cNvPr id="3" name="Content Placeholder 2"/>
          <p:cNvSpPr>
            <a:spLocks noGrp="1"/>
          </p:cNvSpPr>
          <p:nvPr>
            <p:ph idx="1"/>
          </p:nvPr>
        </p:nvSpPr>
        <p:spPr>
          <a:xfrm>
            <a:off x="432000" y="1356852"/>
            <a:ext cx="8280000" cy="4385187"/>
          </a:xfrm>
        </p:spPr>
        <p:txBody>
          <a:bodyPr/>
          <a:lstStyle/>
          <a:p>
            <a:pPr marL="285750" indent="-285750">
              <a:lnSpc>
                <a:spcPct val="100000"/>
              </a:lnSpc>
              <a:spcAft>
                <a:spcPts val="0"/>
              </a:spcAft>
              <a:buFont typeface="Arial" panose="020B0604020202020204" pitchFamily="34" charset="0"/>
              <a:buChar char="•"/>
            </a:pPr>
            <a:r>
              <a:rPr lang="en-GB" sz="2400" b="0" dirty="0">
                <a:latin typeface="Arial" panose="020B0604020202020204" pitchFamily="34" charset="0"/>
                <a:cs typeface="Arial" panose="020B0604020202020204" pitchFamily="34" charset="0"/>
              </a:rPr>
              <a:t>The Wellbeing Centre was a vital source of support </a:t>
            </a:r>
            <a:r>
              <a:rPr lang="en-GB" sz="2400" b="0" baseline="0" dirty="0">
                <a:latin typeface="Arial" panose="020B0604020202020204" pitchFamily="34" charset="0"/>
                <a:cs typeface="Arial" panose="020B0604020202020204" pitchFamily="34" charset="0"/>
              </a:rPr>
              <a:t>and there was confusion and feelings of isolation when services were disrupted at the start of the pandemic</a:t>
            </a:r>
          </a:p>
          <a:p>
            <a:pPr>
              <a:lnSpc>
                <a:spcPct val="100000"/>
              </a:lnSpc>
              <a:spcAft>
                <a:spcPts val="0"/>
              </a:spcAft>
            </a:pPr>
            <a:endParaRPr lang="en-GB" sz="2400" b="0" dirty="0">
              <a:latin typeface="Arial" panose="020B0604020202020204" pitchFamily="34" charset="0"/>
              <a:cs typeface="Arial" panose="020B0604020202020204" pitchFamily="34" charset="0"/>
            </a:endParaRPr>
          </a:p>
          <a:p>
            <a:pPr marL="285750" indent="-285750">
              <a:lnSpc>
                <a:spcPct val="100000"/>
              </a:lnSpc>
              <a:spcAft>
                <a:spcPts val="0"/>
              </a:spcAft>
              <a:buFont typeface="Arial" panose="020B0604020202020204" pitchFamily="34" charset="0"/>
              <a:buChar char="•"/>
            </a:pPr>
            <a:r>
              <a:rPr lang="en-GB" sz="2400" b="0" dirty="0">
                <a:latin typeface="Arial" panose="020B0604020202020204" pitchFamily="34" charset="0"/>
                <a:cs typeface="Arial" panose="020B0604020202020204" pitchFamily="34" charset="0"/>
              </a:rPr>
              <a:t>Pandemic was a huge learning curve for all, with the need for constant change</a:t>
            </a:r>
          </a:p>
          <a:p>
            <a:pPr marL="285750" indent="-285750">
              <a:lnSpc>
                <a:spcPct val="100000"/>
              </a:lnSpc>
              <a:spcAft>
                <a:spcPts val="0"/>
              </a:spcAft>
              <a:buFont typeface="Arial" panose="020B0604020202020204" pitchFamily="34" charset="0"/>
              <a:buChar char="•"/>
            </a:pPr>
            <a:endParaRPr lang="en-GB" sz="2400" b="0" dirty="0">
              <a:latin typeface="Arial" panose="020B0604020202020204" pitchFamily="34" charset="0"/>
              <a:cs typeface="Arial" panose="020B0604020202020204" pitchFamily="34" charset="0"/>
            </a:endParaRPr>
          </a:p>
          <a:p>
            <a:pPr marL="285750" indent="-285750">
              <a:lnSpc>
                <a:spcPct val="100000"/>
              </a:lnSpc>
              <a:spcAft>
                <a:spcPts val="0"/>
              </a:spcAft>
              <a:buFont typeface="Arial" panose="020B0604020202020204" pitchFamily="34" charset="0"/>
              <a:buChar char="•"/>
            </a:pPr>
            <a:r>
              <a:rPr lang="en-GB" sz="2400" b="0" dirty="0">
                <a:latin typeface="Arial" panose="020B0604020202020204" pitchFamily="34" charset="0"/>
                <a:cs typeface="Arial" panose="020B0604020202020204" pitchFamily="34" charset="0"/>
              </a:rPr>
              <a:t>May provide long lasting changes to service provision</a:t>
            </a:r>
          </a:p>
          <a:p>
            <a:pPr marL="285750" indent="-285750">
              <a:lnSpc>
                <a:spcPct val="100000"/>
              </a:lnSpc>
              <a:spcAft>
                <a:spcPts val="0"/>
              </a:spcAft>
              <a:buFont typeface="Arial" panose="020B0604020202020204" pitchFamily="34" charset="0"/>
              <a:buChar char="•"/>
            </a:pPr>
            <a:endParaRPr lang="en-GB" sz="2400" b="0" dirty="0">
              <a:latin typeface="Arial" panose="020B0604020202020204" pitchFamily="34" charset="0"/>
              <a:cs typeface="Arial" panose="020B0604020202020204" pitchFamily="34" charset="0"/>
            </a:endParaRPr>
          </a:p>
          <a:p>
            <a:pPr marL="285750" indent="-285750">
              <a:lnSpc>
                <a:spcPct val="100000"/>
              </a:lnSpc>
              <a:spcAft>
                <a:spcPts val="0"/>
              </a:spcAft>
              <a:buFont typeface="Arial" panose="020B0604020202020204" pitchFamily="34" charset="0"/>
              <a:buChar char="•"/>
            </a:pPr>
            <a:r>
              <a:rPr lang="en-GB" sz="2400" b="0" dirty="0">
                <a:latin typeface="Arial" panose="020B0604020202020204" pitchFamily="34" charset="0"/>
                <a:cs typeface="Arial" panose="020B0604020202020204" pitchFamily="34" charset="0"/>
              </a:rPr>
              <a:t>Creation of a ‘culture of care’ even in times of crises</a:t>
            </a:r>
            <a:endParaRPr lang="en-GB" sz="2400" dirty="0"/>
          </a:p>
          <a:p>
            <a:endParaRPr lang="en-GB" sz="2400" dirty="0"/>
          </a:p>
          <a:p>
            <a:endParaRPr lang="en-GB" sz="2400" dirty="0"/>
          </a:p>
        </p:txBody>
      </p:sp>
    </p:spTree>
    <p:extLst>
      <p:ext uri="{BB962C8B-B14F-4D97-AF65-F5344CB8AC3E}">
        <p14:creationId xmlns:p14="http://schemas.microsoft.com/office/powerpoint/2010/main" val="3388875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2964" y="82002"/>
            <a:ext cx="8852146" cy="5509200"/>
          </a:xfrm>
          <a:prstGeom prst="rect">
            <a:avLst/>
          </a:prstGeom>
        </p:spPr>
        <p:txBody>
          <a:bodyPr wrap="square">
            <a:spAutoFit/>
          </a:bodyPr>
          <a:lstStyle/>
          <a:p>
            <a:pPr algn="ctr"/>
            <a:r>
              <a:rPr lang="en-GB" sz="3200" i="1" dirty="0">
                <a:solidFill>
                  <a:srgbClr val="9D1E65"/>
                </a:solidFill>
                <a:latin typeface="Arial" panose="020B0604020202020204" pitchFamily="34" charset="0"/>
                <a:cs typeface="Arial" panose="020B0604020202020204" pitchFamily="34" charset="0"/>
              </a:rPr>
              <a:t>I mean it from the bottom of my heart [Centre staff] are the only people that have been helping me over the last few months and it’s keeping me going. </a:t>
            </a:r>
            <a:r>
              <a:rPr lang="en-GB" sz="3200" dirty="0">
                <a:solidFill>
                  <a:srgbClr val="9D1E65"/>
                </a:solidFill>
                <a:latin typeface="Arial" panose="020B0604020202020204" pitchFamily="34" charset="0"/>
                <a:cs typeface="Arial" panose="020B0604020202020204" pitchFamily="34" charset="0"/>
              </a:rPr>
              <a:t>(Frank, client)</a:t>
            </a:r>
          </a:p>
          <a:p>
            <a:pPr algn="ctr"/>
            <a:endParaRPr lang="en-GB" sz="3200" i="1" dirty="0">
              <a:solidFill>
                <a:srgbClr val="9D1E65"/>
              </a:solidFill>
              <a:latin typeface="Arial" panose="020B0604020202020204" pitchFamily="34" charset="0"/>
              <a:cs typeface="Arial" panose="020B0604020202020204" pitchFamily="34" charset="0"/>
            </a:endParaRPr>
          </a:p>
          <a:p>
            <a:pPr algn="ctr"/>
            <a:r>
              <a:rPr lang="en-GB" sz="3200" i="1" dirty="0">
                <a:solidFill>
                  <a:srgbClr val="9D1E65"/>
                </a:solidFill>
                <a:latin typeface="Arial" panose="020B0604020202020204" pitchFamily="34" charset="0"/>
                <a:cs typeface="Arial" panose="020B0604020202020204" pitchFamily="34" charset="0"/>
              </a:rPr>
              <a:t>I love each and every one of </a:t>
            </a:r>
            <a:r>
              <a:rPr lang="en-GB" sz="3200" i="1" dirty="0" err="1">
                <a:solidFill>
                  <a:srgbClr val="9D1E65"/>
                </a:solidFill>
                <a:latin typeface="Arial" panose="020B0604020202020204" pitchFamily="34" charset="0"/>
                <a:cs typeface="Arial" panose="020B0604020202020204" pitchFamily="34" charset="0"/>
              </a:rPr>
              <a:t>yous</a:t>
            </a:r>
            <a:r>
              <a:rPr lang="en-GB" sz="3200" i="1" dirty="0">
                <a:solidFill>
                  <a:srgbClr val="9D1E65"/>
                </a:solidFill>
                <a:latin typeface="Arial" panose="020B0604020202020204" pitchFamily="34" charset="0"/>
                <a:cs typeface="Arial" panose="020B0604020202020204" pitchFamily="34" charset="0"/>
              </a:rPr>
              <a:t>, I really do. I </a:t>
            </a:r>
            <a:r>
              <a:rPr lang="en-GB" sz="3200" i="1" dirty="0" err="1">
                <a:solidFill>
                  <a:srgbClr val="9D1E65"/>
                </a:solidFill>
                <a:latin typeface="Arial" panose="020B0604020202020204" pitchFamily="34" charset="0"/>
                <a:cs typeface="Arial" panose="020B0604020202020204" pitchFamily="34" charset="0"/>
              </a:rPr>
              <a:t>cannae</a:t>
            </a:r>
            <a:r>
              <a:rPr lang="en-GB" sz="3200" i="1" dirty="0">
                <a:solidFill>
                  <a:srgbClr val="9D1E65"/>
                </a:solidFill>
                <a:latin typeface="Arial" panose="020B0604020202020204" pitchFamily="34" charset="0"/>
                <a:cs typeface="Arial" panose="020B0604020202020204" pitchFamily="34" charset="0"/>
              </a:rPr>
              <a:t> imagine my life without any of </a:t>
            </a:r>
            <a:r>
              <a:rPr lang="en-GB" sz="3200" i="1" dirty="0" err="1">
                <a:solidFill>
                  <a:srgbClr val="9D1E65"/>
                </a:solidFill>
                <a:latin typeface="Arial" panose="020B0604020202020204" pitchFamily="34" charset="0"/>
                <a:cs typeface="Arial" panose="020B0604020202020204" pitchFamily="34" charset="0"/>
              </a:rPr>
              <a:t>yous</a:t>
            </a:r>
            <a:r>
              <a:rPr lang="en-GB" sz="3200" i="1" dirty="0">
                <a:solidFill>
                  <a:srgbClr val="9D1E65"/>
                </a:solidFill>
                <a:latin typeface="Arial" panose="020B0604020202020204" pitchFamily="34" charset="0"/>
                <a:cs typeface="Arial" panose="020B0604020202020204" pitchFamily="34" charset="0"/>
              </a:rPr>
              <a:t>, especially without some of you, and just with the support that I get, although I get it from everybody, I know who to go to for what. </a:t>
            </a:r>
            <a:r>
              <a:rPr lang="en-GB" sz="3200" dirty="0">
                <a:solidFill>
                  <a:srgbClr val="9D1E65"/>
                </a:solidFill>
                <a:latin typeface="Arial" panose="020B0604020202020204" pitchFamily="34" charset="0"/>
                <a:cs typeface="Arial" panose="020B0604020202020204" pitchFamily="34" charset="0"/>
              </a:rPr>
              <a:t>(Jacqui, client)</a:t>
            </a:r>
          </a:p>
        </p:txBody>
      </p:sp>
    </p:spTree>
    <p:extLst>
      <p:ext uri="{BB962C8B-B14F-4D97-AF65-F5344CB8AC3E}">
        <p14:creationId xmlns:p14="http://schemas.microsoft.com/office/powerpoint/2010/main" val="202961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624233"/>
            <a:ext cx="8280000" cy="516309"/>
          </a:xfrm>
        </p:spPr>
        <p:txBody>
          <a:bodyPr/>
          <a:lstStyle/>
          <a:p>
            <a:pPr>
              <a:lnSpc>
                <a:spcPct val="100000"/>
              </a:lnSpc>
            </a:pPr>
            <a:r>
              <a:rPr lang="en-GB" sz="2800" b="1" dirty="0">
                <a:latin typeface="Arial" panose="020B0604020202020204" pitchFamily="34" charset="0"/>
                <a:cs typeface="Arial" panose="020B0604020202020204" pitchFamily="34" charset="0"/>
              </a:rPr>
              <a:t>What is important about these findings?</a:t>
            </a:r>
            <a:br>
              <a:rPr lang="en-GB" sz="2800" dirty="0">
                <a:latin typeface="Arial" panose="020B0604020202020204" pitchFamily="34" charset="0"/>
                <a:cs typeface="Arial" panose="020B0604020202020204" pitchFamily="34" charset="0"/>
              </a:rPr>
            </a:br>
            <a:endParaRPr lang="en-GB" sz="2800" dirty="0"/>
          </a:p>
        </p:txBody>
      </p:sp>
      <p:sp>
        <p:nvSpPr>
          <p:cNvPr id="3" name="Content Placeholder 2"/>
          <p:cNvSpPr>
            <a:spLocks noGrp="1"/>
          </p:cNvSpPr>
          <p:nvPr>
            <p:ph idx="1"/>
          </p:nvPr>
        </p:nvSpPr>
        <p:spPr>
          <a:xfrm>
            <a:off x="167148" y="1298556"/>
            <a:ext cx="8976852" cy="4404270"/>
          </a:xfrm>
        </p:spPr>
        <p:txBody>
          <a:bodyPr/>
          <a:lstStyle/>
          <a:p>
            <a:pPr marL="285750" lvl="0" indent="-285750">
              <a:lnSpc>
                <a:spcPct val="100000"/>
              </a:lnSpc>
              <a:spcAft>
                <a:spcPts val="0"/>
              </a:spcAft>
              <a:buFont typeface="Arial" panose="020B0604020202020204" pitchFamily="34" charset="0"/>
              <a:buChar char="•"/>
            </a:pPr>
            <a:r>
              <a:rPr lang="en-GB" sz="2400" b="0" dirty="0">
                <a:latin typeface="Arial" panose="020B0604020202020204" pitchFamily="34" charset="0"/>
                <a:cs typeface="Arial" panose="020B0604020202020204" pitchFamily="34" charset="0"/>
              </a:rPr>
              <a:t>Harm reduction services are important within third sector homelessness services</a:t>
            </a:r>
          </a:p>
          <a:p>
            <a:pPr marL="285750" lvl="0" indent="-285750">
              <a:lnSpc>
                <a:spcPct val="100000"/>
              </a:lnSpc>
              <a:spcAft>
                <a:spcPts val="0"/>
              </a:spcAft>
              <a:buFont typeface="Arial" panose="020B0604020202020204" pitchFamily="34" charset="0"/>
              <a:buChar char="•"/>
            </a:pPr>
            <a:endParaRPr lang="en-GB" sz="2400" b="0" dirty="0">
              <a:latin typeface="Arial" panose="020B0604020202020204" pitchFamily="34" charset="0"/>
              <a:cs typeface="Arial" panose="020B0604020202020204" pitchFamily="34" charset="0"/>
            </a:endParaRPr>
          </a:p>
          <a:p>
            <a:pPr marL="285750" lvl="0" indent="-285750">
              <a:lnSpc>
                <a:spcPct val="100000"/>
              </a:lnSpc>
              <a:spcAft>
                <a:spcPts val="0"/>
              </a:spcAft>
              <a:buFont typeface="Arial" panose="020B0604020202020204" pitchFamily="34" charset="0"/>
              <a:buChar char="•"/>
            </a:pPr>
            <a:r>
              <a:rPr lang="en-GB" sz="2400" b="0" dirty="0">
                <a:latin typeface="Arial" panose="020B0604020202020204" pitchFamily="34" charset="0"/>
                <a:cs typeface="Arial" panose="020B0604020202020204" pitchFamily="34" charset="0"/>
              </a:rPr>
              <a:t>Telephone/online support feasible and helpful</a:t>
            </a:r>
          </a:p>
          <a:p>
            <a:pPr lvl="0">
              <a:lnSpc>
                <a:spcPct val="100000"/>
              </a:lnSpc>
              <a:spcAft>
                <a:spcPts val="0"/>
              </a:spcAft>
            </a:pPr>
            <a:endParaRPr lang="en-GB" sz="2400" b="0" dirty="0">
              <a:latin typeface="Arial" panose="020B0604020202020204" pitchFamily="34" charset="0"/>
              <a:cs typeface="Arial" panose="020B0604020202020204" pitchFamily="34" charset="0"/>
            </a:endParaRPr>
          </a:p>
          <a:p>
            <a:pPr marL="285750" lvl="0" indent="-285750">
              <a:lnSpc>
                <a:spcPct val="100000"/>
              </a:lnSpc>
              <a:spcAft>
                <a:spcPts val="0"/>
              </a:spcAft>
              <a:buFont typeface="Arial" panose="020B0604020202020204" pitchFamily="34" charset="0"/>
              <a:buChar char="•"/>
            </a:pPr>
            <a:r>
              <a:rPr lang="en-GB" sz="2400" b="0" dirty="0">
                <a:latin typeface="Arial" panose="020B0604020202020204" pitchFamily="34" charset="0"/>
                <a:cs typeface="Arial" panose="020B0604020202020204" pitchFamily="34" charset="0"/>
              </a:rPr>
              <a:t>Staff training, support and reflective practice is essential</a:t>
            </a:r>
          </a:p>
          <a:p>
            <a:pPr marL="285750" lvl="0" indent="-285750">
              <a:lnSpc>
                <a:spcPct val="100000"/>
              </a:lnSpc>
              <a:spcAft>
                <a:spcPts val="0"/>
              </a:spcAft>
              <a:buFont typeface="Arial" panose="020B0604020202020204" pitchFamily="34" charset="0"/>
              <a:buChar char="•"/>
            </a:pPr>
            <a:endParaRPr lang="en-GB" sz="2400" b="0" dirty="0">
              <a:latin typeface="Arial" panose="020B0604020202020204" pitchFamily="34" charset="0"/>
              <a:cs typeface="Arial" panose="020B0604020202020204" pitchFamily="34" charset="0"/>
            </a:endParaRPr>
          </a:p>
          <a:p>
            <a:pPr marL="285750" lvl="0" indent="-285750">
              <a:lnSpc>
                <a:spcPct val="100000"/>
              </a:lnSpc>
              <a:spcAft>
                <a:spcPts val="0"/>
              </a:spcAft>
              <a:buFont typeface="Arial" panose="020B0604020202020204" pitchFamily="34" charset="0"/>
              <a:buChar char="•"/>
            </a:pPr>
            <a:r>
              <a:rPr lang="en-GB" sz="2400" b="0" dirty="0">
                <a:latin typeface="Arial" panose="020B0604020202020204" pitchFamily="34" charset="0"/>
                <a:cs typeface="Arial" panose="020B0604020202020204" pitchFamily="34" charset="0"/>
              </a:rPr>
              <a:t>Services have to work together</a:t>
            </a:r>
          </a:p>
          <a:p>
            <a:pPr marL="285750" lvl="0" indent="-285750">
              <a:lnSpc>
                <a:spcPct val="100000"/>
              </a:lnSpc>
              <a:spcAft>
                <a:spcPts val="0"/>
              </a:spcAft>
              <a:buFont typeface="Arial" panose="020B0604020202020204" pitchFamily="34" charset="0"/>
              <a:buChar char="•"/>
            </a:pPr>
            <a:endParaRPr lang="en-GB" sz="2400" b="0" dirty="0">
              <a:latin typeface="Arial" panose="020B0604020202020204" pitchFamily="34" charset="0"/>
              <a:cs typeface="Arial" panose="020B0604020202020204" pitchFamily="34" charset="0"/>
            </a:endParaRPr>
          </a:p>
          <a:p>
            <a:pPr marL="285750" lvl="0" indent="-285750">
              <a:lnSpc>
                <a:spcPct val="100000"/>
              </a:lnSpc>
              <a:spcAft>
                <a:spcPts val="0"/>
              </a:spcAft>
              <a:buFont typeface="Arial" panose="020B0604020202020204" pitchFamily="34" charset="0"/>
              <a:buChar char="•"/>
            </a:pPr>
            <a:r>
              <a:rPr lang="en-GB" sz="2400" b="0" dirty="0">
                <a:latin typeface="Arial" panose="020B0604020202020204" pitchFamily="34" charset="0"/>
                <a:cs typeface="Arial" panose="020B0604020202020204" pitchFamily="34" charset="0"/>
              </a:rPr>
              <a:t>Rapid rehousing of people who are homeless was a huge change that many benefited from and shows how fast big decisions can be made</a:t>
            </a:r>
          </a:p>
        </p:txBody>
      </p:sp>
    </p:spTree>
    <p:extLst>
      <p:ext uri="{BB962C8B-B14F-4D97-AF65-F5344CB8AC3E}">
        <p14:creationId xmlns:p14="http://schemas.microsoft.com/office/powerpoint/2010/main" val="3932232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Arial" panose="020B0604020202020204" pitchFamily="34" charset="0"/>
                <a:cs typeface="Arial" panose="020B0604020202020204" pitchFamily="34" charset="0"/>
              </a:rPr>
              <a:t>Takeaway messages</a:t>
            </a:r>
            <a:endParaRPr lang="en-GB" b="1" dirty="0"/>
          </a:p>
        </p:txBody>
      </p:sp>
      <p:sp>
        <p:nvSpPr>
          <p:cNvPr id="3" name="Content Placeholder 2"/>
          <p:cNvSpPr>
            <a:spLocks noGrp="1"/>
          </p:cNvSpPr>
          <p:nvPr>
            <p:ph idx="1"/>
          </p:nvPr>
        </p:nvSpPr>
        <p:spPr>
          <a:xfrm>
            <a:off x="0" y="1262546"/>
            <a:ext cx="9144000" cy="4528653"/>
          </a:xfrm>
        </p:spPr>
        <p:txBody>
          <a:bodyPr/>
          <a:lstStyle/>
          <a:p>
            <a:pPr marL="285750" indent="-285750">
              <a:lnSpc>
                <a:spcPct val="100000"/>
              </a:lnSpc>
              <a:spcAft>
                <a:spcPts val="0"/>
              </a:spcAft>
              <a:buFont typeface="Arial" panose="020B0604020202020204" pitchFamily="34" charset="0"/>
              <a:buChar char="•"/>
            </a:pPr>
            <a:r>
              <a:rPr lang="en-GB" sz="1700" b="0" dirty="0">
                <a:latin typeface="Arial" panose="020B0604020202020204" pitchFamily="34" charset="0"/>
                <a:cs typeface="Arial" panose="020B0604020202020204" pitchFamily="34" charset="0"/>
              </a:rPr>
              <a:t>The aim of this study was to explore how the Wellbeing Centre responded to the pandemic.</a:t>
            </a:r>
          </a:p>
          <a:p>
            <a:pPr marL="285750" indent="-285750">
              <a:lnSpc>
                <a:spcPct val="100000"/>
              </a:lnSpc>
              <a:spcAft>
                <a:spcPts val="0"/>
              </a:spcAft>
              <a:buFont typeface="Arial" panose="020B0604020202020204" pitchFamily="34" charset="0"/>
              <a:buChar char="•"/>
            </a:pPr>
            <a:endParaRPr lang="en-GB" sz="1700" b="0" dirty="0">
              <a:latin typeface="Arial" panose="020B0604020202020204" pitchFamily="34" charset="0"/>
              <a:cs typeface="Arial" panose="020B0604020202020204" pitchFamily="34" charset="0"/>
            </a:endParaRPr>
          </a:p>
          <a:p>
            <a:pPr marL="285750" indent="-285750">
              <a:lnSpc>
                <a:spcPct val="100000"/>
              </a:lnSpc>
              <a:spcAft>
                <a:spcPts val="0"/>
              </a:spcAft>
              <a:buFont typeface="Arial" panose="020B0604020202020204" pitchFamily="34" charset="0"/>
              <a:buChar char="•"/>
            </a:pPr>
            <a:r>
              <a:rPr lang="en-GB" sz="1700" b="0" dirty="0">
                <a:latin typeface="Arial" panose="020B0604020202020204" pitchFamily="34" charset="0"/>
                <a:cs typeface="Arial" panose="020B0604020202020204" pitchFamily="34" charset="0"/>
              </a:rPr>
              <a:t>The study highlighted the loss, confusion and isolation experienced by people who were homeless, and the essential support provided to them when many other services literally closed their doors. </a:t>
            </a:r>
          </a:p>
          <a:p>
            <a:pPr marL="285750" indent="-285750">
              <a:lnSpc>
                <a:spcPct val="100000"/>
              </a:lnSpc>
              <a:spcAft>
                <a:spcPts val="0"/>
              </a:spcAft>
              <a:buFont typeface="Arial" panose="020B0604020202020204" pitchFamily="34" charset="0"/>
              <a:buChar char="•"/>
            </a:pPr>
            <a:endParaRPr lang="en-GB" sz="1700" b="0" dirty="0">
              <a:latin typeface="Arial" panose="020B0604020202020204" pitchFamily="34" charset="0"/>
              <a:cs typeface="Arial" panose="020B0604020202020204" pitchFamily="34" charset="0"/>
            </a:endParaRPr>
          </a:p>
          <a:p>
            <a:pPr marL="285750" indent="-285750">
              <a:lnSpc>
                <a:spcPct val="100000"/>
              </a:lnSpc>
              <a:spcAft>
                <a:spcPts val="0"/>
              </a:spcAft>
              <a:buFont typeface="Arial" panose="020B0604020202020204" pitchFamily="34" charset="0"/>
              <a:buChar char="•"/>
            </a:pPr>
            <a:r>
              <a:rPr lang="en-GB" sz="1700" b="0" dirty="0">
                <a:latin typeface="Arial" panose="020B0604020202020204" pitchFamily="34" charset="0"/>
                <a:cs typeface="Arial" panose="020B0604020202020204" pitchFamily="34" charset="0"/>
              </a:rPr>
              <a:t>Practical and emotional support was continued using new ways such as telephone and online groups, and harm reduction services were made more available, providing much needed support.</a:t>
            </a:r>
          </a:p>
          <a:p>
            <a:pPr marL="285750" indent="-285750">
              <a:lnSpc>
                <a:spcPct val="100000"/>
              </a:lnSpc>
              <a:spcAft>
                <a:spcPts val="0"/>
              </a:spcAft>
              <a:buFont typeface="Arial" panose="020B0604020202020204" pitchFamily="34" charset="0"/>
              <a:buChar char="•"/>
            </a:pPr>
            <a:endParaRPr lang="en-GB" sz="1700" b="0" dirty="0">
              <a:latin typeface="Arial" panose="020B0604020202020204" pitchFamily="34" charset="0"/>
              <a:cs typeface="Arial" panose="020B0604020202020204" pitchFamily="34" charset="0"/>
            </a:endParaRPr>
          </a:p>
          <a:p>
            <a:pPr marL="285750" indent="-285750">
              <a:lnSpc>
                <a:spcPct val="100000"/>
              </a:lnSpc>
              <a:spcAft>
                <a:spcPts val="0"/>
              </a:spcAft>
              <a:buFont typeface="Arial" panose="020B0604020202020204" pitchFamily="34" charset="0"/>
              <a:buChar char="•"/>
            </a:pPr>
            <a:r>
              <a:rPr lang="en-GB" sz="1700" b="0" dirty="0">
                <a:latin typeface="Arial" panose="020B0604020202020204" pitchFamily="34" charset="0"/>
                <a:cs typeface="Arial" panose="020B0604020202020204" pitchFamily="34" charset="0"/>
              </a:rPr>
              <a:t>Those using the Centre described the stability that this created for them during an intense time of disruption</a:t>
            </a:r>
          </a:p>
          <a:p>
            <a:pPr>
              <a:lnSpc>
                <a:spcPct val="100000"/>
              </a:lnSpc>
              <a:spcAft>
                <a:spcPts val="0"/>
              </a:spcAft>
            </a:pPr>
            <a:endParaRPr lang="en-GB" sz="1700" b="0" dirty="0">
              <a:latin typeface="Arial" panose="020B0604020202020204" pitchFamily="34" charset="0"/>
              <a:cs typeface="Arial" panose="020B0604020202020204" pitchFamily="34" charset="0"/>
            </a:endParaRPr>
          </a:p>
          <a:p>
            <a:pPr marL="285750" indent="-285750">
              <a:lnSpc>
                <a:spcPct val="100000"/>
              </a:lnSpc>
              <a:spcAft>
                <a:spcPts val="0"/>
              </a:spcAft>
              <a:buFont typeface="Arial" panose="020B0604020202020204" pitchFamily="34" charset="0"/>
              <a:buChar char="•"/>
            </a:pPr>
            <a:r>
              <a:rPr lang="en-GB" sz="1700" b="0" dirty="0">
                <a:latin typeface="Arial" panose="020B0604020202020204" pitchFamily="34" charset="0"/>
                <a:cs typeface="Arial" panose="020B0604020202020204" pitchFamily="34" charset="0"/>
              </a:rPr>
              <a:t>There are many important findings that are important for service developers and providers, and policy makers to know so that we don’t lose some of the benefits, but we also know how to better respond in future </a:t>
            </a:r>
            <a:endParaRPr lang="en-GB" sz="1700" b="0" dirty="0"/>
          </a:p>
        </p:txBody>
      </p:sp>
    </p:spTree>
    <p:extLst>
      <p:ext uri="{BB962C8B-B14F-4D97-AF65-F5344CB8AC3E}">
        <p14:creationId xmlns:p14="http://schemas.microsoft.com/office/powerpoint/2010/main" val="3989847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10116" y="3743266"/>
            <a:ext cx="5353050" cy="2031325"/>
          </a:xfrm>
          <a:prstGeom prst="rect">
            <a:avLst/>
          </a:prstGeom>
        </p:spPr>
        <p:txBody>
          <a:bodyPr wrap="square">
            <a:spAutoFit/>
          </a:bodyPr>
          <a:lstStyle/>
          <a:p>
            <a:pPr>
              <a:lnSpc>
                <a:spcPct val="100000"/>
              </a:lnSpc>
              <a:spcAft>
                <a:spcPts val="0"/>
              </a:spcAft>
            </a:pPr>
            <a:endParaRPr lang="en-GB" dirty="0">
              <a:latin typeface="Arial" panose="020B0604020202020204" pitchFamily="34" charset="0"/>
              <a:cs typeface="Arial" panose="020B0604020202020204" pitchFamily="34" charset="0"/>
            </a:endParaRPr>
          </a:p>
          <a:p>
            <a:pPr>
              <a:lnSpc>
                <a:spcPct val="100000"/>
              </a:lnSpc>
              <a:spcAft>
                <a:spcPts val="0"/>
              </a:spcAft>
            </a:pPr>
            <a:r>
              <a:rPr lang="en-GB" dirty="0">
                <a:solidFill>
                  <a:schemeClr val="bg1"/>
                </a:solidFill>
                <a:latin typeface="Arial" panose="020B0604020202020204" pitchFamily="34" charset="0"/>
                <a:cs typeface="Arial" panose="020B0604020202020204" pitchFamily="34" charset="0"/>
              </a:rPr>
              <a:t>Papers available from: </a:t>
            </a:r>
            <a:r>
              <a:rPr lang="en-GB" dirty="0">
                <a:solidFill>
                  <a:schemeClr val="bg1"/>
                </a:solidFill>
                <a:latin typeface="Arial" panose="020B0604020202020204" pitchFamily="34" charset="0"/>
                <a:cs typeface="Arial" panose="020B0604020202020204" pitchFamily="34" charset="0"/>
                <a:hlinkClick r:id="rId3"/>
              </a:rPr>
              <a:t>https://harmreductionjournal.biomedcentral.com/articles/10.1186/s12954-021-00472-w</a:t>
            </a:r>
            <a:r>
              <a:rPr lang="en-GB" dirty="0">
                <a:solidFill>
                  <a:schemeClr val="bg1"/>
                </a:solidFill>
                <a:latin typeface="Arial" panose="020B0604020202020204" pitchFamily="34" charset="0"/>
                <a:cs typeface="Arial" panose="020B0604020202020204" pitchFamily="34" charset="0"/>
              </a:rPr>
              <a:t> </a:t>
            </a:r>
          </a:p>
          <a:p>
            <a:pPr>
              <a:lnSpc>
                <a:spcPct val="100000"/>
              </a:lnSpc>
              <a:spcAft>
                <a:spcPts val="0"/>
              </a:spcAft>
            </a:pPr>
            <a:endParaRPr lang="en-CA" u="sng" dirty="0">
              <a:solidFill>
                <a:srgbClr val="0C64C0"/>
              </a:solidFill>
              <a:latin typeface="Arial" panose="020B0604020202020204" pitchFamily="34" charset="0"/>
              <a:cs typeface="Arial" panose="020B0604020202020204" pitchFamily="34" charset="0"/>
              <a:hlinkClick r:id="rId4" tooltip="Original URL: https://harmreductionjournal.biomedcentral.com/articles/10.1186/s12954-021-00508-1. Click or tap if you trust this link."/>
            </a:endParaRPr>
          </a:p>
          <a:p>
            <a:pPr>
              <a:lnSpc>
                <a:spcPct val="100000"/>
              </a:lnSpc>
              <a:spcAft>
                <a:spcPts val="0"/>
              </a:spcAft>
            </a:pPr>
            <a:r>
              <a:rPr lang="en-CA" sz="1800" b="0" u="sng" dirty="0">
                <a:solidFill>
                  <a:srgbClr val="0C64C0"/>
                </a:solidFill>
                <a:effectLst/>
                <a:latin typeface="Arial" panose="020B0604020202020204" pitchFamily="34" charset="0"/>
                <a:cs typeface="Arial" panose="020B0604020202020204" pitchFamily="34" charset="0"/>
                <a:hlinkClick r:id="rId4" tooltip="Original URL: https://harmreductionjournal.biomedcentral.com/articles/10.1186/s12954-021-00508-1. Click or tap if you trust this link."/>
              </a:rPr>
              <a:t>https://harmreductionjournal.biomedcentral.com/articles/10.1186/s12954-021-00508-1</a:t>
            </a:r>
            <a:endParaRPr lang="en-GB" dirty="0">
              <a:solidFill>
                <a:schemeClr val="bg1"/>
              </a:solidFill>
              <a:latin typeface="Arial" panose="020B0604020202020204" pitchFamily="34" charset="0"/>
              <a:cs typeface="Arial" panose="020B0604020202020204" pitchFamily="34" charset="0"/>
            </a:endParaRPr>
          </a:p>
        </p:txBody>
      </p:sp>
      <p:pic>
        <p:nvPicPr>
          <p:cNvPr id="4" name="Picture 3" descr="Screenshot of journal article details" title="Journal article"/>
          <p:cNvPicPr>
            <a:picLocks noChangeAspect="1"/>
          </p:cNvPicPr>
          <p:nvPr/>
        </p:nvPicPr>
        <p:blipFill>
          <a:blip r:embed="rId5"/>
          <a:stretch>
            <a:fillRect/>
          </a:stretch>
        </p:blipFill>
        <p:spPr>
          <a:xfrm>
            <a:off x="3625953" y="1396181"/>
            <a:ext cx="5353050" cy="2590800"/>
          </a:xfrm>
          <a:prstGeom prst="rect">
            <a:avLst/>
          </a:prstGeom>
        </p:spPr>
      </p:pic>
      <p:sp>
        <p:nvSpPr>
          <p:cNvPr id="3" name="Content Placeholder 2"/>
          <p:cNvSpPr>
            <a:spLocks noGrp="1"/>
          </p:cNvSpPr>
          <p:nvPr>
            <p:ph idx="1"/>
          </p:nvPr>
        </p:nvSpPr>
        <p:spPr>
          <a:xfrm>
            <a:off x="0" y="1859671"/>
            <a:ext cx="3510116" cy="1927122"/>
          </a:xfrm>
        </p:spPr>
        <p:txBody>
          <a:bodyPr/>
          <a:lstStyle/>
          <a:p>
            <a:pPr>
              <a:lnSpc>
                <a:spcPct val="100000"/>
              </a:lnSpc>
              <a:spcAft>
                <a:spcPts val="0"/>
              </a:spcAft>
            </a:pPr>
            <a:endParaRPr lang="en-GB" dirty="0">
              <a:latin typeface="Arial" panose="020B0604020202020204" pitchFamily="34" charset="0"/>
              <a:cs typeface="Arial" panose="020B0604020202020204" pitchFamily="34" charset="0"/>
            </a:endParaRPr>
          </a:p>
          <a:p>
            <a:pPr>
              <a:lnSpc>
                <a:spcPct val="100000"/>
              </a:lnSpc>
              <a:spcAft>
                <a:spcPts val="0"/>
              </a:spcAft>
            </a:pPr>
            <a:r>
              <a:rPr lang="en-GB" dirty="0">
                <a:latin typeface="Arial" panose="020B0604020202020204" pitchFamily="34" charset="0"/>
                <a:cs typeface="Arial" panose="020B0604020202020204" pitchFamily="34" charset="0"/>
                <a:hlinkClick r:id="rId6"/>
              </a:rPr>
              <a:t>sacasr@stir.ac.uk</a:t>
            </a:r>
            <a:r>
              <a:rPr lang="en-GB" dirty="0">
                <a:latin typeface="Arial" panose="020B0604020202020204" pitchFamily="34" charset="0"/>
                <a:cs typeface="Arial" panose="020B0604020202020204" pitchFamily="34" charset="0"/>
              </a:rPr>
              <a:t> </a:t>
            </a:r>
          </a:p>
          <a:p>
            <a:pPr>
              <a:lnSpc>
                <a:spcPct val="100000"/>
              </a:lnSpc>
              <a:spcAft>
                <a:spcPts val="0"/>
              </a:spcAft>
            </a:pPr>
            <a:r>
              <a:rPr lang="en-GB" dirty="0">
                <a:latin typeface="Arial" panose="020B0604020202020204" pitchFamily="34" charset="0"/>
                <a:cs typeface="Arial" panose="020B0604020202020204" pitchFamily="34" charset="0"/>
              </a:rPr>
              <a:t>@SACASRStir </a:t>
            </a:r>
          </a:p>
          <a:p>
            <a:pPr>
              <a:lnSpc>
                <a:spcPct val="100000"/>
              </a:lnSpc>
              <a:spcAft>
                <a:spcPts val="0"/>
              </a:spcAft>
            </a:pPr>
            <a:endParaRPr lang="en-GB" dirty="0">
              <a:latin typeface="Arial" panose="020B0604020202020204" pitchFamily="34" charset="0"/>
              <a:cs typeface="Arial" panose="020B0604020202020204" pitchFamily="34" charset="0"/>
            </a:endParaRPr>
          </a:p>
          <a:p>
            <a:pPr>
              <a:lnSpc>
                <a:spcPct val="100000"/>
              </a:lnSpc>
              <a:spcAft>
                <a:spcPts val="0"/>
              </a:spcAft>
            </a:pPr>
            <a:r>
              <a:rPr lang="en-GB" dirty="0">
                <a:latin typeface="Arial" panose="020B0604020202020204" pitchFamily="34" charset="0"/>
                <a:cs typeface="Arial" panose="020B0604020202020204" pitchFamily="34" charset="0"/>
              </a:rPr>
              <a:t>Wendy Masterton</a:t>
            </a:r>
          </a:p>
          <a:p>
            <a:pPr>
              <a:lnSpc>
                <a:spcPct val="100000"/>
              </a:lnSpc>
              <a:spcAft>
                <a:spcPts val="0"/>
              </a:spcAft>
            </a:pPr>
            <a:r>
              <a:rPr lang="en-GB" u="sng" dirty="0">
                <a:latin typeface="Arial" panose="020B0604020202020204" pitchFamily="34" charset="0"/>
                <a:cs typeface="Arial" panose="020B0604020202020204" pitchFamily="34" charset="0"/>
                <a:hlinkClick r:id="rId7"/>
              </a:rPr>
              <a:t>Wendy.masterton@stir.ac.uk</a:t>
            </a:r>
            <a:endParaRPr lang="en-GB" u="sng" dirty="0">
              <a:latin typeface="Arial" panose="020B0604020202020204" pitchFamily="34" charset="0"/>
              <a:cs typeface="Arial" panose="020B0604020202020204" pitchFamily="34" charset="0"/>
            </a:endParaRPr>
          </a:p>
          <a:p>
            <a:pPr>
              <a:lnSpc>
                <a:spcPct val="100000"/>
              </a:lnSpc>
              <a:spcAft>
                <a:spcPts val="0"/>
              </a:spcAft>
            </a:pPr>
            <a:r>
              <a:rPr lang="en-GB" u="sng" dirty="0">
                <a:latin typeface="Arial" panose="020B0604020202020204" pitchFamily="34" charset="0"/>
                <a:cs typeface="Arial" panose="020B0604020202020204" pitchFamily="34" charset="0"/>
              </a:rPr>
              <a:t>@WendyMasterton</a:t>
            </a:r>
          </a:p>
          <a:p>
            <a:pPr>
              <a:lnSpc>
                <a:spcPct val="100000"/>
              </a:lnSpc>
              <a:spcAft>
                <a:spcPts val="0"/>
              </a:spcAft>
            </a:pPr>
            <a:endParaRPr lang="en-GB" u="sng" dirty="0">
              <a:latin typeface="Arial" panose="020B0604020202020204" pitchFamily="34" charset="0"/>
              <a:cs typeface="Arial" panose="020B0604020202020204" pitchFamily="34" charset="0"/>
            </a:endParaRPr>
          </a:p>
          <a:p>
            <a:pPr>
              <a:lnSpc>
                <a:spcPct val="100000"/>
              </a:lnSpc>
              <a:spcAft>
                <a:spcPts val="0"/>
              </a:spcAft>
            </a:pPr>
            <a:endParaRPr lang="en-GB" u="sng" dirty="0">
              <a:latin typeface="Arial" panose="020B0604020202020204" pitchFamily="34" charset="0"/>
              <a:cs typeface="Arial" panose="020B0604020202020204" pitchFamily="34" charset="0"/>
            </a:endParaRPr>
          </a:p>
          <a:p>
            <a:pPr>
              <a:lnSpc>
                <a:spcPct val="100000"/>
              </a:lnSpc>
              <a:spcAft>
                <a:spcPts val="0"/>
              </a:spcAft>
            </a:pPr>
            <a:r>
              <a:rPr lang="en-GB" dirty="0">
                <a:latin typeface="Arial" panose="020B0604020202020204" pitchFamily="34" charset="0"/>
                <a:cs typeface="Arial" panose="020B0604020202020204" pitchFamily="34" charset="0"/>
              </a:rPr>
              <a:t>Danilo Falzon</a:t>
            </a:r>
          </a:p>
          <a:p>
            <a:pPr>
              <a:lnSpc>
                <a:spcPct val="100000"/>
              </a:lnSpc>
              <a:spcAft>
                <a:spcPts val="0"/>
              </a:spcAft>
            </a:pPr>
            <a:r>
              <a:rPr lang="en-GB" dirty="0">
                <a:latin typeface="Arial" panose="020B0604020202020204" pitchFamily="34" charset="0"/>
                <a:cs typeface="Arial" panose="020B0604020202020204" pitchFamily="34" charset="0"/>
                <a:hlinkClick r:id="rId8"/>
              </a:rPr>
              <a:t>d.c.falzon@stir.ac.uk</a:t>
            </a:r>
            <a:endParaRPr lang="en-GB" dirty="0">
              <a:latin typeface="Arial" panose="020B0604020202020204" pitchFamily="34" charset="0"/>
              <a:cs typeface="Arial" panose="020B0604020202020204" pitchFamily="34" charset="0"/>
            </a:endParaRPr>
          </a:p>
          <a:p>
            <a:pPr>
              <a:lnSpc>
                <a:spcPct val="100000"/>
              </a:lnSpc>
              <a:spcAft>
                <a:spcPts val="0"/>
              </a:spcAft>
            </a:pPr>
            <a:endParaRPr lang="en-GB" dirty="0">
              <a:latin typeface="Arial" panose="020B0604020202020204" pitchFamily="34" charset="0"/>
              <a:cs typeface="Arial" panose="020B0604020202020204" pitchFamily="34" charset="0"/>
            </a:endParaRPr>
          </a:p>
          <a:p>
            <a:pPr>
              <a:lnSpc>
                <a:spcPct val="100000"/>
              </a:lnSpc>
              <a:spcAft>
                <a:spcPts val="0"/>
              </a:spcAft>
            </a:pPr>
            <a:endParaRPr lang="en-GB" u="sng" dirty="0">
              <a:latin typeface="Arial" panose="020B0604020202020204" pitchFamily="34" charset="0"/>
              <a:cs typeface="Arial" panose="020B0604020202020204" pitchFamily="34" charset="0"/>
            </a:endParaRPr>
          </a:p>
          <a:p>
            <a:pPr>
              <a:lnSpc>
                <a:spcPct val="100000"/>
              </a:lnSpc>
              <a:spcAft>
                <a:spcPts val="0"/>
              </a:spcAft>
            </a:pPr>
            <a:endParaRPr lang="en-GB" dirty="0">
              <a:latin typeface="Arial" panose="020B0604020202020204" pitchFamily="34" charset="0"/>
              <a:cs typeface="Arial" panose="020B0604020202020204" pitchFamily="34" charset="0"/>
            </a:endParaRPr>
          </a:p>
          <a:p>
            <a:pPr>
              <a:lnSpc>
                <a:spcPct val="100000"/>
              </a:lnSpc>
              <a:spcAft>
                <a:spcPts val="0"/>
              </a:spcAft>
            </a:pPr>
            <a:endParaRPr lang="en-GB" dirty="0">
              <a:latin typeface="Arial" panose="020B0604020202020204" pitchFamily="34" charset="0"/>
              <a:cs typeface="Arial" panose="020B0604020202020204" pitchFamily="34" charset="0"/>
            </a:endParaRPr>
          </a:p>
          <a:p>
            <a:pPr>
              <a:lnSpc>
                <a:spcPct val="100000"/>
              </a:lnSpc>
              <a:spcAft>
                <a:spcPts val="0"/>
              </a:spcAft>
            </a:pPr>
            <a:endParaRPr lang="en-GB" dirty="0">
              <a:latin typeface="Arial" panose="020B0604020202020204" pitchFamily="34" charset="0"/>
              <a:cs typeface="Arial" panose="020B0604020202020204" pitchFamily="34" charset="0"/>
            </a:endParaRPr>
          </a:p>
          <a:p>
            <a:pPr>
              <a:lnSpc>
                <a:spcPct val="100000"/>
              </a:lnSpc>
              <a:spcAft>
                <a:spcPts val="0"/>
              </a:spcAft>
            </a:pPr>
            <a:endParaRPr lang="en-GB" dirty="0">
              <a:latin typeface="Arial" panose="020B0604020202020204" pitchFamily="34" charset="0"/>
              <a:cs typeface="Arial" panose="020B0604020202020204" pitchFamily="34" charset="0"/>
            </a:endParaRPr>
          </a:p>
          <a:p>
            <a:pPr>
              <a:lnSpc>
                <a:spcPct val="100000"/>
              </a:lnSpc>
              <a:spcAft>
                <a:spcPts val="0"/>
              </a:spcAft>
            </a:pPr>
            <a:endParaRPr lang="en-GB" dirty="0">
              <a:latin typeface="Arial" panose="020B0604020202020204" pitchFamily="34" charset="0"/>
              <a:cs typeface="Arial" panose="020B0604020202020204" pitchFamily="34" charset="0"/>
            </a:endParaRPr>
          </a:p>
          <a:p>
            <a:pPr>
              <a:lnSpc>
                <a:spcPct val="100000"/>
              </a:lnSpc>
              <a:spcAft>
                <a:spcPts val="0"/>
              </a:spcAft>
            </a:pPr>
            <a:endParaRPr lang="en-GB" dirty="0">
              <a:latin typeface="Arial" panose="020B0604020202020204" pitchFamily="34" charset="0"/>
              <a:cs typeface="Arial" panose="020B0604020202020204" pitchFamily="34" charset="0"/>
            </a:endParaRPr>
          </a:p>
          <a:p>
            <a:endParaRPr lang="en-GB" dirty="0"/>
          </a:p>
        </p:txBody>
      </p:sp>
      <p:sp>
        <p:nvSpPr>
          <p:cNvPr id="2" name="Title 1"/>
          <p:cNvSpPr>
            <a:spLocks noGrp="1"/>
          </p:cNvSpPr>
          <p:nvPr>
            <p:ph type="title"/>
          </p:nvPr>
        </p:nvSpPr>
        <p:spPr/>
        <p:txBody>
          <a:bodyPr/>
          <a:lstStyle/>
          <a:p>
            <a:r>
              <a:rPr lang="en-GB" sz="3200" b="1" dirty="0">
                <a:latin typeface="Arial" panose="020B0604020202020204" pitchFamily="34" charset="0"/>
                <a:cs typeface="Arial" panose="020B0604020202020204" pitchFamily="34" charset="0"/>
              </a:rPr>
              <a:t>For more information</a:t>
            </a:r>
            <a:endParaRPr lang="en-GB" b="1" dirty="0"/>
          </a:p>
        </p:txBody>
      </p:sp>
    </p:spTree>
    <p:extLst>
      <p:ext uri="{BB962C8B-B14F-4D97-AF65-F5344CB8AC3E}">
        <p14:creationId xmlns:p14="http://schemas.microsoft.com/office/powerpoint/2010/main" val="2124617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61E2-F2D8-4C64-8F2C-9840601E04DE}"/>
              </a:ext>
            </a:extLst>
          </p:cNvPr>
          <p:cNvSpPr>
            <a:spLocks noGrp="1"/>
          </p:cNvSpPr>
          <p:nvPr>
            <p:ph type="title"/>
          </p:nvPr>
        </p:nvSpPr>
        <p:spPr>
          <a:xfrm>
            <a:off x="1871055" y="2804570"/>
            <a:ext cx="6001495" cy="799156"/>
          </a:xfrm>
        </p:spPr>
        <p:txBody>
          <a:bodyPr/>
          <a:lstStyle/>
          <a:p>
            <a:pPr>
              <a:lnSpc>
                <a:spcPct val="100000"/>
              </a:lnSpc>
            </a:pPr>
            <a:r>
              <a:rPr lang="en-GB" sz="6000" b="1" dirty="0">
                <a:latin typeface="Arial" panose="020B0604020202020204" pitchFamily="34" charset="0"/>
                <a:cs typeface="Arial" panose="020B0604020202020204" pitchFamily="34" charset="0"/>
              </a:rPr>
              <a:t>QUESTIONS? </a:t>
            </a:r>
          </a:p>
        </p:txBody>
      </p:sp>
    </p:spTree>
    <p:extLst>
      <p:ext uri="{BB962C8B-B14F-4D97-AF65-F5344CB8AC3E}">
        <p14:creationId xmlns:p14="http://schemas.microsoft.com/office/powerpoint/2010/main" val="201661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1EB8-7907-4655-B71B-007A53C6B6CC}"/>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Today’s presentation:</a:t>
            </a:r>
          </a:p>
        </p:txBody>
      </p:sp>
      <p:sp>
        <p:nvSpPr>
          <p:cNvPr id="3" name="Content Placeholder 2">
            <a:extLst>
              <a:ext uri="{FF2B5EF4-FFF2-40B4-BE49-F238E27FC236}">
                <a16:creationId xmlns:a16="http://schemas.microsoft.com/office/drawing/2014/main" id="{4C4A4042-901F-4357-900B-3D54704370F7}"/>
              </a:ext>
            </a:extLst>
          </p:cNvPr>
          <p:cNvSpPr>
            <a:spLocks noGrp="1"/>
          </p:cNvSpPr>
          <p:nvPr>
            <p:ph idx="1"/>
          </p:nvPr>
        </p:nvSpPr>
        <p:spPr>
          <a:xfrm>
            <a:off x="293977" y="1659484"/>
            <a:ext cx="8280000" cy="3676272"/>
          </a:xfrm>
        </p:spPr>
        <p:txBody>
          <a:bodyPr/>
          <a:lstStyle/>
          <a:p>
            <a:pPr marL="214313" indent="-214313">
              <a:lnSpc>
                <a:spcPct val="100000"/>
              </a:lnSpc>
              <a:buFont typeface="Arial" panose="020B0604020202020204" pitchFamily="34" charset="0"/>
              <a:buChar char="•"/>
            </a:pPr>
            <a:r>
              <a:rPr lang="en-GB" sz="3200" b="0" dirty="0">
                <a:latin typeface="Arial" panose="020B0604020202020204" pitchFamily="34" charset="0"/>
                <a:cs typeface="Arial" panose="020B0604020202020204" pitchFamily="34" charset="0"/>
              </a:rPr>
              <a:t>About the Wellbeing Centre</a:t>
            </a:r>
          </a:p>
          <a:p>
            <a:pPr marL="214313" indent="-214313">
              <a:lnSpc>
                <a:spcPct val="100000"/>
              </a:lnSpc>
              <a:buFont typeface="Arial" panose="020B0604020202020204" pitchFamily="34" charset="0"/>
              <a:buChar char="•"/>
            </a:pPr>
            <a:r>
              <a:rPr lang="en-GB" sz="3200" b="0" dirty="0">
                <a:latin typeface="Arial" panose="020B0604020202020204" pitchFamily="34" charset="0"/>
                <a:cs typeface="Arial" panose="020B0604020202020204" pitchFamily="34" charset="0"/>
              </a:rPr>
              <a:t>Background and aim of the study</a:t>
            </a:r>
          </a:p>
          <a:p>
            <a:pPr marL="214313" indent="-214313">
              <a:lnSpc>
                <a:spcPct val="100000"/>
              </a:lnSpc>
              <a:buFont typeface="Arial" panose="020B0604020202020204" pitchFamily="34" charset="0"/>
              <a:buChar char="•"/>
            </a:pPr>
            <a:r>
              <a:rPr lang="en-GB" sz="3200" b="0" dirty="0">
                <a:latin typeface="Arial" panose="020B0604020202020204" pitchFamily="34" charset="0"/>
                <a:cs typeface="Arial" panose="020B0604020202020204" pitchFamily="34" charset="0"/>
              </a:rPr>
              <a:t>Methods</a:t>
            </a:r>
          </a:p>
          <a:p>
            <a:pPr marL="214313" indent="-214313">
              <a:lnSpc>
                <a:spcPct val="100000"/>
              </a:lnSpc>
              <a:buFont typeface="Arial" panose="020B0604020202020204" pitchFamily="34" charset="0"/>
              <a:buChar char="•"/>
            </a:pPr>
            <a:r>
              <a:rPr lang="en-GB" sz="3200" b="0" dirty="0">
                <a:latin typeface="Arial" panose="020B0604020202020204" pitchFamily="34" charset="0"/>
                <a:cs typeface="Arial" panose="020B0604020202020204" pitchFamily="34" charset="0"/>
              </a:rPr>
              <a:t>Findings</a:t>
            </a:r>
          </a:p>
          <a:p>
            <a:pPr marL="214313" indent="-214313">
              <a:lnSpc>
                <a:spcPct val="100000"/>
              </a:lnSpc>
              <a:buFont typeface="Arial" panose="020B0604020202020204" pitchFamily="34" charset="0"/>
              <a:buChar char="•"/>
            </a:pPr>
            <a:r>
              <a:rPr lang="en-GB" sz="3200" b="0" dirty="0">
                <a:latin typeface="Arial" panose="020B0604020202020204" pitchFamily="34" charset="0"/>
                <a:cs typeface="Arial" panose="020B0604020202020204" pitchFamily="34" charset="0"/>
              </a:rPr>
              <a:t>Takeaway messages</a:t>
            </a:r>
          </a:p>
        </p:txBody>
      </p:sp>
    </p:spTree>
    <p:extLst>
      <p:ext uri="{BB962C8B-B14F-4D97-AF65-F5344CB8AC3E}">
        <p14:creationId xmlns:p14="http://schemas.microsoft.com/office/powerpoint/2010/main" val="2357350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629264"/>
            <a:ext cx="8280000" cy="599769"/>
          </a:xfrm>
        </p:spPr>
        <p:txBody>
          <a:bodyPr/>
          <a:lstStyle/>
          <a:p>
            <a:pPr>
              <a:lnSpc>
                <a:spcPct val="100000"/>
              </a:lnSpc>
            </a:pPr>
            <a:r>
              <a:rPr lang="en-GB" sz="3200" b="1" dirty="0">
                <a:latin typeface="Arial" panose="020B0604020202020204" pitchFamily="34" charset="0"/>
                <a:cs typeface="Arial" panose="020B0604020202020204" pitchFamily="34" charset="0"/>
              </a:rPr>
              <a:t>About the study</a:t>
            </a:r>
            <a:endParaRPr lang="en-GB" b="1" dirty="0"/>
          </a:p>
        </p:txBody>
      </p:sp>
      <p:sp>
        <p:nvSpPr>
          <p:cNvPr id="3" name="Content Placeholder 2"/>
          <p:cNvSpPr>
            <a:spLocks noGrp="1"/>
          </p:cNvSpPr>
          <p:nvPr>
            <p:ph idx="1"/>
          </p:nvPr>
        </p:nvSpPr>
        <p:spPr>
          <a:xfrm>
            <a:off x="431999" y="1347019"/>
            <a:ext cx="8515355" cy="4513007"/>
          </a:xfrm>
        </p:spPr>
        <p:txBody>
          <a:bodyPr/>
          <a:lstStyle/>
          <a:p>
            <a:pPr>
              <a:lnSpc>
                <a:spcPct val="100000"/>
              </a:lnSpc>
              <a:spcAft>
                <a:spcPts val="0"/>
              </a:spcAft>
            </a:pPr>
            <a:endParaRPr lang="en-GB" sz="2400" b="0" dirty="0">
              <a:latin typeface="Arial" panose="020B0604020202020204" pitchFamily="34" charset="0"/>
              <a:cs typeface="Arial" panose="020B0604020202020204" pitchFamily="34" charset="0"/>
            </a:endParaRPr>
          </a:p>
          <a:p>
            <a:pPr marL="342900" indent="-342900">
              <a:lnSpc>
                <a:spcPct val="100000"/>
              </a:lnSpc>
              <a:spcAft>
                <a:spcPts val="0"/>
              </a:spcAft>
              <a:buFont typeface="Arial" panose="020B0604020202020204" pitchFamily="34" charset="0"/>
              <a:buChar char="•"/>
            </a:pPr>
            <a:r>
              <a:rPr lang="en-GB" sz="2400" b="0" dirty="0">
                <a:latin typeface="Arial" panose="020B0604020202020204" pitchFamily="34" charset="0"/>
                <a:cs typeface="Arial" panose="020B0604020202020204" pitchFamily="34" charset="0"/>
              </a:rPr>
              <a:t>Data collected at the Wellbeing Centre</a:t>
            </a:r>
          </a:p>
          <a:p>
            <a:pPr>
              <a:lnSpc>
                <a:spcPct val="100000"/>
              </a:lnSpc>
              <a:spcAft>
                <a:spcPts val="0"/>
              </a:spcAft>
            </a:pPr>
            <a:endParaRPr lang="en-GB" sz="2400" b="0" dirty="0">
              <a:latin typeface="Arial" panose="020B0604020202020204" pitchFamily="34" charset="0"/>
              <a:cs typeface="Arial" panose="020B0604020202020204" pitchFamily="34" charset="0"/>
            </a:endParaRPr>
          </a:p>
          <a:p>
            <a:pPr marL="342900" indent="-342900">
              <a:lnSpc>
                <a:spcPct val="100000"/>
              </a:lnSpc>
              <a:spcAft>
                <a:spcPts val="0"/>
              </a:spcAft>
              <a:buFont typeface="Arial" panose="020B0604020202020204" pitchFamily="34" charset="0"/>
              <a:buChar char="•"/>
            </a:pPr>
            <a:r>
              <a:rPr lang="en-GB" sz="2400" b="0" dirty="0">
                <a:latin typeface="Arial" panose="020B0604020202020204" pitchFamily="34" charset="0"/>
                <a:cs typeface="Arial" panose="020B0604020202020204" pitchFamily="34" charset="0"/>
              </a:rPr>
              <a:t>Ran between April and August 2020</a:t>
            </a:r>
          </a:p>
          <a:p>
            <a:pPr marL="342900" indent="-342900">
              <a:lnSpc>
                <a:spcPct val="100000"/>
              </a:lnSpc>
              <a:spcAft>
                <a:spcPts val="0"/>
              </a:spcAft>
              <a:buFont typeface="Arial" panose="020B0604020202020204" pitchFamily="34" charset="0"/>
              <a:buChar char="•"/>
            </a:pPr>
            <a:endParaRPr lang="en-GB" sz="2400" b="0" dirty="0">
              <a:latin typeface="Arial" panose="020B0604020202020204" pitchFamily="34" charset="0"/>
              <a:cs typeface="Arial" panose="020B0604020202020204" pitchFamily="34" charset="0"/>
            </a:endParaRPr>
          </a:p>
          <a:p>
            <a:pPr marL="342900" indent="-342900">
              <a:lnSpc>
                <a:spcPct val="100000"/>
              </a:lnSpc>
              <a:spcAft>
                <a:spcPts val="0"/>
              </a:spcAft>
              <a:buFont typeface="Arial" panose="020B0604020202020204" pitchFamily="34" charset="0"/>
              <a:buChar char="•"/>
            </a:pPr>
            <a:r>
              <a:rPr lang="en-GB" sz="2400" b="0" dirty="0">
                <a:latin typeface="Arial" panose="020B0604020202020204" pitchFamily="34" charset="0"/>
                <a:cs typeface="Arial" panose="020B0604020202020204" pitchFamily="34" charset="0"/>
              </a:rPr>
              <a:t>Conducted by SACASR in collaboration with TSA:</a:t>
            </a:r>
          </a:p>
          <a:p>
            <a:pPr>
              <a:lnSpc>
                <a:spcPct val="100000"/>
              </a:lnSpc>
              <a:spcAft>
                <a:spcPts val="0"/>
              </a:spcAft>
            </a:pPr>
            <a:endParaRPr lang="en-GB" sz="2400" b="0" dirty="0">
              <a:latin typeface="Arial" panose="020B0604020202020204" pitchFamily="34" charset="0"/>
              <a:cs typeface="Arial" panose="020B0604020202020204" pitchFamily="34" charset="0"/>
            </a:endParaRPr>
          </a:p>
          <a:p>
            <a:pPr lvl="1">
              <a:lnSpc>
                <a:spcPct val="100000"/>
              </a:lnSpc>
              <a:spcAft>
                <a:spcPts val="0"/>
              </a:spcAft>
            </a:pPr>
            <a:r>
              <a:rPr lang="en-GB"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Prof. Tessa Parkes (</a:t>
            </a:r>
            <a:r>
              <a:rPr lang="en-GB" sz="2000" dirty="0" err="1">
                <a:latin typeface="Arial" panose="020B0604020202020204" pitchFamily="34" charset="0"/>
                <a:cs typeface="Arial" panose="020B0604020202020204" pitchFamily="34" charset="0"/>
              </a:rPr>
              <a:t>UoS</a:t>
            </a:r>
            <a:r>
              <a:rPr lang="en-GB" sz="2000" dirty="0">
                <a:latin typeface="Arial" panose="020B0604020202020204" pitchFamily="34" charset="0"/>
                <a:cs typeface="Arial" panose="020B0604020202020204" pitchFamily="34" charset="0"/>
              </a:rPr>
              <a:t>)	Josh Dumbrell (</a:t>
            </a:r>
            <a:r>
              <a:rPr lang="en-GB" sz="2000" dirty="0" err="1">
                <a:latin typeface="Arial" panose="020B0604020202020204" pitchFamily="34" charset="0"/>
                <a:cs typeface="Arial" panose="020B0604020202020204" pitchFamily="34" charset="0"/>
              </a:rPr>
              <a:t>UoS</a:t>
            </a:r>
            <a:r>
              <a:rPr lang="en-GB" sz="2000" dirty="0">
                <a:latin typeface="Arial" panose="020B0604020202020204" pitchFamily="34" charset="0"/>
                <a:cs typeface="Arial" panose="020B0604020202020204" pitchFamily="34" charset="0"/>
              </a:rPr>
              <a:t> and TSA)</a:t>
            </a:r>
          </a:p>
          <a:p>
            <a:pPr lvl="1">
              <a:lnSpc>
                <a:spcPct val="100000"/>
              </a:lnSpc>
              <a:spcAft>
                <a:spcPts val="0"/>
              </a:spcAft>
            </a:pPr>
            <a:r>
              <a:rPr lang="en-GB" sz="2000" b="0" dirty="0">
                <a:latin typeface="Arial" panose="020B0604020202020204" pitchFamily="34" charset="0"/>
                <a:cs typeface="Arial" panose="020B0604020202020204" pitchFamily="34" charset="0"/>
              </a:rPr>
              <a:t>	Dr Hannah Carver (</a:t>
            </a:r>
            <a:r>
              <a:rPr lang="en-GB" sz="2000" b="0" dirty="0" err="1">
                <a:latin typeface="Arial" panose="020B0604020202020204" pitchFamily="34" charset="0"/>
                <a:cs typeface="Arial" panose="020B0604020202020204" pitchFamily="34" charset="0"/>
              </a:rPr>
              <a:t>UoS</a:t>
            </a:r>
            <a:r>
              <a:rPr lang="en-GB" sz="2000" b="0" dirty="0">
                <a:latin typeface="Arial" panose="020B0604020202020204" pitchFamily="34" charset="0"/>
                <a:cs typeface="Arial" panose="020B0604020202020204" pitchFamily="34" charset="0"/>
              </a:rPr>
              <a:t>)	Susan Grant (TSA)</a:t>
            </a:r>
          </a:p>
          <a:p>
            <a:pPr lvl="1">
              <a:lnSpc>
                <a:spcPct val="100000"/>
              </a:lnSpc>
              <a:spcAft>
                <a:spcPts val="0"/>
              </a:spcAft>
            </a:pPr>
            <a:r>
              <a:rPr lang="en-GB" sz="2000" dirty="0">
                <a:latin typeface="Arial" panose="020B0604020202020204" pitchFamily="34" charset="0"/>
                <a:cs typeface="Arial" panose="020B0604020202020204" pitchFamily="34" charset="0"/>
              </a:rPr>
              <a:t>	Wendy Masterton (</a:t>
            </a:r>
            <a:r>
              <a:rPr lang="en-GB" sz="2000" dirty="0" err="1">
                <a:latin typeface="Arial" panose="020B0604020202020204" pitchFamily="34" charset="0"/>
                <a:cs typeface="Arial" panose="020B0604020202020204" pitchFamily="34" charset="0"/>
              </a:rPr>
              <a:t>UoS</a:t>
            </a:r>
            <a:r>
              <a:rPr lang="en-GB" sz="2000" dirty="0">
                <a:latin typeface="Arial" panose="020B0604020202020204" pitchFamily="34" charset="0"/>
                <a:cs typeface="Arial" panose="020B0604020202020204" pitchFamily="34" charset="0"/>
              </a:rPr>
              <a:t>)		Iain Wilson (TSA)</a:t>
            </a:r>
          </a:p>
          <a:p>
            <a:pPr lvl="1">
              <a:lnSpc>
                <a:spcPct val="100000"/>
              </a:lnSpc>
              <a:spcAft>
                <a:spcPts val="0"/>
              </a:spcAft>
            </a:pPr>
            <a:r>
              <a:rPr lang="en-GB" sz="2000" b="0" dirty="0">
                <a:latin typeface="Arial" panose="020B0604020202020204" pitchFamily="34" charset="0"/>
                <a:cs typeface="Arial" panose="020B0604020202020204" pitchFamily="34" charset="0"/>
              </a:rPr>
              <a:t>	Danilo Falzon (</a:t>
            </a:r>
            <a:r>
              <a:rPr lang="en-GB" sz="2000" b="0" dirty="0" err="1">
                <a:latin typeface="Arial" panose="020B0604020202020204" pitchFamily="34" charset="0"/>
                <a:cs typeface="Arial" panose="020B0604020202020204" pitchFamily="34" charset="0"/>
              </a:rPr>
              <a:t>UoS</a:t>
            </a:r>
            <a:r>
              <a:rPr lang="en-GB" sz="2000" b="0" dirty="0">
                <a:latin typeface="Arial" panose="020B0604020202020204" pitchFamily="34" charset="0"/>
                <a:cs typeface="Arial" panose="020B0604020202020204" pitchFamily="34" charset="0"/>
              </a:rPr>
              <a:t>)</a:t>
            </a:r>
          </a:p>
          <a:p>
            <a:pPr lvl="1">
              <a:lnSpc>
                <a:spcPct val="100000"/>
              </a:lnSpc>
              <a:spcAft>
                <a:spcPts val="0"/>
              </a:spcAft>
            </a:pPr>
            <a:endParaRPr lang="en-GB" sz="2000" dirty="0">
              <a:latin typeface="Arial" panose="020B0604020202020204" pitchFamily="34" charset="0"/>
              <a:cs typeface="Arial" panose="020B0604020202020204" pitchFamily="34" charset="0"/>
            </a:endParaRPr>
          </a:p>
          <a:p>
            <a:pPr marL="342900" lvl="1" indent="-342900">
              <a:lnSpc>
                <a:spcPct val="100000"/>
              </a:lnSpc>
              <a:spcAft>
                <a:spcPts val="0"/>
              </a:spcAft>
              <a:buFont typeface="Arial" panose="020B0604020202020204" pitchFamily="34" charset="0"/>
              <a:buChar char="•"/>
            </a:pPr>
            <a:endParaRPr lang="en-GB"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347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two women talking in an office, with social distancing/masks" title="Wellbeing cent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16" y="1514784"/>
            <a:ext cx="4860129" cy="32400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showing the 'Niddry Street Wellbeing Centre' sign" title="Wellbeing centre"/>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014452" y="1514784"/>
            <a:ext cx="3992917" cy="3240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152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624233"/>
            <a:ext cx="8280000" cy="1035251"/>
          </a:xfrm>
        </p:spPr>
        <p:txBody>
          <a:bodyPr/>
          <a:lstStyle/>
          <a:p>
            <a:r>
              <a:rPr lang="en-GB" sz="3200" b="1" dirty="0">
                <a:latin typeface="Arial" panose="020B0604020202020204" pitchFamily="34" charset="0"/>
                <a:cs typeface="Arial" panose="020B0604020202020204" pitchFamily="34" charset="0"/>
              </a:rPr>
              <a:t>Methods</a:t>
            </a:r>
          </a:p>
        </p:txBody>
      </p:sp>
      <p:sp>
        <p:nvSpPr>
          <p:cNvPr id="3" name="Content Placeholder 2"/>
          <p:cNvSpPr>
            <a:spLocks noGrp="1"/>
          </p:cNvSpPr>
          <p:nvPr>
            <p:ph idx="1"/>
          </p:nvPr>
        </p:nvSpPr>
        <p:spPr>
          <a:xfrm>
            <a:off x="431999" y="1317524"/>
            <a:ext cx="5163891" cy="4215865"/>
          </a:xfrm>
        </p:spPr>
        <p:txBody>
          <a:bodyPr/>
          <a:lstStyle/>
          <a:p>
            <a:pPr marL="285750" indent="-285750">
              <a:lnSpc>
                <a:spcPct val="100000"/>
              </a:lnSpc>
              <a:spcAft>
                <a:spcPts val="0"/>
              </a:spcAft>
              <a:buFont typeface="Arial" panose="020B0604020202020204" pitchFamily="34" charset="0"/>
              <a:buChar char="•"/>
            </a:pPr>
            <a:r>
              <a:rPr lang="en-GB" sz="1900" b="0" dirty="0">
                <a:latin typeface="Arial" panose="020B0604020202020204" pitchFamily="34" charset="0"/>
                <a:cs typeface="Arial" panose="020B0604020202020204" pitchFamily="34" charset="0"/>
              </a:rPr>
              <a:t>We interviewed 20 people:</a:t>
            </a:r>
          </a:p>
          <a:p>
            <a:pPr marL="681731" lvl="3" indent="-285750">
              <a:lnSpc>
                <a:spcPct val="100000"/>
              </a:lnSpc>
              <a:spcAft>
                <a:spcPts val="0"/>
              </a:spcAft>
            </a:pPr>
            <a:r>
              <a:rPr lang="en-GB" sz="1900" dirty="0">
                <a:latin typeface="Arial" panose="020B0604020202020204" pitchFamily="34" charset="0"/>
                <a:cs typeface="Arial" panose="020B0604020202020204" pitchFamily="34" charset="0"/>
              </a:rPr>
              <a:t>10 clients</a:t>
            </a:r>
          </a:p>
          <a:p>
            <a:pPr marL="681731" lvl="3" indent="-285750">
              <a:lnSpc>
                <a:spcPct val="100000"/>
              </a:lnSpc>
              <a:spcAft>
                <a:spcPts val="0"/>
              </a:spcAft>
            </a:pPr>
            <a:r>
              <a:rPr lang="en-GB" sz="1900" dirty="0">
                <a:latin typeface="Arial" panose="020B0604020202020204" pitchFamily="34" charset="0"/>
                <a:cs typeface="Arial" panose="020B0604020202020204" pitchFamily="34" charset="0"/>
              </a:rPr>
              <a:t>5 staff </a:t>
            </a:r>
          </a:p>
          <a:p>
            <a:pPr marL="681731" lvl="3" indent="-285750">
              <a:lnSpc>
                <a:spcPct val="100000"/>
              </a:lnSpc>
              <a:spcAft>
                <a:spcPts val="0"/>
              </a:spcAft>
            </a:pPr>
            <a:r>
              <a:rPr lang="en-GB" sz="1900" dirty="0">
                <a:latin typeface="Arial" panose="020B0604020202020204" pitchFamily="34" charset="0"/>
                <a:cs typeface="Arial" panose="020B0604020202020204" pitchFamily="34" charset="0"/>
              </a:rPr>
              <a:t>5 professionals outside of the centre but who know the centre well</a:t>
            </a:r>
          </a:p>
          <a:p>
            <a:pPr marL="681731" lvl="3" indent="-285750">
              <a:lnSpc>
                <a:spcPct val="100000"/>
              </a:lnSpc>
              <a:spcAft>
                <a:spcPts val="0"/>
              </a:spcAft>
            </a:pPr>
            <a:endParaRPr lang="en-GB" sz="1900" dirty="0">
              <a:latin typeface="Arial" panose="020B0604020202020204" pitchFamily="34" charset="0"/>
              <a:cs typeface="Arial" panose="020B0604020202020204" pitchFamily="34" charset="0"/>
            </a:endParaRPr>
          </a:p>
          <a:p>
            <a:pPr marL="342900" lvl="1" indent="-342900">
              <a:lnSpc>
                <a:spcPct val="100000"/>
              </a:lnSpc>
              <a:spcAft>
                <a:spcPts val="0"/>
              </a:spcAft>
              <a:buFont typeface="Arial" panose="020B0604020202020204" pitchFamily="34" charset="0"/>
              <a:buChar char="•"/>
            </a:pPr>
            <a:r>
              <a:rPr lang="en-GB" sz="1900" dirty="0">
                <a:latin typeface="Arial" panose="020B0604020202020204" pitchFamily="34" charset="0"/>
                <a:cs typeface="Arial" panose="020B0604020202020204" pitchFamily="34" charset="0"/>
              </a:rPr>
              <a:t>Interviews were either face-to-face or by phone and lasted approximately 33 minutes</a:t>
            </a:r>
          </a:p>
          <a:p>
            <a:pPr lvl="1">
              <a:lnSpc>
                <a:spcPct val="100000"/>
              </a:lnSpc>
              <a:spcAft>
                <a:spcPts val="0"/>
              </a:spcAft>
            </a:pPr>
            <a:endParaRPr lang="en-GB" sz="1900" dirty="0">
              <a:latin typeface="Arial" panose="020B0604020202020204" pitchFamily="34" charset="0"/>
              <a:cs typeface="Arial" panose="020B0604020202020204" pitchFamily="34" charset="0"/>
            </a:endParaRPr>
          </a:p>
          <a:p>
            <a:pPr marL="342900" lvl="1" indent="-342900">
              <a:lnSpc>
                <a:spcPct val="100000"/>
              </a:lnSpc>
              <a:spcAft>
                <a:spcPts val="0"/>
              </a:spcAft>
              <a:buFont typeface="Arial" panose="020B0604020202020204" pitchFamily="34" charset="0"/>
              <a:buChar char="•"/>
            </a:pPr>
            <a:r>
              <a:rPr lang="en-GB" sz="1900" dirty="0">
                <a:latin typeface="Arial" panose="020B0604020202020204" pitchFamily="34" charset="0"/>
                <a:cs typeface="Arial" panose="020B0604020202020204" pitchFamily="34" charset="0"/>
              </a:rPr>
              <a:t>Service documents were also analysed, including service posters, team meeting notes and staff training. We used these to create a timeline of changes that occurred in the Wellbeing Centre. </a:t>
            </a:r>
          </a:p>
          <a:p>
            <a:pPr marL="285750" lvl="1" indent="-285750">
              <a:lnSpc>
                <a:spcPct val="100000"/>
              </a:lnSpc>
              <a:spcAft>
                <a:spcPts val="0"/>
              </a:spcAft>
            </a:pPr>
            <a:endParaRPr lang="en-GB" sz="1900" dirty="0"/>
          </a:p>
        </p:txBody>
      </p:sp>
      <p:pic>
        <p:nvPicPr>
          <p:cNvPr id="4" name="Picture 2" descr="Red Corded Telephone on White Suraface">
            <a:extLst>
              <a:ext uri="{FF2B5EF4-FFF2-40B4-BE49-F238E27FC236}">
                <a16:creationId xmlns:a16="http://schemas.microsoft.com/office/drawing/2014/main" id="{95968640-A8C5-41B4-87E9-A47BEAE0B0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39" r="43579" b="-2"/>
          <a:stretch/>
        </p:blipFill>
        <p:spPr bwMode="auto">
          <a:xfrm>
            <a:off x="6127914" y="1486573"/>
            <a:ext cx="2584086" cy="38777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401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624233"/>
            <a:ext cx="8280000" cy="427819"/>
          </a:xfrm>
        </p:spPr>
        <p:txBody>
          <a:bodyPr/>
          <a:lstStyle/>
          <a:p>
            <a:pPr>
              <a:lnSpc>
                <a:spcPct val="100000"/>
              </a:lnSpc>
            </a:pPr>
            <a:r>
              <a:rPr lang="en-GB" sz="3200" b="1" dirty="0">
                <a:latin typeface="Arial" panose="020B0604020202020204" pitchFamily="34" charset="0"/>
                <a:cs typeface="Arial" panose="020B0604020202020204" pitchFamily="34" charset="0"/>
              </a:rPr>
              <a:t>Findings – the ‘whirlwind’</a:t>
            </a:r>
            <a:endParaRPr lang="en-GB" b="1" dirty="0"/>
          </a:p>
        </p:txBody>
      </p:sp>
      <p:sp>
        <p:nvSpPr>
          <p:cNvPr id="3" name="Content Placeholder 2"/>
          <p:cNvSpPr>
            <a:spLocks noGrp="1"/>
          </p:cNvSpPr>
          <p:nvPr>
            <p:ph idx="1"/>
          </p:nvPr>
        </p:nvSpPr>
        <p:spPr/>
        <p:txBody>
          <a:bodyPr/>
          <a:lstStyle/>
          <a:p>
            <a:pPr marL="285750" indent="-285750">
              <a:lnSpc>
                <a:spcPct val="100000"/>
              </a:lnSpc>
              <a:spcAft>
                <a:spcPts val="0"/>
              </a:spcAft>
              <a:buFont typeface="Arial" panose="020B0604020202020204" pitchFamily="34" charset="0"/>
              <a:buChar char="•"/>
            </a:pPr>
            <a:r>
              <a:rPr lang="en-GB" sz="2000" b="0" dirty="0">
                <a:latin typeface="Arial" panose="020B0604020202020204" pitchFamily="34" charset="0"/>
                <a:cs typeface="Arial" panose="020B0604020202020204" pitchFamily="34" charset="0"/>
              </a:rPr>
              <a:t>The initial lockdown period was described as a time of confusion and uncertainty, particularly in terms of what support was available. </a:t>
            </a:r>
          </a:p>
          <a:p>
            <a:pPr marL="285750" indent="-285750">
              <a:lnSpc>
                <a:spcPct val="100000"/>
              </a:lnSpc>
              <a:spcAft>
                <a:spcPts val="0"/>
              </a:spcAft>
              <a:buFont typeface="Arial" panose="020B0604020202020204" pitchFamily="34" charset="0"/>
              <a:buChar char="•"/>
            </a:pPr>
            <a:endParaRPr lang="en-GB" sz="2000" b="0" dirty="0">
              <a:latin typeface="Arial" panose="020B0604020202020204" pitchFamily="34" charset="0"/>
              <a:cs typeface="Arial" panose="020B0604020202020204" pitchFamily="34" charset="0"/>
            </a:endParaRPr>
          </a:p>
          <a:p>
            <a:pPr marL="285750" indent="-285750">
              <a:lnSpc>
                <a:spcPct val="100000"/>
              </a:lnSpc>
              <a:spcAft>
                <a:spcPts val="0"/>
              </a:spcAft>
              <a:buFont typeface="Arial" panose="020B0604020202020204" pitchFamily="34" charset="0"/>
              <a:buChar char="•"/>
            </a:pPr>
            <a:r>
              <a:rPr lang="en-GB" sz="2000" b="0" dirty="0">
                <a:latin typeface="Arial" panose="020B0604020202020204" pitchFamily="34" charset="0"/>
                <a:cs typeface="Arial" panose="020B0604020202020204" pitchFamily="34" charset="0"/>
              </a:rPr>
              <a:t>Staff were concerned about how to continue supporting clients, with particular concerns around people’s mental health, wellbeing and substance use.</a:t>
            </a:r>
          </a:p>
          <a:p>
            <a:pPr marL="285750" indent="-285750">
              <a:lnSpc>
                <a:spcPct val="100000"/>
              </a:lnSpc>
              <a:spcAft>
                <a:spcPts val="0"/>
              </a:spcAft>
              <a:buFont typeface="Arial" panose="020B0604020202020204" pitchFamily="34" charset="0"/>
              <a:buChar char="•"/>
            </a:pPr>
            <a:endParaRPr lang="en-GB" sz="2000" b="0" dirty="0">
              <a:latin typeface="Arial" panose="020B0604020202020204" pitchFamily="34" charset="0"/>
              <a:cs typeface="Arial" panose="020B0604020202020204" pitchFamily="34" charset="0"/>
            </a:endParaRPr>
          </a:p>
          <a:p>
            <a:pPr marL="285750" indent="-285750">
              <a:lnSpc>
                <a:spcPct val="100000"/>
              </a:lnSpc>
              <a:spcAft>
                <a:spcPts val="0"/>
              </a:spcAft>
              <a:buFont typeface="Arial" panose="020B0604020202020204" pitchFamily="34" charset="0"/>
              <a:buChar char="•"/>
            </a:pPr>
            <a:r>
              <a:rPr lang="en-GB" sz="2000" b="0" dirty="0">
                <a:latin typeface="Arial" panose="020B0604020202020204" pitchFamily="34" charset="0"/>
                <a:cs typeface="Arial" panose="020B0604020202020204" pitchFamily="34" charset="0"/>
              </a:rPr>
              <a:t>Some clients felt isolated and angry that services were shutting, as if they no longer mattered</a:t>
            </a:r>
          </a:p>
          <a:p>
            <a:pPr marL="285750" indent="-285750">
              <a:lnSpc>
                <a:spcPct val="100000"/>
              </a:lnSpc>
              <a:spcAft>
                <a:spcPts val="0"/>
              </a:spcAft>
              <a:buFont typeface="Arial" panose="020B0604020202020204" pitchFamily="34" charset="0"/>
              <a:buChar char="•"/>
            </a:pPr>
            <a:endParaRPr lang="en-GB" sz="2000" b="0" dirty="0">
              <a:latin typeface="Arial" panose="020B0604020202020204" pitchFamily="34" charset="0"/>
              <a:cs typeface="Arial" panose="020B0604020202020204" pitchFamily="34" charset="0"/>
            </a:endParaRPr>
          </a:p>
          <a:p>
            <a:pPr marL="285750" indent="-285750">
              <a:lnSpc>
                <a:spcPct val="100000"/>
              </a:lnSpc>
              <a:spcAft>
                <a:spcPts val="0"/>
              </a:spcAft>
              <a:buFont typeface="Arial" panose="020B0604020202020204" pitchFamily="34" charset="0"/>
              <a:buChar char="•"/>
            </a:pPr>
            <a:r>
              <a:rPr lang="en-GB" sz="2000" b="0" dirty="0">
                <a:latin typeface="Arial" panose="020B0604020202020204" pitchFamily="34" charset="0"/>
                <a:cs typeface="Arial" panose="020B0604020202020204" pitchFamily="34" charset="0"/>
              </a:rPr>
              <a:t>Changes to phone and online support was made easier by being able to provide smartphones with data.</a:t>
            </a:r>
          </a:p>
          <a:p>
            <a:pPr marL="285750" indent="-285750">
              <a:lnSpc>
                <a:spcPct val="100000"/>
              </a:lnSpc>
              <a:spcAft>
                <a:spcPts val="0"/>
              </a:spcAft>
              <a:buFont typeface="Arial" panose="020B0604020202020204" pitchFamily="34" charset="0"/>
              <a:buChar char="•"/>
            </a:pPr>
            <a:endParaRPr lang="en-GB" sz="2000" b="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8728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2461" y="327808"/>
            <a:ext cx="8852146" cy="5262979"/>
          </a:xfrm>
          <a:prstGeom prst="rect">
            <a:avLst/>
          </a:prstGeom>
        </p:spPr>
        <p:txBody>
          <a:bodyPr wrap="square">
            <a:spAutoFit/>
          </a:bodyPr>
          <a:lstStyle/>
          <a:p>
            <a:pPr algn="ctr"/>
            <a:r>
              <a:rPr lang="en-GB" sz="2800" i="1" dirty="0">
                <a:solidFill>
                  <a:srgbClr val="9D1E65"/>
                </a:solidFill>
                <a:latin typeface="Arial" panose="020B0604020202020204" pitchFamily="34" charset="0"/>
                <a:cs typeface="Arial" panose="020B0604020202020204" pitchFamily="34" charset="0"/>
              </a:rPr>
              <a:t>There are a lot of individuals that we work with who are not involved with other agencies. And there was a real consensus, a real concern, that these guys were really vulnerable and could slip through the net. It wasn’t just one or two people, there was thirty, forty people. </a:t>
            </a:r>
            <a:r>
              <a:rPr lang="en-GB" sz="2800" dirty="0">
                <a:solidFill>
                  <a:srgbClr val="9D1E65"/>
                </a:solidFill>
                <a:latin typeface="Arial" panose="020B0604020202020204" pitchFamily="34" charset="0"/>
                <a:cs typeface="Arial" panose="020B0604020202020204" pitchFamily="34" charset="0"/>
              </a:rPr>
              <a:t>(Kate, staff)</a:t>
            </a:r>
          </a:p>
          <a:p>
            <a:pPr algn="ctr"/>
            <a:endParaRPr lang="en-GB" sz="2800" i="1" dirty="0">
              <a:solidFill>
                <a:srgbClr val="9D1E65"/>
              </a:solidFill>
              <a:latin typeface="Arial" panose="020B0604020202020204" pitchFamily="34" charset="0"/>
              <a:cs typeface="Arial" panose="020B0604020202020204" pitchFamily="34" charset="0"/>
            </a:endParaRPr>
          </a:p>
          <a:p>
            <a:pPr algn="ctr"/>
            <a:endParaRPr lang="en-GB" sz="2800" i="1" dirty="0">
              <a:solidFill>
                <a:srgbClr val="9D1E65"/>
              </a:solidFill>
              <a:latin typeface="Arial" panose="020B0604020202020204" pitchFamily="34" charset="0"/>
              <a:cs typeface="Arial" panose="020B0604020202020204" pitchFamily="34" charset="0"/>
            </a:endParaRPr>
          </a:p>
          <a:p>
            <a:pPr algn="ctr"/>
            <a:r>
              <a:rPr lang="en-GB" sz="2800" i="1" dirty="0">
                <a:solidFill>
                  <a:srgbClr val="9D1E65"/>
                </a:solidFill>
                <a:latin typeface="Arial" panose="020B0604020202020204" pitchFamily="34" charset="0"/>
                <a:cs typeface="Arial" panose="020B0604020202020204" pitchFamily="34" charset="0"/>
              </a:rPr>
              <a:t>Unlike anything else that I’ve ever experienced, to be honest, you know an organisation phoning up checking on your wellbeing twice a week and, you know, it doesn’t really happen. </a:t>
            </a:r>
            <a:r>
              <a:rPr lang="en-GB" sz="2800" dirty="0">
                <a:solidFill>
                  <a:srgbClr val="9D1E65"/>
                </a:solidFill>
                <a:latin typeface="Arial" panose="020B0604020202020204" pitchFamily="34" charset="0"/>
                <a:cs typeface="Arial" panose="020B0604020202020204" pitchFamily="34" charset="0"/>
              </a:rPr>
              <a:t>(Andrew, client)</a:t>
            </a:r>
          </a:p>
        </p:txBody>
      </p:sp>
    </p:spTree>
    <p:extLst>
      <p:ext uri="{BB962C8B-B14F-4D97-AF65-F5344CB8AC3E}">
        <p14:creationId xmlns:p14="http://schemas.microsoft.com/office/powerpoint/2010/main" val="906442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624233"/>
            <a:ext cx="8280000" cy="427819"/>
          </a:xfrm>
        </p:spPr>
        <p:txBody>
          <a:bodyPr/>
          <a:lstStyle/>
          <a:p>
            <a:pPr>
              <a:lnSpc>
                <a:spcPct val="100000"/>
              </a:lnSpc>
            </a:pPr>
            <a:r>
              <a:rPr lang="en-GB" sz="3200" b="1" dirty="0">
                <a:latin typeface="Arial" panose="020B0604020202020204" pitchFamily="34" charset="0"/>
                <a:cs typeface="Arial" panose="020B0604020202020204" pitchFamily="34" charset="0"/>
              </a:rPr>
              <a:t>Findings – changes to service provision</a:t>
            </a:r>
            <a:endParaRPr lang="en-GB" b="1" dirty="0"/>
          </a:p>
        </p:txBody>
      </p:sp>
      <p:sp>
        <p:nvSpPr>
          <p:cNvPr id="3" name="Content Placeholder 2"/>
          <p:cNvSpPr>
            <a:spLocks noGrp="1"/>
          </p:cNvSpPr>
          <p:nvPr>
            <p:ph idx="1"/>
          </p:nvPr>
        </p:nvSpPr>
        <p:spPr>
          <a:xfrm>
            <a:off x="432000" y="1356852"/>
            <a:ext cx="8280000" cy="4385187"/>
          </a:xfrm>
        </p:spPr>
        <p:txBody>
          <a:bodyPr/>
          <a:lstStyle/>
          <a:p>
            <a:pPr marL="285750" indent="-285750">
              <a:lnSpc>
                <a:spcPct val="100000"/>
              </a:lnSpc>
              <a:spcAft>
                <a:spcPts val="0"/>
              </a:spcAft>
              <a:buFont typeface="Arial" panose="020B0604020202020204" pitchFamily="34" charset="0"/>
              <a:buChar char="•"/>
            </a:pPr>
            <a:r>
              <a:rPr lang="en-GB" sz="2400" b="0" dirty="0">
                <a:latin typeface="Arial" panose="020B0604020202020204" pitchFamily="34" charset="0"/>
                <a:cs typeface="Arial" panose="020B0604020202020204" pitchFamily="34" charset="0"/>
              </a:rPr>
              <a:t>Practical and emotional support provided by phone and online, via groups and one-to-one, including one-to-one in-person support</a:t>
            </a:r>
          </a:p>
          <a:p>
            <a:pPr marL="285750" indent="-285750">
              <a:lnSpc>
                <a:spcPct val="100000"/>
              </a:lnSpc>
              <a:spcAft>
                <a:spcPts val="0"/>
              </a:spcAft>
              <a:buFont typeface="Arial" panose="020B0604020202020204" pitchFamily="34" charset="0"/>
              <a:buChar char="•"/>
            </a:pPr>
            <a:endParaRPr lang="en-GB" sz="2400" b="0" dirty="0">
              <a:latin typeface="Arial" panose="020B0604020202020204" pitchFamily="34" charset="0"/>
              <a:cs typeface="Arial" panose="020B0604020202020204" pitchFamily="34" charset="0"/>
            </a:endParaRPr>
          </a:p>
          <a:p>
            <a:pPr marL="285750" indent="-285750">
              <a:lnSpc>
                <a:spcPct val="100000"/>
              </a:lnSpc>
              <a:spcAft>
                <a:spcPts val="0"/>
              </a:spcAft>
              <a:buFont typeface="Arial" panose="020B0604020202020204" pitchFamily="34" charset="0"/>
              <a:buChar char="•"/>
            </a:pPr>
            <a:r>
              <a:rPr lang="en-GB" sz="2400" b="0" dirty="0">
                <a:latin typeface="Arial" panose="020B0604020202020204" pitchFamily="34" charset="0"/>
                <a:cs typeface="Arial" panose="020B0604020202020204" pitchFamily="34" charset="0"/>
              </a:rPr>
              <a:t>Finding a balance between COVID-19 and other risks</a:t>
            </a:r>
          </a:p>
          <a:p>
            <a:pPr marL="285750" indent="-285750">
              <a:lnSpc>
                <a:spcPct val="100000"/>
              </a:lnSpc>
              <a:spcAft>
                <a:spcPts val="0"/>
              </a:spcAft>
              <a:buFont typeface="Arial" panose="020B0604020202020204" pitchFamily="34" charset="0"/>
              <a:buChar char="•"/>
            </a:pPr>
            <a:endParaRPr lang="en-GB" sz="2400" b="0" dirty="0">
              <a:latin typeface="Arial" panose="020B0604020202020204" pitchFamily="34" charset="0"/>
              <a:cs typeface="Arial" panose="020B0604020202020204" pitchFamily="34" charset="0"/>
            </a:endParaRPr>
          </a:p>
          <a:p>
            <a:pPr marL="285750" indent="-285750">
              <a:lnSpc>
                <a:spcPct val="100000"/>
              </a:lnSpc>
              <a:spcAft>
                <a:spcPts val="0"/>
              </a:spcAft>
              <a:buFont typeface="Arial" panose="020B0604020202020204" pitchFamily="34" charset="0"/>
              <a:buChar char="•"/>
            </a:pPr>
            <a:r>
              <a:rPr lang="en-GB" sz="2400" b="0" dirty="0">
                <a:latin typeface="Arial" panose="020B0604020202020204" pitchFamily="34" charset="0"/>
                <a:cs typeface="Arial" panose="020B0604020202020204" pitchFamily="34" charset="0"/>
              </a:rPr>
              <a:t>Food provision via food parcels and hot food takeaway</a:t>
            </a:r>
          </a:p>
          <a:p>
            <a:pPr marL="285750" indent="-285750">
              <a:lnSpc>
                <a:spcPct val="100000"/>
              </a:lnSpc>
              <a:spcAft>
                <a:spcPts val="0"/>
              </a:spcAft>
              <a:buFont typeface="Arial" panose="020B0604020202020204" pitchFamily="34" charset="0"/>
              <a:buChar char="•"/>
            </a:pPr>
            <a:endParaRPr lang="en-GB" sz="2400" b="0" dirty="0">
              <a:latin typeface="Arial" panose="020B0604020202020204" pitchFamily="34" charset="0"/>
              <a:cs typeface="Arial" panose="020B0604020202020204" pitchFamily="34" charset="0"/>
            </a:endParaRPr>
          </a:p>
          <a:p>
            <a:pPr marL="285750" indent="-285750">
              <a:lnSpc>
                <a:spcPct val="100000"/>
              </a:lnSpc>
              <a:spcAft>
                <a:spcPts val="0"/>
              </a:spcAft>
              <a:buFont typeface="Arial" panose="020B0604020202020204" pitchFamily="34" charset="0"/>
              <a:buChar char="•"/>
            </a:pPr>
            <a:r>
              <a:rPr lang="en-GB" sz="2400" b="0" dirty="0">
                <a:latin typeface="Arial" panose="020B0604020202020204" pitchFamily="34" charset="0"/>
                <a:cs typeface="Arial" panose="020B0604020202020204" pitchFamily="34" charset="0"/>
              </a:rPr>
              <a:t>Scaling up harm reduction such as IEP and naloxone in the Centre</a:t>
            </a:r>
          </a:p>
          <a:p>
            <a:pPr marL="285750" indent="-285750">
              <a:lnSpc>
                <a:spcPct val="100000"/>
              </a:lnSpc>
              <a:spcAft>
                <a:spcPts val="0"/>
              </a:spcAft>
              <a:buFont typeface="Arial" panose="020B0604020202020204" pitchFamily="34" charset="0"/>
              <a:buChar char="•"/>
            </a:pPr>
            <a:endParaRPr lang="en-GB" sz="2400" b="0" dirty="0">
              <a:latin typeface="Arial" panose="020B0604020202020204" pitchFamily="34" charset="0"/>
              <a:cs typeface="Arial" panose="020B0604020202020204" pitchFamily="34" charset="0"/>
            </a:endParaRPr>
          </a:p>
          <a:p>
            <a:pPr marL="285750" indent="-285750">
              <a:lnSpc>
                <a:spcPct val="100000"/>
              </a:lnSpc>
              <a:spcAft>
                <a:spcPts val="0"/>
              </a:spcAft>
              <a:buFont typeface="Arial" panose="020B0604020202020204" pitchFamily="34" charset="0"/>
              <a:buChar char="•"/>
            </a:pPr>
            <a:endParaRPr lang="en-GB" sz="2400" b="0" dirty="0">
              <a:latin typeface="Arial" panose="020B0604020202020204" pitchFamily="34" charset="0"/>
              <a:cs typeface="Arial" panose="020B0604020202020204" pitchFamily="34" charset="0"/>
            </a:endParaRPr>
          </a:p>
          <a:p>
            <a:endParaRPr lang="en-GB" dirty="0"/>
          </a:p>
          <a:p>
            <a:endParaRPr lang="en-GB" dirty="0"/>
          </a:p>
          <a:p>
            <a:endParaRPr lang="en-GB" dirty="0"/>
          </a:p>
        </p:txBody>
      </p:sp>
    </p:spTree>
    <p:extLst>
      <p:ext uri="{BB962C8B-B14F-4D97-AF65-F5344CB8AC3E}">
        <p14:creationId xmlns:p14="http://schemas.microsoft.com/office/powerpoint/2010/main" val="2335851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ster with words 'you are loved &amp; care for. Stay safe. Carry Naloxone'" title="Naloxone pos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1067" y="196645"/>
            <a:ext cx="3816491" cy="5397909"/>
          </a:xfrm>
          <a:prstGeom prst="rect">
            <a:avLst/>
          </a:prstGeom>
        </p:spPr>
      </p:pic>
      <p:pic>
        <p:nvPicPr>
          <p:cNvPr id="2" name="Picture 1" descr="Image shows woman standing in an office wearing a mask and a tshirt that says 'you are loved &amp; care for. Stay safe. Carry Naloxone', with boxes of naloxone beside her" title="Woman wearing naloxone tshi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953" y="196645"/>
            <a:ext cx="3600405" cy="5397909"/>
          </a:xfrm>
          <a:prstGeom prst="rect">
            <a:avLst/>
          </a:prstGeom>
        </p:spPr>
      </p:pic>
    </p:spTree>
    <p:extLst>
      <p:ext uri="{BB962C8B-B14F-4D97-AF65-F5344CB8AC3E}">
        <p14:creationId xmlns:p14="http://schemas.microsoft.com/office/powerpoint/2010/main" val="1779864176"/>
      </p:ext>
    </p:extLst>
  </p:cSld>
  <p:clrMapOvr>
    <a:masterClrMapping/>
  </p:clrMapOvr>
</p:sld>
</file>

<file path=ppt/theme/theme1.xml><?xml version="1.0" encoding="utf-8"?>
<a:theme xmlns:a="http://schemas.openxmlformats.org/drawingml/2006/main" name="brand-standard">
  <a:themeElements>
    <a:clrScheme name="energygreen">
      <a:dk1>
        <a:srgbClr val="8DBA37"/>
      </a:dk1>
      <a:lt1>
        <a:srgbClr val="FFFFFF"/>
      </a:lt1>
      <a:dk2>
        <a:srgbClr val="8FBA37"/>
      </a:dk2>
      <a:lt2>
        <a:srgbClr val="FFFFFF"/>
      </a:lt2>
      <a:accent1>
        <a:srgbClr val="8DBB37"/>
      </a:accent1>
      <a:accent2>
        <a:srgbClr val="A7CB6D"/>
      </a:accent2>
      <a:accent3>
        <a:srgbClr val="C3DB9A"/>
      </a:accent3>
      <a:accent4>
        <a:srgbClr val="DCE9C4"/>
      </a:accent4>
      <a:accent5>
        <a:srgbClr val="006938"/>
      </a:accent5>
      <a:accent6>
        <a:srgbClr val="628B64"/>
      </a:accent6>
      <a:hlink>
        <a:srgbClr val="61B3E3"/>
      </a:hlink>
      <a:folHlink>
        <a:srgbClr val="3F7B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rand-standard" id="{210EAC3C-D17A-534E-9EF0-6E32D66E03F5}" vid="{8F843C30-AD65-E94A-9E95-5038FC378349}"/>
    </a:ext>
  </a:extLst>
</a:theme>
</file>

<file path=ppt/theme/theme2.xml><?xml version="1.0" encoding="utf-8"?>
<a:theme xmlns:a="http://schemas.openxmlformats.org/drawingml/2006/main" name="Secondary colour option:1">
  <a:themeElements>
    <a:clrScheme name="energygreen">
      <a:dk1>
        <a:srgbClr val="8DBA37"/>
      </a:dk1>
      <a:lt1>
        <a:srgbClr val="FFFFFF"/>
      </a:lt1>
      <a:dk2>
        <a:srgbClr val="8FBA37"/>
      </a:dk2>
      <a:lt2>
        <a:srgbClr val="FFFFFF"/>
      </a:lt2>
      <a:accent1>
        <a:srgbClr val="8DBB37"/>
      </a:accent1>
      <a:accent2>
        <a:srgbClr val="A7CB6D"/>
      </a:accent2>
      <a:accent3>
        <a:srgbClr val="C3DB9A"/>
      </a:accent3>
      <a:accent4>
        <a:srgbClr val="DCE9C4"/>
      </a:accent4>
      <a:accent5>
        <a:srgbClr val="006938"/>
      </a:accent5>
      <a:accent6>
        <a:srgbClr val="628B64"/>
      </a:accent6>
      <a:hlink>
        <a:srgbClr val="61B3E3"/>
      </a:hlink>
      <a:folHlink>
        <a:srgbClr val="3F7B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1-square" id="{57AFB2C1-5A7A-4BE1-BBAC-2E0CCAF41307}" vid="{0BC2027B-8777-41A8-9115-E00A7879546D}"/>
    </a:ext>
  </a:extLst>
</a:theme>
</file>

<file path=ppt/theme/theme3.xml><?xml version="1.0" encoding="utf-8"?>
<a:theme xmlns:a="http://schemas.openxmlformats.org/drawingml/2006/main" name="1_Secondary colour option:1">
  <a:themeElements>
    <a:clrScheme name="energygreen">
      <a:dk1>
        <a:srgbClr val="8DBA37"/>
      </a:dk1>
      <a:lt1>
        <a:srgbClr val="FFFFFF"/>
      </a:lt1>
      <a:dk2>
        <a:srgbClr val="8FBA37"/>
      </a:dk2>
      <a:lt2>
        <a:srgbClr val="FFFFFF"/>
      </a:lt2>
      <a:accent1>
        <a:srgbClr val="8DBB37"/>
      </a:accent1>
      <a:accent2>
        <a:srgbClr val="A7CB6D"/>
      </a:accent2>
      <a:accent3>
        <a:srgbClr val="C3DB9A"/>
      </a:accent3>
      <a:accent4>
        <a:srgbClr val="DCE9C4"/>
      </a:accent4>
      <a:accent5>
        <a:srgbClr val="006938"/>
      </a:accent5>
      <a:accent6>
        <a:srgbClr val="628B64"/>
      </a:accent6>
      <a:hlink>
        <a:srgbClr val="61B3E3"/>
      </a:hlink>
      <a:folHlink>
        <a:srgbClr val="3F7B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1-square" id="{57AFB2C1-5A7A-4BE1-BBAC-2E0CCAF41307}" vid="{0BC2027B-8777-41A8-9115-E00A7879546D}"/>
    </a:ext>
  </a:extLst>
</a:theme>
</file>

<file path=ppt/theme/theme4.xml><?xml version="1.0" encoding="utf-8"?>
<a:theme xmlns:a="http://schemas.openxmlformats.org/drawingml/2006/main" name="Secondary colour option:2">
  <a:themeElements>
    <a:clrScheme name="energygreen">
      <a:dk1>
        <a:srgbClr val="8DBA37"/>
      </a:dk1>
      <a:lt1>
        <a:srgbClr val="FFFFFF"/>
      </a:lt1>
      <a:dk2>
        <a:srgbClr val="8FBA37"/>
      </a:dk2>
      <a:lt2>
        <a:srgbClr val="FFFFFF"/>
      </a:lt2>
      <a:accent1>
        <a:srgbClr val="8DBB37"/>
      </a:accent1>
      <a:accent2>
        <a:srgbClr val="A7CB6D"/>
      </a:accent2>
      <a:accent3>
        <a:srgbClr val="C3DB9A"/>
      </a:accent3>
      <a:accent4>
        <a:srgbClr val="DCE9C4"/>
      </a:accent4>
      <a:accent5>
        <a:srgbClr val="006938"/>
      </a:accent5>
      <a:accent6>
        <a:srgbClr val="628B64"/>
      </a:accent6>
      <a:hlink>
        <a:srgbClr val="61B3E3"/>
      </a:hlink>
      <a:folHlink>
        <a:srgbClr val="3F7B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1-square" id="{57AFB2C1-5A7A-4BE1-BBAC-2E0CCAF41307}" vid="{0BC2027B-8777-41A8-9115-E00A7879546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brand-standard (1)</Template>
  <TotalTime>1513</TotalTime>
  <Words>1113</Words>
  <Application>Microsoft Office PowerPoint</Application>
  <PresentationFormat>On-screen Show (4:3)</PresentationFormat>
  <Paragraphs>146</Paragraphs>
  <Slides>16</Slides>
  <Notes>16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16</vt:i4>
      </vt:variant>
    </vt:vector>
  </HeadingPairs>
  <TitlesOfParts>
    <vt:vector size="24" baseType="lpstr">
      <vt:lpstr>Arial</vt:lpstr>
      <vt:lpstr>Calibri</vt:lpstr>
      <vt:lpstr>FS Maja</vt:lpstr>
      <vt:lpstr>Symbol</vt:lpstr>
      <vt:lpstr>brand-standard</vt:lpstr>
      <vt:lpstr>Secondary colour option:1</vt:lpstr>
      <vt:lpstr>1_Secondary colour option:1</vt:lpstr>
      <vt:lpstr>Secondary colour option:2</vt:lpstr>
      <vt:lpstr>  </vt:lpstr>
      <vt:lpstr>Today’s presentation:</vt:lpstr>
      <vt:lpstr>About the study</vt:lpstr>
      <vt:lpstr>PowerPoint Presentation</vt:lpstr>
      <vt:lpstr>Methods</vt:lpstr>
      <vt:lpstr>Findings – the ‘whirlwind’</vt:lpstr>
      <vt:lpstr>PowerPoint Presentation</vt:lpstr>
      <vt:lpstr>Findings – changes to service provision</vt:lpstr>
      <vt:lpstr>PowerPoint Presentation</vt:lpstr>
      <vt:lpstr>PowerPoint Presentation</vt:lpstr>
      <vt:lpstr>Findings – what difference did the WC make?</vt:lpstr>
      <vt:lpstr>PowerPoint Presentation</vt:lpstr>
      <vt:lpstr>What is important about these findings? </vt:lpstr>
      <vt:lpstr>Takeaway messages</vt:lpstr>
      <vt:lpstr>For more information</vt:lpstr>
      <vt:lpstr>QUESTIONS? </vt:lpstr>
    </vt:vector>
  </TitlesOfParts>
  <Company>University Of Stirling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Carver</dc:creator>
  <cp:lastModifiedBy>Wendy Masterton</cp:lastModifiedBy>
  <cp:revision>66</cp:revision>
  <cp:lastPrinted>2021-07-27T08:58:21Z</cp:lastPrinted>
  <dcterms:created xsi:type="dcterms:W3CDTF">2021-03-01T13:45:49Z</dcterms:created>
  <dcterms:modified xsi:type="dcterms:W3CDTF">2021-08-19T09:31:03Z</dcterms:modified>
</cp:coreProperties>
</file>