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4" r:id="rId7"/>
    <p:sldId id="261" r:id="rId8"/>
    <p:sldId id="262" r:id="rId9"/>
    <p:sldId id="266" r:id="rId10"/>
    <p:sldId id="269" r:id="rId11"/>
    <p:sldId id="265" r:id="rId12"/>
    <p:sldId id="26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03" d="100"/>
          <a:sy n="103" d="100"/>
        </p:scale>
        <p:origin x="120" y="2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14:15.7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4:24.3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4:30.5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38.6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3.5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4.5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5.4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6.3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trace contextRef="#ctx0" brushRef="#br0" timeOffset="1">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7.2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8.1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09.82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15:04.1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77 358,'20'-2,"0"-1,-1-1,1 0,-1-2,27-10,-7 3,43-11,0 4,2 4,111-8,258 13,-298 9,129 6,-199 13,-63-12,0 0,26 1,216-3,-140-5,-93 0,1-2,-1-1,0-2,41-13,47-10,-67 20,0-1,0 3,76-2,507 12,-613-4,0 0,1-1,-1-2,0 0,-1-1,23-10,5-1,-25 11,1 1,-1 1,41-2,-44 6,0-2,1 0,-1-2,0 0,32-12,-29 7,0 1,1 1,0 2,1 0,39-1,132 6,-82 3,-83-2,1 0,-1 2,61 14,117 20,-154-29,1-2,-1-2,102-7,-38 0,-75 4,-1 2,78 15,-59-6,-15-4,-1 2,64 23,-47-16,-52-14,0-1,0 2,0 0,0 0,0 1,12 7,-13-6,1-1,0 0,0-1,18 5,36 13,-62-21,0 1,0 1,-1-1,1 0,0 1,-1 0,0 0,1 0,-1 0,0 0,-1 1,4 4,-4-4,0-1,-1 1,0-1,0 1,0-1,0 1,-1-1,1 1,-1 0,0-1,0 1,0 0,0-1,-1 1,0 0,1-1,-1 1,0-1,-1 1,1-1,-4 6,-4 6,0-1,-1 0,-19 20,-2 4,-91 124,112-150,1-1,-1 1,-1-1,0-1,-1 0,1-1,-2 0,1-1,-1 0,-1-1,0-1,1 0,-18 5,1-4,-1 0,1-2,-1-1,-1-2,-40-1,-633-4,681 2,-1-2,-44-9,-23-4,-375 10,260 8,-428-2,592-2,1-2,-50-12,23 3,-9-3,51 10,-1 0,-50-2,-379 7,207 3,224-1,0 2,-48 11,46-8,0 0,-36 1,59-7,-62 1,-109 18,132-13,-1-2,-55-3,-27 3,40 13,66-12,-1 0,-26 2,-27-4,34-2,1 2,0 1,-54 13,52-5,-1-1,0-3,-1-1,-57 0,42-7,-70-9,106 6,1-2,1 0,-1-1,1-1,0-1,-28-15,22 9,12 6,-1-1,1 0,-22-18,32 23,0 0,1-1,0 0,0 0,0 0,1-1,0 1,0-1,0 1,0-1,1 0,0 0,-2-13,0-16,1-1,2 0,4-37,-1 12,-1 30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1.1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1.94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2.9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4.1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9.8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21.0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4:24.3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4:30.5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38.6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3.5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09.82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4.5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5.4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6.3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trace contextRef="#ctx0" brushRef="#br0" timeOffset="1">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7.2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1 1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8.1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09.82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1.1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1.94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2.9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4.1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1.1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9.8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21.0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4:24.3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4:30.5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38.6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3.5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4.5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5.4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6.3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trace contextRef="#ctx0" brushRef="#br0" timeOffset="1">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7.2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1.94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9:48.1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2.9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4.1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19.8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0:32:21.0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1CA7-0F08-4A50-8030-5AEA40494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1B2890-AC05-403E-8072-513502831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06879C-37CA-46ED-B4D1-5850A738EFC9}"/>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5" name="Footer Placeholder 4">
            <a:extLst>
              <a:ext uri="{FF2B5EF4-FFF2-40B4-BE49-F238E27FC236}">
                <a16:creationId xmlns:a16="http://schemas.microsoft.com/office/drawing/2014/main" id="{84185FA4-DF70-48DF-A6AF-974CF85E2D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25C26-6165-4DB9-8A34-A4A388B0ECAF}"/>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413745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ED4B-74A1-4CB6-BF46-0EDFC3A721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03051F-C29B-4012-A4A7-BE8E1DE0D7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58097-91F8-40B2-9FF0-2D90FD980614}"/>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5" name="Footer Placeholder 4">
            <a:extLst>
              <a:ext uri="{FF2B5EF4-FFF2-40B4-BE49-F238E27FC236}">
                <a16:creationId xmlns:a16="http://schemas.microsoft.com/office/drawing/2014/main" id="{8449913A-D208-4DB5-936A-ED3233388E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63B0C-9067-4653-AE02-6DBBF2418681}"/>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223340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4803B-4B27-4DD4-B8C1-A32C6C58F3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D0B5B-BDE1-4929-9496-7EC5D9462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50312-324C-4F54-BAF1-A0C82ADEF218}"/>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5" name="Footer Placeholder 4">
            <a:extLst>
              <a:ext uri="{FF2B5EF4-FFF2-40B4-BE49-F238E27FC236}">
                <a16:creationId xmlns:a16="http://schemas.microsoft.com/office/drawing/2014/main" id="{370D1A10-5583-495B-8855-0A625655BB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0334F5-D47D-4B8F-93C7-978721E5138E}"/>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386440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914E-B840-404A-89CE-7C9F077514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51145B-E5CE-4375-B39C-ED59F0EFB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CFCE4E-CD5C-4686-9111-8C068F992664}"/>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5" name="Footer Placeholder 4">
            <a:extLst>
              <a:ext uri="{FF2B5EF4-FFF2-40B4-BE49-F238E27FC236}">
                <a16:creationId xmlns:a16="http://schemas.microsoft.com/office/drawing/2014/main" id="{2497719B-1D1F-4271-8415-DBBE7BF099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DBF93E-30E3-4F90-8284-B088ACDF30D1}"/>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331768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10F6-F9E3-4512-91F7-22F641E0A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5ECE1E-2AA7-45E7-A85D-E5C0C7A2D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6530A-5E58-4D9A-AE12-8E4204AED35B}"/>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5" name="Footer Placeholder 4">
            <a:extLst>
              <a:ext uri="{FF2B5EF4-FFF2-40B4-BE49-F238E27FC236}">
                <a16:creationId xmlns:a16="http://schemas.microsoft.com/office/drawing/2014/main" id="{D9656EAF-78A2-4988-8C2B-C51343227F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6CBFC-2CD2-4D02-9BB0-E49670553299}"/>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285910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117C-AECA-4D42-81F5-CD63D01D18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04C9A9-314F-4F90-B90C-E092050DC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6E89B6-BABE-45EE-85FC-1AF573F5A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7415E6-7EDD-4169-A651-96C528EB79BD}"/>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6" name="Footer Placeholder 5">
            <a:extLst>
              <a:ext uri="{FF2B5EF4-FFF2-40B4-BE49-F238E27FC236}">
                <a16:creationId xmlns:a16="http://schemas.microsoft.com/office/drawing/2014/main" id="{AC943E9C-A4C3-43BB-89B0-D7811982B2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F74A35-BE27-43C8-A27D-9AAEF032DDBD}"/>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318201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DEC9-4524-459D-820E-2060213AE5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B7E70-95BA-4B26-ABD9-404902AB94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ED95E-FAA4-4C31-9CBB-4190B38178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8913E5-CAD7-4E1E-A87C-A488FC0BC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889AE-4924-4DE7-B767-A52C12F4A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CF24DE-A382-411A-B6C8-5D3C8BE5E5F8}"/>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8" name="Footer Placeholder 7">
            <a:extLst>
              <a:ext uri="{FF2B5EF4-FFF2-40B4-BE49-F238E27FC236}">
                <a16:creationId xmlns:a16="http://schemas.microsoft.com/office/drawing/2014/main" id="{58E3D107-C187-420F-B22F-38A51E8696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AA75B1-11B0-4FE2-B20B-2E176112D400}"/>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189948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D305-2B6C-4608-8CB3-444A757BC8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C0C79-2C8E-43A2-A921-C5D18D006609}"/>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4" name="Footer Placeholder 3">
            <a:extLst>
              <a:ext uri="{FF2B5EF4-FFF2-40B4-BE49-F238E27FC236}">
                <a16:creationId xmlns:a16="http://schemas.microsoft.com/office/drawing/2014/main" id="{EFBE044B-5368-4F9F-B717-2354C34680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A9609E-6A7A-4B2F-A587-3FBB6F3877F3}"/>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327912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1C078-F481-40AD-B6F1-783A8870F693}"/>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3" name="Footer Placeholder 2">
            <a:extLst>
              <a:ext uri="{FF2B5EF4-FFF2-40B4-BE49-F238E27FC236}">
                <a16:creationId xmlns:a16="http://schemas.microsoft.com/office/drawing/2014/main" id="{A0B6E3DA-7E99-4BA8-A42C-9C3EB0E689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FDCFDC-8E6E-4CD2-B4F0-4598EF45179F}"/>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202247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BAB5-694C-44F9-8E2D-D49B33042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48F6B3-6C76-4AA3-8E81-C4B4DF310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B29A3-F697-4C5C-A30B-E5A7DE0C8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C2737-CF64-4F9F-93D7-29FF76B18010}"/>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6" name="Footer Placeholder 5">
            <a:extLst>
              <a:ext uri="{FF2B5EF4-FFF2-40B4-BE49-F238E27FC236}">
                <a16:creationId xmlns:a16="http://schemas.microsoft.com/office/drawing/2014/main" id="{90911A7A-8DB0-4067-8AAC-1EA1106851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45BB6-6A0D-45D0-83AB-581E3590D5D2}"/>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122971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A9E8-7259-41B6-929A-CA48ABA0B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7ED27C-8F71-4A21-AC7B-3BD67B21B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F26A2B-081B-4C62-BAB0-B25862C9D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99386-8582-461C-932E-DE5081D3F3D3}"/>
              </a:ext>
            </a:extLst>
          </p:cNvPr>
          <p:cNvSpPr>
            <a:spLocks noGrp="1"/>
          </p:cNvSpPr>
          <p:nvPr>
            <p:ph type="dt" sz="half" idx="10"/>
          </p:nvPr>
        </p:nvSpPr>
        <p:spPr/>
        <p:txBody>
          <a:bodyPr/>
          <a:lstStyle/>
          <a:p>
            <a:fld id="{7AE64246-3987-43C8-BB2F-A2FDB4A37C49}" type="datetimeFigureOut">
              <a:rPr lang="en-GB" smtClean="0"/>
              <a:t>23/08/2021</a:t>
            </a:fld>
            <a:endParaRPr lang="en-GB"/>
          </a:p>
        </p:txBody>
      </p:sp>
      <p:sp>
        <p:nvSpPr>
          <p:cNvPr id="6" name="Footer Placeholder 5">
            <a:extLst>
              <a:ext uri="{FF2B5EF4-FFF2-40B4-BE49-F238E27FC236}">
                <a16:creationId xmlns:a16="http://schemas.microsoft.com/office/drawing/2014/main" id="{301B5D7D-50D1-4E15-8D2E-12B7E1A343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0FCB00-9F0D-4F8B-B124-16872C8B7CE6}"/>
              </a:ext>
            </a:extLst>
          </p:cNvPr>
          <p:cNvSpPr>
            <a:spLocks noGrp="1"/>
          </p:cNvSpPr>
          <p:nvPr>
            <p:ph type="sldNum" sz="quarter" idx="12"/>
          </p:nvPr>
        </p:nvSpPr>
        <p:spPr/>
        <p:txBody>
          <a:bodyPr/>
          <a:lstStyle/>
          <a:p>
            <a:fld id="{D2D79C91-7F4B-43D0-990F-32927523B9A4}" type="slidenum">
              <a:rPr lang="en-GB" smtClean="0"/>
              <a:t>‹#›</a:t>
            </a:fld>
            <a:endParaRPr lang="en-GB"/>
          </a:p>
        </p:txBody>
      </p:sp>
    </p:spTree>
    <p:extLst>
      <p:ext uri="{BB962C8B-B14F-4D97-AF65-F5344CB8AC3E}">
        <p14:creationId xmlns:p14="http://schemas.microsoft.com/office/powerpoint/2010/main" val="36456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53337-D476-4187-8CE8-8DA360D033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5438CD-FA8B-4BD5-81AC-215F0EB65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42E3C4-216A-4E1C-922F-21E950CAA7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64246-3987-43C8-BB2F-A2FDB4A37C49}" type="datetimeFigureOut">
              <a:rPr lang="en-GB" smtClean="0"/>
              <a:t>23/08/2021</a:t>
            </a:fld>
            <a:endParaRPr lang="en-GB"/>
          </a:p>
        </p:txBody>
      </p:sp>
      <p:sp>
        <p:nvSpPr>
          <p:cNvPr id="5" name="Footer Placeholder 4">
            <a:extLst>
              <a:ext uri="{FF2B5EF4-FFF2-40B4-BE49-F238E27FC236}">
                <a16:creationId xmlns:a16="http://schemas.microsoft.com/office/drawing/2014/main" id="{F04299DA-33EF-41CD-9950-DF213A30B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0DDD59-8B33-4ABD-AB5E-164765F70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79C91-7F4B-43D0-990F-32927523B9A4}" type="slidenum">
              <a:rPr lang="en-GB" smtClean="0"/>
              <a:t>‹#›</a:t>
            </a:fld>
            <a:endParaRPr lang="en-GB"/>
          </a:p>
        </p:txBody>
      </p:sp>
    </p:spTree>
    <p:extLst>
      <p:ext uri="{BB962C8B-B14F-4D97-AF65-F5344CB8AC3E}">
        <p14:creationId xmlns:p14="http://schemas.microsoft.com/office/powerpoint/2010/main" val="318100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customXml" Target="../ink/ink13.xml"/><Relationship Id="rId18" Type="http://schemas.openxmlformats.org/officeDocument/2006/relationships/customXml" Target="../ink/ink17.xml"/><Relationship Id="rId3" Type="http://schemas.openxmlformats.org/officeDocument/2006/relationships/image" Target="../media/image5.png"/><Relationship Id="rId7" Type="http://schemas.openxmlformats.org/officeDocument/2006/relationships/customXml" Target="../ink/ink7.xml"/><Relationship Id="rId12" Type="http://schemas.openxmlformats.org/officeDocument/2006/relationships/customXml" Target="../ink/ink12.xml"/><Relationship Id="rId17" Type="http://schemas.openxmlformats.org/officeDocument/2006/relationships/image" Target="../media/image8.png"/><Relationship Id="rId2" Type="http://schemas.openxmlformats.org/officeDocument/2006/relationships/customXml" Target="../ink/ink3.xml"/><Relationship Id="rId16"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customXml" Target="../ink/ink11.xml"/><Relationship Id="rId5" Type="http://schemas.openxmlformats.org/officeDocument/2006/relationships/customXml" Target="../ink/ink5.xml"/><Relationship Id="rId15" Type="http://schemas.openxmlformats.org/officeDocument/2006/relationships/customXml" Target="../ink/ink15.xml"/><Relationship Id="rId10" Type="http://schemas.openxmlformats.org/officeDocument/2006/relationships/customXml" Target="../ink/ink10.xml"/><Relationship Id="rId19" Type="http://schemas.openxmlformats.org/officeDocument/2006/relationships/customXml" Target="../ink/ink18.xml"/><Relationship Id="rId4" Type="http://schemas.openxmlformats.org/officeDocument/2006/relationships/customXml" Target="../ink/ink4.xml"/><Relationship Id="rId9" Type="http://schemas.openxmlformats.org/officeDocument/2006/relationships/customXml" Target="../ink/ink9.xml"/><Relationship Id="rId14" Type="http://schemas.openxmlformats.org/officeDocument/2006/relationships/customXml" Target="../ink/ink14.xml"/></Relationships>
</file>

<file path=ppt/slides/_rels/slide12.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customXml" Target="../ink/ink29.xml"/><Relationship Id="rId18" Type="http://schemas.openxmlformats.org/officeDocument/2006/relationships/customXml" Target="../ink/ink33.xml"/><Relationship Id="rId3" Type="http://schemas.openxmlformats.org/officeDocument/2006/relationships/image" Target="../media/image5.png"/><Relationship Id="rId7" Type="http://schemas.openxmlformats.org/officeDocument/2006/relationships/customXml" Target="../ink/ink23.xml"/><Relationship Id="rId12" Type="http://schemas.openxmlformats.org/officeDocument/2006/relationships/customXml" Target="../ink/ink28.xml"/><Relationship Id="rId17" Type="http://schemas.openxmlformats.org/officeDocument/2006/relationships/image" Target="../media/image8.png"/><Relationship Id="rId2" Type="http://schemas.openxmlformats.org/officeDocument/2006/relationships/customXml" Target="../ink/ink19.xml"/><Relationship Id="rId16" Type="http://schemas.openxmlformats.org/officeDocument/2006/relationships/customXml" Target="../ink/ink32.xml"/><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customXml" Target="../ink/ink27.xml"/><Relationship Id="rId5" Type="http://schemas.openxmlformats.org/officeDocument/2006/relationships/customXml" Target="../ink/ink21.xml"/><Relationship Id="rId15" Type="http://schemas.openxmlformats.org/officeDocument/2006/relationships/customXml" Target="../ink/ink31.xml"/><Relationship Id="rId10" Type="http://schemas.openxmlformats.org/officeDocument/2006/relationships/customXml" Target="../ink/ink26.xml"/><Relationship Id="rId19" Type="http://schemas.openxmlformats.org/officeDocument/2006/relationships/customXml" Target="../ink/ink34.xml"/><Relationship Id="rId4" Type="http://schemas.openxmlformats.org/officeDocument/2006/relationships/customXml" Target="../ink/ink20.xml"/><Relationship Id="rId9" Type="http://schemas.openxmlformats.org/officeDocument/2006/relationships/customXml" Target="../ink/ink25.xml"/><Relationship Id="rId14" Type="http://schemas.openxmlformats.org/officeDocument/2006/relationships/customXml" Target="../ink/ink30.xml"/></Relationships>
</file>

<file path=ppt/slides/_rels/slide13.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customXml" Target="../ink/ink44.xml"/><Relationship Id="rId18" Type="http://schemas.openxmlformats.org/officeDocument/2006/relationships/image" Target="../media/image10.png"/><Relationship Id="rId3" Type="http://schemas.openxmlformats.org/officeDocument/2006/relationships/customXml" Target="../ink/ink35.xml"/><Relationship Id="rId7" Type="http://schemas.openxmlformats.org/officeDocument/2006/relationships/customXml" Target="../ink/ink38.xml"/><Relationship Id="rId12" Type="http://schemas.openxmlformats.org/officeDocument/2006/relationships/customXml" Target="../ink/ink43.xml"/><Relationship Id="rId17" Type="http://schemas.openxmlformats.org/officeDocument/2006/relationships/customXml" Target="../ink/ink48.xml"/><Relationship Id="rId2" Type="http://schemas.openxmlformats.org/officeDocument/2006/relationships/hyperlink" Target="https://www.mdpi.com/1224396/" TargetMode="External"/><Relationship Id="rId16" Type="http://schemas.openxmlformats.org/officeDocument/2006/relationships/customXml" Target="../ink/ink47.xml"/><Relationship Id="rId20" Type="http://schemas.openxmlformats.org/officeDocument/2006/relationships/customXml" Target="../ink/ink50.xml"/><Relationship Id="rId1" Type="http://schemas.openxmlformats.org/officeDocument/2006/relationships/slideLayout" Target="../slideLayouts/slideLayout2.xml"/><Relationship Id="rId6" Type="http://schemas.openxmlformats.org/officeDocument/2006/relationships/customXml" Target="../ink/ink37.xml"/><Relationship Id="rId11" Type="http://schemas.openxmlformats.org/officeDocument/2006/relationships/customXml" Target="../ink/ink42.xml"/><Relationship Id="rId5" Type="http://schemas.openxmlformats.org/officeDocument/2006/relationships/customXml" Target="../ink/ink36.xml"/><Relationship Id="rId15" Type="http://schemas.openxmlformats.org/officeDocument/2006/relationships/customXml" Target="../ink/ink46.xml"/><Relationship Id="rId10" Type="http://schemas.openxmlformats.org/officeDocument/2006/relationships/customXml" Target="../ink/ink41.xml"/><Relationship Id="rId19" Type="http://schemas.openxmlformats.org/officeDocument/2006/relationships/customXml" Target="../ink/ink49.xml"/><Relationship Id="rId4" Type="http://schemas.openxmlformats.org/officeDocument/2006/relationships/image" Target="../media/image9.png"/><Relationship Id="rId9" Type="http://schemas.openxmlformats.org/officeDocument/2006/relationships/customXml" Target="../ink/ink40.xml"/><Relationship Id="rId14" Type="http://schemas.openxmlformats.org/officeDocument/2006/relationships/customXml" Target="../ink/ink45.xml"/></Relationships>
</file>

<file path=ppt/slides/_rels/slide2.xml.rels><?xml version="1.0" encoding="UTF-8" standalone="yes"?>
<Relationships xmlns="http://schemas.openxmlformats.org/package/2006/relationships"><Relationship Id="rId3" Type="http://schemas.openxmlformats.org/officeDocument/2006/relationships/hyperlink" Target="https://ps.psychiatryonline.org/doi/10.1176/appi.ps.202000534#B2" TargetMode="External"/><Relationship Id="rId2" Type="http://schemas.openxmlformats.org/officeDocument/2006/relationships/hyperlink" Target="https://ps.psychiatryonline.org/doi/10.1176/appi.ps.202000534#B1" TargetMode="External"/><Relationship Id="rId1" Type="http://schemas.openxmlformats.org/officeDocument/2006/relationships/slideLayout" Target="../slideLayouts/slideLayout4.xml"/><Relationship Id="rId4" Type="http://schemas.openxmlformats.org/officeDocument/2006/relationships/hyperlink" Target="https://ps.psychiatryonline.org/doi/abs/10.1176/appi.ps.20200053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D97B71-7846-4A8D-9283-07F7A07E886A}"/>
              </a:ext>
            </a:extLst>
          </p:cNvPr>
          <p:cNvSpPr>
            <a:spLocks noGrp="1"/>
          </p:cNvSpPr>
          <p:nvPr>
            <p:ph type="ctrTitle"/>
          </p:nvPr>
        </p:nvSpPr>
        <p:spPr>
          <a:xfrm>
            <a:off x="826396" y="586855"/>
            <a:ext cx="4230100" cy="3387497"/>
          </a:xfrm>
        </p:spPr>
        <p:txBody>
          <a:bodyPr vert="horz" lIns="91440" tIns="45720" rIns="91440" bIns="45720" rtlCol="0" anchor="b">
            <a:normAutofit/>
          </a:bodyPr>
          <a:lstStyle/>
          <a:p>
            <a:pPr algn="r"/>
            <a:r>
              <a:rPr lang="en-US" sz="2800" kern="1200" dirty="0">
                <a:solidFill>
                  <a:srgbClr val="FFFFFF"/>
                </a:solidFill>
                <a:latin typeface="+mj-lt"/>
                <a:ea typeface="+mj-ea"/>
                <a:cs typeface="+mj-cs"/>
              </a:rPr>
              <a:t>Assessing the impacts of novel coronavirus outbreaks on people who use drugs, drug-related deaths and the effectiveness of service responses to COVID-19 (in Scotland)</a:t>
            </a:r>
          </a:p>
        </p:txBody>
      </p:sp>
      <p:sp>
        <p:nvSpPr>
          <p:cNvPr id="3" name="Subtitle 2">
            <a:extLst>
              <a:ext uri="{FF2B5EF4-FFF2-40B4-BE49-F238E27FC236}">
                <a16:creationId xmlns:a16="http://schemas.microsoft.com/office/drawing/2014/main" id="{42F9C907-2362-464E-9F6A-5348C552E502}"/>
              </a:ext>
            </a:extLst>
          </p:cNvPr>
          <p:cNvSpPr>
            <a:spLocks noGrp="1"/>
          </p:cNvSpPr>
          <p:nvPr>
            <p:ph type="subTitle" idx="1"/>
          </p:nvPr>
        </p:nvSpPr>
        <p:spPr>
          <a:xfrm>
            <a:off x="6503158" y="649480"/>
            <a:ext cx="4862447" cy="5546047"/>
          </a:xfrm>
        </p:spPr>
        <p:txBody>
          <a:bodyPr vert="horz" lIns="91440" tIns="45720" rIns="91440" bIns="45720" rtlCol="0" anchor="ctr">
            <a:normAutofit/>
          </a:bodyPr>
          <a:lstStyle/>
          <a:p>
            <a:pPr indent="-228600" algn="l">
              <a:buFont typeface="Arial" panose="020B0604020202020204" pitchFamily="34" charset="0"/>
              <a:buChar char="•"/>
            </a:pPr>
            <a:r>
              <a:rPr lang="en-US" sz="2000" dirty="0"/>
              <a:t>Alison Munro</a:t>
            </a:r>
            <a:r>
              <a:rPr lang="en-US" sz="2000" baseline="30000" dirty="0"/>
              <a:t>1</a:t>
            </a:r>
            <a:r>
              <a:rPr lang="en-US" sz="2000" dirty="0"/>
              <a:t> (presenting), </a:t>
            </a:r>
          </a:p>
          <a:p>
            <a:pPr indent="-228600" algn="l">
              <a:buFont typeface="Arial" panose="020B0604020202020204" pitchFamily="34" charset="0"/>
              <a:buChar char="•"/>
            </a:pPr>
            <a:r>
              <a:rPr lang="en-US" sz="2000" dirty="0"/>
              <a:t>Hazel Booth</a:t>
            </a:r>
            <a:r>
              <a:rPr lang="en-US" sz="2000" baseline="30000" dirty="0"/>
              <a:t>2</a:t>
            </a:r>
            <a:r>
              <a:rPr lang="en-US" sz="2000" dirty="0"/>
              <a:t>, Nicola Gray</a:t>
            </a:r>
            <a:r>
              <a:rPr lang="en-US" sz="2000" baseline="30000" dirty="0"/>
              <a:t>1</a:t>
            </a:r>
            <a:r>
              <a:rPr lang="en-US" sz="2000" dirty="0"/>
              <a:t>, Joan Love</a:t>
            </a:r>
            <a:r>
              <a:rPr lang="en-US" sz="2000" baseline="30000" dirty="0"/>
              <a:t>1</a:t>
            </a:r>
            <a:r>
              <a:rPr lang="en-US" sz="2000" dirty="0"/>
              <a:t>, Andrea Mohan</a:t>
            </a:r>
            <a:r>
              <a:rPr lang="en-US" sz="2000" baseline="30000" dirty="0"/>
              <a:t>1, </a:t>
            </a:r>
            <a:r>
              <a:rPr lang="en-US" sz="2000" dirty="0"/>
              <a:t>Jason Tang</a:t>
            </a:r>
            <a:r>
              <a:rPr lang="en-US" sz="2000" baseline="30000" dirty="0"/>
              <a:t>2</a:t>
            </a:r>
            <a:r>
              <a:rPr lang="en-US" sz="2000" dirty="0"/>
              <a:t> and Steve MacGillivray</a:t>
            </a:r>
            <a:r>
              <a:rPr lang="en-US" sz="2000" baseline="30000" dirty="0"/>
              <a:t>1</a:t>
            </a:r>
            <a:r>
              <a:rPr lang="en-US" sz="2000" dirty="0"/>
              <a:t> </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baseline="30000" dirty="0"/>
              <a:t>1 University of Dundee; 2 University of Stirling</a:t>
            </a:r>
            <a:endParaRPr lang="en-US" sz="2000" dirty="0"/>
          </a:p>
        </p:txBody>
      </p:sp>
    </p:spTree>
    <p:extLst>
      <p:ext uri="{BB962C8B-B14F-4D97-AF65-F5344CB8AC3E}">
        <p14:creationId xmlns:p14="http://schemas.microsoft.com/office/powerpoint/2010/main" val="302489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61207E3-F5CB-4EC1-8110-419B2FA390B5}"/>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dirty="0">
                <a:solidFill>
                  <a:schemeClr val="bg1"/>
                </a:solidFill>
              </a:rPr>
              <a:t>‘</a:t>
            </a:r>
            <a:r>
              <a:rPr lang="en-US" sz="5400" kern="1200" dirty="0">
                <a:solidFill>
                  <a:schemeClr val="bg1"/>
                </a:solidFill>
                <a:latin typeface="+mj-lt"/>
                <a:ea typeface="+mj-ea"/>
                <a:cs typeface="+mj-cs"/>
              </a:rPr>
              <a:t>Best quality’ grouping of studies</a:t>
            </a:r>
          </a:p>
        </p:txBody>
      </p:sp>
      <p:pic>
        <p:nvPicPr>
          <p:cNvPr id="6" name="Content Placeholder 5">
            <a:extLst>
              <a:ext uri="{FF2B5EF4-FFF2-40B4-BE49-F238E27FC236}">
                <a16:creationId xmlns:a16="http://schemas.microsoft.com/office/drawing/2014/main" id="{22D42C40-823A-4EEE-87C5-9C93635D9A1B}"/>
              </a:ext>
            </a:extLst>
          </p:cNvPr>
          <p:cNvPicPr>
            <a:picLocks noGrp="1" noChangeAspect="1"/>
          </p:cNvPicPr>
          <p:nvPr>
            <p:ph idx="1"/>
          </p:nvPr>
        </p:nvPicPr>
        <p:blipFill>
          <a:blip r:embed="rId2"/>
          <a:stretch>
            <a:fillRect/>
          </a:stretch>
        </p:blipFill>
        <p:spPr>
          <a:xfrm>
            <a:off x="1196337" y="2206154"/>
            <a:ext cx="10157461" cy="4351338"/>
          </a:xfrm>
        </p:spPr>
      </p:pic>
    </p:spTree>
    <p:extLst>
      <p:ext uri="{BB962C8B-B14F-4D97-AF65-F5344CB8AC3E}">
        <p14:creationId xmlns:p14="http://schemas.microsoft.com/office/powerpoint/2010/main" val="167817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0338C-5AFF-4FDE-A3F7-35D9004153B3}"/>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Discussion Points</a:t>
            </a:r>
          </a:p>
        </p:txBody>
      </p:sp>
      <p:sp>
        <p:nvSpPr>
          <p:cNvPr id="3" name="Content Placeholder 2">
            <a:extLst>
              <a:ext uri="{FF2B5EF4-FFF2-40B4-BE49-F238E27FC236}">
                <a16:creationId xmlns:a16="http://schemas.microsoft.com/office/drawing/2014/main" id="{21B99DE1-F481-42E9-ACA4-03D38BEDB49E}"/>
              </a:ext>
            </a:extLst>
          </p:cNvPr>
          <p:cNvSpPr>
            <a:spLocks noGrp="1"/>
          </p:cNvSpPr>
          <p:nvPr>
            <p:ph idx="1"/>
          </p:nvPr>
        </p:nvSpPr>
        <p:spPr>
          <a:xfrm>
            <a:off x="4810259" y="649480"/>
            <a:ext cx="6555347" cy="5546047"/>
          </a:xfrm>
        </p:spPr>
        <p:txBody>
          <a:bodyPr anchor="ctr">
            <a:normAutofit/>
          </a:bodyPr>
          <a:lstStyle/>
          <a:p>
            <a:pPr marL="0" indent="0">
              <a:buNone/>
            </a:pPr>
            <a:r>
              <a:rPr lang="en-US" sz="1800" b="1" dirty="0"/>
              <a:t>Overall</a:t>
            </a:r>
            <a:r>
              <a:rPr lang="en-US" sz="1800" dirty="0"/>
              <a:t>, quality of evidence was not good</a:t>
            </a:r>
          </a:p>
          <a:p>
            <a:pPr marL="0" indent="0">
              <a:buNone/>
            </a:pPr>
            <a:endParaRPr lang="en-US" sz="1800" dirty="0"/>
          </a:p>
          <a:p>
            <a:pPr marL="0" indent="0">
              <a:buNone/>
            </a:pPr>
            <a:r>
              <a:rPr lang="en-US" sz="1800" dirty="0"/>
              <a:t>Themes picked up in the discussion:</a:t>
            </a:r>
          </a:p>
          <a:p>
            <a:pPr marL="0" indent="0">
              <a:buNone/>
            </a:pPr>
            <a:endParaRPr lang="en-US" sz="1800" dirty="0"/>
          </a:p>
          <a:p>
            <a:r>
              <a:rPr lang="en-US" sz="1800" dirty="0"/>
              <a:t>Physical and Psychological Wellbeing</a:t>
            </a:r>
          </a:p>
          <a:p>
            <a:r>
              <a:rPr lang="en-US" sz="1800" dirty="0"/>
              <a:t>Vulnerable/</a:t>
            </a:r>
            <a:r>
              <a:rPr lang="en-US" sz="1800" dirty="0" err="1"/>
              <a:t>Marginalised</a:t>
            </a:r>
            <a:r>
              <a:rPr lang="en-US" sz="1800" dirty="0"/>
              <a:t> groups (</a:t>
            </a:r>
            <a:r>
              <a:rPr lang="en-US" sz="1800" dirty="0" err="1"/>
              <a:t>eg</a:t>
            </a:r>
            <a:r>
              <a:rPr lang="en-US" sz="1800" dirty="0"/>
              <a:t> people who are homeless, BAME and MSM)</a:t>
            </a:r>
          </a:p>
          <a:p>
            <a:r>
              <a:rPr lang="en-US" sz="1800" dirty="0"/>
              <a:t>Reduced Access to Harm Reduction Services</a:t>
            </a:r>
          </a:p>
          <a:p>
            <a:r>
              <a:rPr lang="en-US" sz="1800" dirty="0"/>
              <a:t>Drug-Related Deaths</a:t>
            </a:r>
          </a:p>
          <a:p>
            <a:r>
              <a:rPr lang="en-US" sz="1800" dirty="0"/>
              <a:t>Drug use patterns</a:t>
            </a:r>
          </a:p>
          <a:p>
            <a:pPr marL="0" indent="0">
              <a:buNone/>
            </a:pPr>
            <a:endParaRPr lang="en-US" sz="1800" dirty="0"/>
          </a:p>
          <a:p>
            <a:pPr marL="0" indent="0">
              <a:buNone/>
            </a:pPr>
            <a:endParaRPr lang="en-US" sz="18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AA3B50C-BE30-4636-8860-D8489A724E75}"/>
                  </a:ext>
                </a:extLst>
              </p14:cNvPr>
              <p14:cNvContentPartPr/>
              <p14:nvPr/>
            </p14:nvContentPartPr>
            <p14:xfrm>
              <a:off x="2146140" y="3326820"/>
              <a:ext cx="360" cy="360"/>
            </p14:xfrm>
          </p:contentPart>
        </mc:Choice>
        <mc:Fallback xmlns="">
          <p:pic>
            <p:nvPicPr>
              <p:cNvPr id="4" name="Ink 3">
                <a:extLst>
                  <a:ext uri="{FF2B5EF4-FFF2-40B4-BE49-F238E27FC236}">
                    <a16:creationId xmlns:a16="http://schemas.microsoft.com/office/drawing/2014/main" id="{4AA3B50C-BE30-4636-8860-D8489A724E75}"/>
                  </a:ext>
                </a:extLst>
              </p:cNvPr>
              <p:cNvPicPr/>
              <p:nvPr/>
            </p:nvPicPr>
            <p:blipFill>
              <a:blip r:embed="rId3"/>
              <a:stretch>
                <a:fillRect/>
              </a:stretch>
            </p:blipFill>
            <p:spPr>
              <a:xfrm>
                <a:off x="2137140" y="33178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C114C44-4552-44F1-8EB5-E57E0E91DCDE}"/>
                  </a:ext>
                </a:extLst>
              </p14:cNvPr>
              <p14:cNvContentPartPr/>
              <p14:nvPr/>
            </p14:nvContentPartPr>
            <p14:xfrm>
              <a:off x="2260260" y="3339780"/>
              <a:ext cx="360" cy="360"/>
            </p14:xfrm>
          </p:contentPart>
        </mc:Choice>
        <mc:Fallback xmlns="">
          <p:pic>
            <p:nvPicPr>
              <p:cNvPr id="5" name="Ink 4">
                <a:extLst>
                  <a:ext uri="{FF2B5EF4-FFF2-40B4-BE49-F238E27FC236}">
                    <a16:creationId xmlns:a16="http://schemas.microsoft.com/office/drawing/2014/main" id="{8C114C44-4552-44F1-8EB5-E57E0E91DCDE}"/>
                  </a:ext>
                </a:extLst>
              </p:cNvPr>
              <p:cNvPicPr/>
              <p:nvPr/>
            </p:nvPicPr>
            <p:blipFill>
              <a:blip r:embed="rId3"/>
              <a:stretch>
                <a:fillRect/>
              </a:stretch>
            </p:blipFill>
            <p:spPr>
              <a:xfrm>
                <a:off x="2251260" y="33307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E73CA40-5938-4D4B-B3AA-726209A5F6A2}"/>
                  </a:ext>
                </a:extLst>
              </p14:cNvPr>
              <p14:cNvContentPartPr/>
              <p14:nvPr/>
            </p14:nvContentPartPr>
            <p14:xfrm>
              <a:off x="1295100" y="3021900"/>
              <a:ext cx="360" cy="360"/>
            </p14:xfrm>
          </p:contentPart>
        </mc:Choice>
        <mc:Fallback xmlns="">
          <p:pic>
            <p:nvPicPr>
              <p:cNvPr id="6" name="Ink 5">
                <a:extLst>
                  <a:ext uri="{FF2B5EF4-FFF2-40B4-BE49-F238E27FC236}">
                    <a16:creationId xmlns:a16="http://schemas.microsoft.com/office/drawing/2014/main" id="{8E73CA40-5938-4D4B-B3AA-726209A5F6A2}"/>
                  </a:ext>
                </a:extLst>
              </p:cNvPr>
              <p:cNvPicPr/>
              <p:nvPr/>
            </p:nvPicPr>
            <p:blipFill>
              <a:blip r:embed="rId3"/>
              <a:stretch>
                <a:fillRect/>
              </a:stretch>
            </p:blipFill>
            <p:spPr>
              <a:xfrm>
                <a:off x="1286100" y="30132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493729D-3564-42B7-9D97-2F63150578C6}"/>
                  </a:ext>
                </a:extLst>
              </p14:cNvPr>
              <p14:cNvContentPartPr/>
              <p14:nvPr/>
            </p14:nvContentPartPr>
            <p14:xfrm>
              <a:off x="1688580" y="3212700"/>
              <a:ext cx="360" cy="360"/>
            </p14:xfrm>
          </p:contentPart>
        </mc:Choice>
        <mc:Fallback xmlns="">
          <p:pic>
            <p:nvPicPr>
              <p:cNvPr id="7" name="Ink 6">
                <a:extLst>
                  <a:ext uri="{FF2B5EF4-FFF2-40B4-BE49-F238E27FC236}">
                    <a16:creationId xmlns:a16="http://schemas.microsoft.com/office/drawing/2014/main" id="{3493729D-3564-42B7-9D97-2F63150578C6}"/>
                  </a:ext>
                </a:extLst>
              </p:cNvPr>
              <p:cNvPicPr/>
              <p:nvPr/>
            </p:nvPicPr>
            <p:blipFill>
              <a:blip r:embed="rId3"/>
              <a:stretch>
                <a:fillRect/>
              </a:stretch>
            </p:blipFill>
            <p:spPr>
              <a:xfrm>
                <a:off x="1679580" y="32037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0038CE6-717D-4B2D-8678-B5777EBE91D3}"/>
                  </a:ext>
                </a:extLst>
              </p14:cNvPr>
              <p14:cNvContentPartPr/>
              <p14:nvPr/>
            </p14:nvContentPartPr>
            <p14:xfrm>
              <a:off x="1790460" y="3289020"/>
              <a:ext cx="360" cy="360"/>
            </p14:xfrm>
          </p:contentPart>
        </mc:Choice>
        <mc:Fallback xmlns="">
          <p:pic>
            <p:nvPicPr>
              <p:cNvPr id="8" name="Ink 7">
                <a:extLst>
                  <a:ext uri="{FF2B5EF4-FFF2-40B4-BE49-F238E27FC236}">
                    <a16:creationId xmlns:a16="http://schemas.microsoft.com/office/drawing/2014/main" id="{20038CE6-717D-4B2D-8678-B5777EBE91D3}"/>
                  </a:ext>
                </a:extLst>
              </p:cNvPr>
              <p:cNvPicPr/>
              <p:nvPr/>
            </p:nvPicPr>
            <p:blipFill>
              <a:blip r:embed="rId3"/>
              <a:stretch>
                <a:fillRect/>
              </a:stretch>
            </p:blipFill>
            <p:spPr>
              <a:xfrm>
                <a:off x="1781460" y="3280020"/>
                <a:ext cx="18000" cy="18000"/>
              </a:xfrm>
              <a:prstGeom prst="rect">
                <a:avLst/>
              </a:prstGeom>
            </p:spPr>
          </p:pic>
        </mc:Fallback>
      </mc:AlternateContent>
      <p:grpSp>
        <p:nvGrpSpPr>
          <p:cNvPr id="11" name="Group 10">
            <a:extLst>
              <a:ext uri="{FF2B5EF4-FFF2-40B4-BE49-F238E27FC236}">
                <a16:creationId xmlns:a16="http://schemas.microsoft.com/office/drawing/2014/main" id="{62F92743-8AAE-49BE-AE15-12227754D995}"/>
              </a:ext>
            </a:extLst>
          </p:cNvPr>
          <p:cNvGrpSpPr/>
          <p:nvPr/>
        </p:nvGrpSpPr>
        <p:grpSpPr>
          <a:xfrm>
            <a:off x="2298060" y="3225660"/>
            <a:ext cx="360" cy="360"/>
            <a:chOff x="2298060" y="3225660"/>
            <a:chExt cx="360" cy="36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C63FC55-5B36-4731-8E3C-830521EE0A51}"/>
                    </a:ext>
                  </a:extLst>
                </p14:cNvPr>
                <p14:cNvContentPartPr/>
                <p14:nvPr/>
              </p14:nvContentPartPr>
              <p14:xfrm>
                <a:off x="2298060" y="3225660"/>
                <a:ext cx="360" cy="360"/>
              </p14:xfrm>
            </p:contentPart>
          </mc:Choice>
          <mc:Fallback xmlns="">
            <p:pic>
              <p:nvPicPr>
                <p:cNvPr id="9" name="Ink 8">
                  <a:extLst>
                    <a:ext uri="{FF2B5EF4-FFF2-40B4-BE49-F238E27FC236}">
                      <a16:creationId xmlns:a16="http://schemas.microsoft.com/office/drawing/2014/main" id="{8C63FC55-5B36-4731-8E3C-830521EE0A51}"/>
                    </a:ext>
                  </a:extLst>
                </p:cNvPr>
                <p:cNvPicPr/>
                <p:nvPr/>
              </p:nvPicPr>
              <p:blipFill>
                <a:blip r:embed="rId3"/>
                <a:stretch>
                  <a:fillRect/>
                </a:stretch>
              </p:blipFill>
              <p:spPr>
                <a:xfrm>
                  <a:off x="2289420" y="32166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9F8452EC-2F86-4919-9C26-0853280DF61A}"/>
                    </a:ext>
                  </a:extLst>
                </p14:cNvPr>
                <p14:cNvContentPartPr/>
                <p14:nvPr/>
              </p14:nvContentPartPr>
              <p14:xfrm>
                <a:off x="2298060" y="3225660"/>
                <a:ext cx="360" cy="360"/>
              </p14:xfrm>
            </p:contentPart>
          </mc:Choice>
          <mc:Fallback xmlns="">
            <p:pic>
              <p:nvPicPr>
                <p:cNvPr id="10" name="Ink 9">
                  <a:extLst>
                    <a:ext uri="{FF2B5EF4-FFF2-40B4-BE49-F238E27FC236}">
                      <a16:creationId xmlns:a16="http://schemas.microsoft.com/office/drawing/2014/main" id="{9F8452EC-2F86-4919-9C26-0853280DF61A}"/>
                    </a:ext>
                  </a:extLst>
                </p:cNvPr>
                <p:cNvPicPr/>
                <p:nvPr/>
              </p:nvPicPr>
              <p:blipFill>
                <a:blip r:embed="rId3"/>
                <a:stretch>
                  <a:fillRect/>
                </a:stretch>
              </p:blipFill>
              <p:spPr>
                <a:xfrm>
                  <a:off x="2289420" y="32166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9BFB901-6DC1-42EB-A0B1-A6BBD52AE2C6}"/>
                  </a:ext>
                </a:extLst>
              </p14:cNvPr>
              <p14:cNvContentPartPr/>
              <p14:nvPr/>
            </p14:nvContentPartPr>
            <p14:xfrm>
              <a:off x="7505100" y="3593580"/>
              <a:ext cx="360" cy="360"/>
            </p14:xfrm>
          </p:contentPart>
        </mc:Choice>
        <mc:Fallback xmlns="">
          <p:pic>
            <p:nvPicPr>
              <p:cNvPr id="12" name="Ink 11">
                <a:extLst>
                  <a:ext uri="{FF2B5EF4-FFF2-40B4-BE49-F238E27FC236}">
                    <a16:creationId xmlns:a16="http://schemas.microsoft.com/office/drawing/2014/main" id="{C9BFB901-6DC1-42EB-A0B1-A6BBD52AE2C6}"/>
                  </a:ext>
                </a:extLst>
              </p:cNvPr>
              <p:cNvPicPr/>
              <p:nvPr/>
            </p:nvPicPr>
            <p:blipFill>
              <a:blip r:embed="rId3"/>
              <a:stretch>
                <a:fillRect/>
              </a:stretch>
            </p:blipFill>
            <p:spPr>
              <a:xfrm>
                <a:off x="7496460" y="35849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68877194-096F-4E91-9264-E26225BCEF06}"/>
                  </a:ext>
                </a:extLst>
              </p14:cNvPr>
              <p14:cNvContentPartPr/>
              <p14:nvPr/>
            </p14:nvContentPartPr>
            <p14:xfrm>
              <a:off x="6108300" y="4343100"/>
              <a:ext cx="360" cy="360"/>
            </p14:xfrm>
          </p:contentPart>
        </mc:Choice>
        <mc:Fallback xmlns="">
          <p:pic>
            <p:nvPicPr>
              <p:cNvPr id="13" name="Ink 12">
                <a:extLst>
                  <a:ext uri="{FF2B5EF4-FFF2-40B4-BE49-F238E27FC236}">
                    <a16:creationId xmlns:a16="http://schemas.microsoft.com/office/drawing/2014/main" id="{68877194-096F-4E91-9264-E26225BCEF06}"/>
                  </a:ext>
                </a:extLst>
              </p:cNvPr>
              <p:cNvPicPr/>
              <p:nvPr/>
            </p:nvPicPr>
            <p:blipFill>
              <a:blip r:embed="rId3"/>
              <a:stretch>
                <a:fillRect/>
              </a:stretch>
            </p:blipFill>
            <p:spPr>
              <a:xfrm>
                <a:off x="6099660" y="43341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07204D0-8C2A-4510-8A4D-EFFF2F4D4CFB}"/>
                  </a:ext>
                </a:extLst>
              </p14:cNvPr>
              <p14:cNvContentPartPr/>
              <p14:nvPr/>
            </p14:nvContentPartPr>
            <p14:xfrm>
              <a:off x="2095020" y="3441660"/>
              <a:ext cx="360" cy="360"/>
            </p14:xfrm>
          </p:contentPart>
        </mc:Choice>
        <mc:Fallback xmlns="">
          <p:pic>
            <p:nvPicPr>
              <p:cNvPr id="14" name="Ink 13">
                <a:extLst>
                  <a:ext uri="{FF2B5EF4-FFF2-40B4-BE49-F238E27FC236}">
                    <a16:creationId xmlns:a16="http://schemas.microsoft.com/office/drawing/2014/main" id="{C07204D0-8C2A-4510-8A4D-EFFF2F4D4CFB}"/>
                  </a:ext>
                </a:extLst>
              </p:cNvPr>
              <p:cNvPicPr/>
              <p:nvPr/>
            </p:nvPicPr>
            <p:blipFill>
              <a:blip r:embed="rId3"/>
              <a:stretch>
                <a:fillRect/>
              </a:stretch>
            </p:blipFill>
            <p:spPr>
              <a:xfrm>
                <a:off x="2086380" y="34326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38446663-9CEC-47DE-911B-912AA4F82DBD}"/>
                  </a:ext>
                </a:extLst>
              </p14:cNvPr>
              <p14:cNvContentPartPr/>
              <p14:nvPr/>
            </p14:nvContentPartPr>
            <p14:xfrm>
              <a:off x="2107620" y="3682500"/>
              <a:ext cx="360" cy="360"/>
            </p14:xfrm>
          </p:contentPart>
        </mc:Choice>
        <mc:Fallback xmlns="">
          <p:pic>
            <p:nvPicPr>
              <p:cNvPr id="15" name="Ink 14">
                <a:extLst>
                  <a:ext uri="{FF2B5EF4-FFF2-40B4-BE49-F238E27FC236}">
                    <a16:creationId xmlns:a16="http://schemas.microsoft.com/office/drawing/2014/main" id="{38446663-9CEC-47DE-911B-912AA4F82DBD}"/>
                  </a:ext>
                </a:extLst>
              </p:cNvPr>
              <p:cNvPicPr/>
              <p:nvPr/>
            </p:nvPicPr>
            <p:blipFill>
              <a:blip r:embed="rId3"/>
              <a:stretch>
                <a:fillRect/>
              </a:stretch>
            </p:blipFill>
            <p:spPr>
              <a:xfrm>
                <a:off x="2098620" y="3673500"/>
                <a:ext cx="18000" cy="18000"/>
              </a:xfrm>
              <a:prstGeom prst="rect">
                <a:avLst/>
              </a:prstGeom>
            </p:spPr>
          </p:pic>
        </mc:Fallback>
      </mc:AlternateContent>
      <p:grpSp>
        <p:nvGrpSpPr>
          <p:cNvPr id="18" name="Group 17">
            <a:extLst>
              <a:ext uri="{FF2B5EF4-FFF2-40B4-BE49-F238E27FC236}">
                <a16:creationId xmlns:a16="http://schemas.microsoft.com/office/drawing/2014/main" id="{308FD095-8230-4E65-AB55-1708CCC4D331}"/>
              </a:ext>
            </a:extLst>
          </p:cNvPr>
          <p:cNvGrpSpPr/>
          <p:nvPr/>
        </p:nvGrpSpPr>
        <p:grpSpPr>
          <a:xfrm>
            <a:off x="3022020" y="3619140"/>
            <a:ext cx="360" cy="360"/>
            <a:chOff x="3022020" y="3619140"/>
            <a:chExt cx="360" cy="360"/>
          </a:xfrm>
        </p:grpSpPr>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D9F5CF11-72A3-4895-8317-330AF8E91151}"/>
                    </a:ext>
                  </a:extLst>
                </p14:cNvPr>
                <p14:cNvContentPartPr/>
                <p14:nvPr/>
              </p14:nvContentPartPr>
              <p14:xfrm>
                <a:off x="3022020" y="3619140"/>
                <a:ext cx="360" cy="360"/>
              </p14:xfrm>
            </p:contentPart>
          </mc:Choice>
          <mc:Fallback xmlns="">
            <p:pic>
              <p:nvPicPr>
                <p:cNvPr id="16" name="Ink 15">
                  <a:extLst>
                    <a:ext uri="{FF2B5EF4-FFF2-40B4-BE49-F238E27FC236}">
                      <a16:creationId xmlns:a16="http://schemas.microsoft.com/office/drawing/2014/main" id="{D9F5CF11-72A3-4895-8317-330AF8E91151}"/>
                    </a:ext>
                  </a:extLst>
                </p:cNvPr>
                <p:cNvPicPr/>
                <p:nvPr/>
              </p:nvPicPr>
              <p:blipFill>
                <a:blip r:embed="rId3"/>
                <a:stretch>
                  <a:fillRect/>
                </a:stretch>
              </p:blipFill>
              <p:spPr>
                <a:xfrm>
                  <a:off x="3013020" y="36101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B557455E-6050-4B88-946B-2A7749DC3F1A}"/>
                    </a:ext>
                  </a:extLst>
                </p14:cNvPr>
                <p14:cNvContentPartPr/>
                <p14:nvPr/>
              </p14:nvContentPartPr>
              <p14:xfrm>
                <a:off x="3022020" y="3619140"/>
                <a:ext cx="360" cy="360"/>
              </p14:xfrm>
            </p:contentPart>
          </mc:Choice>
          <mc:Fallback xmlns="">
            <p:pic>
              <p:nvPicPr>
                <p:cNvPr id="17" name="Ink 16">
                  <a:extLst>
                    <a:ext uri="{FF2B5EF4-FFF2-40B4-BE49-F238E27FC236}">
                      <a16:creationId xmlns:a16="http://schemas.microsoft.com/office/drawing/2014/main" id="{B557455E-6050-4B88-946B-2A7749DC3F1A}"/>
                    </a:ext>
                  </a:extLst>
                </p:cNvPr>
                <p:cNvPicPr/>
                <p:nvPr/>
              </p:nvPicPr>
              <p:blipFill>
                <a:blip r:embed="rId3"/>
                <a:stretch>
                  <a:fillRect/>
                </a:stretch>
              </p:blipFill>
              <p:spPr>
                <a:xfrm>
                  <a:off x="3013020" y="361014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F8F12898-96E5-4441-90EB-759ED70C3E0E}"/>
                  </a:ext>
                </a:extLst>
              </p14:cNvPr>
              <p14:cNvContentPartPr/>
              <p14:nvPr/>
            </p14:nvContentPartPr>
            <p14:xfrm>
              <a:off x="1790460" y="3073020"/>
              <a:ext cx="360" cy="360"/>
            </p14:xfrm>
          </p:contentPart>
        </mc:Choice>
        <mc:Fallback xmlns="">
          <p:pic>
            <p:nvPicPr>
              <p:cNvPr id="19" name="Ink 18">
                <a:extLst>
                  <a:ext uri="{FF2B5EF4-FFF2-40B4-BE49-F238E27FC236}">
                    <a16:creationId xmlns:a16="http://schemas.microsoft.com/office/drawing/2014/main" id="{F8F12898-96E5-4441-90EB-759ED70C3E0E}"/>
                  </a:ext>
                </a:extLst>
              </p:cNvPr>
              <p:cNvPicPr/>
              <p:nvPr/>
            </p:nvPicPr>
            <p:blipFill>
              <a:blip r:embed="rId17"/>
              <a:stretch>
                <a:fillRect/>
              </a:stretch>
            </p:blipFill>
            <p:spPr>
              <a:xfrm>
                <a:off x="1781460" y="3064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414D2885-E12A-4FAC-8F41-EF53CC673238}"/>
                  </a:ext>
                </a:extLst>
              </p14:cNvPr>
              <p14:cNvContentPartPr/>
              <p14:nvPr/>
            </p14:nvContentPartPr>
            <p14:xfrm>
              <a:off x="2730060" y="3161580"/>
              <a:ext cx="360" cy="360"/>
            </p14:xfrm>
          </p:contentPart>
        </mc:Choice>
        <mc:Fallback xmlns="">
          <p:pic>
            <p:nvPicPr>
              <p:cNvPr id="20" name="Ink 19">
                <a:extLst>
                  <a:ext uri="{FF2B5EF4-FFF2-40B4-BE49-F238E27FC236}">
                    <a16:creationId xmlns:a16="http://schemas.microsoft.com/office/drawing/2014/main" id="{414D2885-E12A-4FAC-8F41-EF53CC673238}"/>
                  </a:ext>
                </a:extLst>
              </p:cNvPr>
              <p:cNvPicPr/>
              <p:nvPr/>
            </p:nvPicPr>
            <p:blipFill>
              <a:blip r:embed="rId17"/>
              <a:stretch>
                <a:fillRect/>
              </a:stretch>
            </p:blipFill>
            <p:spPr>
              <a:xfrm>
                <a:off x="2721420" y="31529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BFE9DBE7-2FB8-4711-9B63-FCFF945134EA}"/>
                  </a:ext>
                </a:extLst>
              </p14:cNvPr>
              <p14:cNvContentPartPr/>
              <p14:nvPr/>
            </p14:nvContentPartPr>
            <p14:xfrm>
              <a:off x="2907900" y="2907780"/>
              <a:ext cx="360" cy="360"/>
            </p14:xfrm>
          </p:contentPart>
        </mc:Choice>
        <mc:Fallback xmlns="">
          <p:pic>
            <p:nvPicPr>
              <p:cNvPr id="21" name="Ink 20">
                <a:extLst>
                  <a:ext uri="{FF2B5EF4-FFF2-40B4-BE49-F238E27FC236}">
                    <a16:creationId xmlns:a16="http://schemas.microsoft.com/office/drawing/2014/main" id="{BFE9DBE7-2FB8-4711-9B63-FCFF945134EA}"/>
                  </a:ext>
                </a:extLst>
              </p:cNvPr>
              <p:cNvPicPr/>
              <p:nvPr/>
            </p:nvPicPr>
            <p:blipFill>
              <a:blip r:embed="rId3"/>
              <a:stretch>
                <a:fillRect/>
              </a:stretch>
            </p:blipFill>
            <p:spPr>
              <a:xfrm>
                <a:off x="2898900" y="2898780"/>
                <a:ext cx="18000" cy="18000"/>
              </a:xfrm>
              <a:prstGeom prst="rect">
                <a:avLst/>
              </a:prstGeom>
            </p:spPr>
          </p:pic>
        </mc:Fallback>
      </mc:AlternateContent>
    </p:spTree>
    <p:extLst>
      <p:ext uri="{BB962C8B-B14F-4D97-AF65-F5344CB8AC3E}">
        <p14:creationId xmlns:p14="http://schemas.microsoft.com/office/powerpoint/2010/main" val="253012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0338C-5AFF-4FDE-A3F7-35D9004153B3}"/>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Conclusion</a:t>
            </a:r>
          </a:p>
        </p:txBody>
      </p:sp>
      <p:sp>
        <p:nvSpPr>
          <p:cNvPr id="3" name="Content Placeholder 2">
            <a:extLst>
              <a:ext uri="{FF2B5EF4-FFF2-40B4-BE49-F238E27FC236}">
                <a16:creationId xmlns:a16="http://schemas.microsoft.com/office/drawing/2014/main" id="{21B99DE1-F481-42E9-ACA4-03D38BEDB49E}"/>
              </a:ext>
            </a:extLst>
          </p:cNvPr>
          <p:cNvSpPr>
            <a:spLocks noGrp="1"/>
          </p:cNvSpPr>
          <p:nvPr>
            <p:ph idx="1"/>
          </p:nvPr>
        </p:nvSpPr>
        <p:spPr>
          <a:xfrm>
            <a:off x="4810259" y="649480"/>
            <a:ext cx="6555347" cy="5546047"/>
          </a:xfrm>
        </p:spPr>
        <p:txBody>
          <a:bodyPr anchor="ctr">
            <a:normAutofit fontScale="70000" lnSpcReduction="20000"/>
          </a:bodyPr>
          <a:lstStyle/>
          <a:p>
            <a:pPr marL="0" indent="0">
              <a:buNone/>
            </a:pPr>
            <a:r>
              <a:rPr lang="en-GB" sz="4800" dirty="0">
                <a:solidFill>
                  <a:srgbClr val="FFFFFF"/>
                </a:solidFill>
              </a:rPr>
              <a:t>Di”</a:t>
            </a:r>
          </a:p>
          <a:p>
            <a:r>
              <a:rPr lang="en-US" sz="3600" b="0" i="0" dirty="0">
                <a:solidFill>
                  <a:srgbClr val="222222"/>
                </a:solidFill>
                <a:effectLst/>
                <a:latin typeface="Arial" panose="020B0604020202020204" pitchFamily="34" charset="0"/>
              </a:rPr>
              <a:t>’the empirical evidence is generally not of sufficient quality to inform future responses to further COVID-19 outbreaks or indeed other novel coronavirus outbreaks’</a:t>
            </a:r>
          </a:p>
          <a:p>
            <a:r>
              <a:rPr lang="en-US" sz="3600" b="0" i="0" dirty="0">
                <a:solidFill>
                  <a:srgbClr val="222222"/>
                </a:solidFill>
                <a:effectLst/>
                <a:latin typeface="Arial" panose="020B0604020202020204" pitchFamily="34" charset="0"/>
              </a:rPr>
              <a:t> ‘where consideration may be given to some interventions such as maintaining access to evidenced based interventions (e.g., MAT and naloxone) as well as a need for additional supports for more vulnerable PWUD such as people who are homeless, who have additional comorbidities and from BAME groups. There remains a large gap in knowledge that is necessary to inform future responses.’</a:t>
            </a:r>
          </a:p>
          <a:p>
            <a:r>
              <a:rPr lang="en-US" sz="3600" dirty="0">
                <a:solidFill>
                  <a:srgbClr val="222222"/>
                </a:solidFill>
                <a:latin typeface="Arial" panose="020B0604020202020204" pitchFamily="34" charset="0"/>
              </a:rPr>
              <a:t>Requirement for further robust research</a:t>
            </a:r>
            <a:r>
              <a:rPr lang="en-GB" sz="4800" dirty="0">
                <a:solidFill>
                  <a:srgbClr val="FFFFFF"/>
                </a:solidFill>
              </a:rPr>
              <a:t>Points</a:t>
            </a:r>
            <a:r>
              <a:rPr kumimoji="0" lang="en-GB" sz="4800" b="0" i="0" u="none" strike="noStrike" kern="1200" cap="none" spc="0" normalizeH="0" baseline="0" noProof="0" dirty="0">
                <a:ln>
                  <a:noFill/>
                </a:ln>
                <a:solidFill>
                  <a:srgbClr val="FFFFFF"/>
                </a:solidFill>
                <a:effectLst/>
                <a:uLnTx/>
                <a:uFillTx/>
                <a:latin typeface="Calibri Light" panose="020F0302020204030204"/>
                <a:ea typeface="+mj-ea"/>
                <a:cs typeface="+mj-cs"/>
              </a:rPr>
              <a:t>Discussion Points</a:t>
            </a:r>
            <a:endParaRPr lang="en-US" sz="4800" dirty="0"/>
          </a:p>
          <a:p>
            <a:pPr marL="0" indent="0">
              <a:buNone/>
            </a:pPr>
            <a:endParaRPr lang="en-US" sz="18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AA3B50C-BE30-4636-8860-D8489A724E75}"/>
                  </a:ext>
                </a:extLst>
              </p14:cNvPr>
              <p14:cNvContentPartPr/>
              <p14:nvPr/>
            </p14:nvContentPartPr>
            <p14:xfrm>
              <a:off x="2146140" y="3326820"/>
              <a:ext cx="360" cy="360"/>
            </p14:xfrm>
          </p:contentPart>
        </mc:Choice>
        <mc:Fallback xmlns="">
          <p:pic>
            <p:nvPicPr>
              <p:cNvPr id="4" name="Ink 3">
                <a:extLst>
                  <a:ext uri="{FF2B5EF4-FFF2-40B4-BE49-F238E27FC236}">
                    <a16:creationId xmlns:a16="http://schemas.microsoft.com/office/drawing/2014/main" id="{4AA3B50C-BE30-4636-8860-D8489A724E75}"/>
                  </a:ext>
                </a:extLst>
              </p:cNvPr>
              <p:cNvPicPr/>
              <p:nvPr/>
            </p:nvPicPr>
            <p:blipFill>
              <a:blip r:embed="rId3"/>
              <a:stretch>
                <a:fillRect/>
              </a:stretch>
            </p:blipFill>
            <p:spPr>
              <a:xfrm>
                <a:off x="2137140" y="33178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C114C44-4552-44F1-8EB5-E57E0E91DCDE}"/>
                  </a:ext>
                </a:extLst>
              </p14:cNvPr>
              <p14:cNvContentPartPr/>
              <p14:nvPr/>
            </p14:nvContentPartPr>
            <p14:xfrm>
              <a:off x="2260260" y="3339780"/>
              <a:ext cx="360" cy="360"/>
            </p14:xfrm>
          </p:contentPart>
        </mc:Choice>
        <mc:Fallback xmlns="">
          <p:pic>
            <p:nvPicPr>
              <p:cNvPr id="5" name="Ink 4">
                <a:extLst>
                  <a:ext uri="{FF2B5EF4-FFF2-40B4-BE49-F238E27FC236}">
                    <a16:creationId xmlns:a16="http://schemas.microsoft.com/office/drawing/2014/main" id="{8C114C44-4552-44F1-8EB5-E57E0E91DCDE}"/>
                  </a:ext>
                </a:extLst>
              </p:cNvPr>
              <p:cNvPicPr/>
              <p:nvPr/>
            </p:nvPicPr>
            <p:blipFill>
              <a:blip r:embed="rId3"/>
              <a:stretch>
                <a:fillRect/>
              </a:stretch>
            </p:blipFill>
            <p:spPr>
              <a:xfrm>
                <a:off x="2251260" y="33307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E73CA40-5938-4D4B-B3AA-726209A5F6A2}"/>
                  </a:ext>
                </a:extLst>
              </p14:cNvPr>
              <p14:cNvContentPartPr/>
              <p14:nvPr/>
            </p14:nvContentPartPr>
            <p14:xfrm>
              <a:off x="1295100" y="3021900"/>
              <a:ext cx="360" cy="360"/>
            </p14:xfrm>
          </p:contentPart>
        </mc:Choice>
        <mc:Fallback xmlns="">
          <p:pic>
            <p:nvPicPr>
              <p:cNvPr id="6" name="Ink 5">
                <a:extLst>
                  <a:ext uri="{FF2B5EF4-FFF2-40B4-BE49-F238E27FC236}">
                    <a16:creationId xmlns:a16="http://schemas.microsoft.com/office/drawing/2014/main" id="{8E73CA40-5938-4D4B-B3AA-726209A5F6A2}"/>
                  </a:ext>
                </a:extLst>
              </p:cNvPr>
              <p:cNvPicPr/>
              <p:nvPr/>
            </p:nvPicPr>
            <p:blipFill>
              <a:blip r:embed="rId3"/>
              <a:stretch>
                <a:fillRect/>
              </a:stretch>
            </p:blipFill>
            <p:spPr>
              <a:xfrm>
                <a:off x="1286100" y="30129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493729D-3564-42B7-9D97-2F63150578C6}"/>
                  </a:ext>
                </a:extLst>
              </p14:cNvPr>
              <p14:cNvContentPartPr/>
              <p14:nvPr/>
            </p14:nvContentPartPr>
            <p14:xfrm>
              <a:off x="1688580" y="3212700"/>
              <a:ext cx="360" cy="360"/>
            </p14:xfrm>
          </p:contentPart>
        </mc:Choice>
        <mc:Fallback xmlns="">
          <p:pic>
            <p:nvPicPr>
              <p:cNvPr id="7" name="Ink 6">
                <a:extLst>
                  <a:ext uri="{FF2B5EF4-FFF2-40B4-BE49-F238E27FC236}">
                    <a16:creationId xmlns:a16="http://schemas.microsoft.com/office/drawing/2014/main" id="{3493729D-3564-42B7-9D97-2F63150578C6}"/>
                  </a:ext>
                </a:extLst>
              </p:cNvPr>
              <p:cNvPicPr/>
              <p:nvPr/>
            </p:nvPicPr>
            <p:blipFill>
              <a:blip r:embed="rId3"/>
              <a:stretch>
                <a:fillRect/>
              </a:stretch>
            </p:blipFill>
            <p:spPr>
              <a:xfrm>
                <a:off x="1679580" y="32037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0038CE6-717D-4B2D-8678-B5777EBE91D3}"/>
                  </a:ext>
                </a:extLst>
              </p14:cNvPr>
              <p14:cNvContentPartPr/>
              <p14:nvPr/>
            </p14:nvContentPartPr>
            <p14:xfrm>
              <a:off x="1790460" y="3289020"/>
              <a:ext cx="360" cy="360"/>
            </p14:xfrm>
          </p:contentPart>
        </mc:Choice>
        <mc:Fallback xmlns="">
          <p:pic>
            <p:nvPicPr>
              <p:cNvPr id="8" name="Ink 7">
                <a:extLst>
                  <a:ext uri="{FF2B5EF4-FFF2-40B4-BE49-F238E27FC236}">
                    <a16:creationId xmlns:a16="http://schemas.microsoft.com/office/drawing/2014/main" id="{20038CE6-717D-4B2D-8678-B5777EBE91D3}"/>
                  </a:ext>
                </a:extLst>
              </p:cNvPr>
              <p:cNvPicPr/>
              <p:nvPr/>
            </p:nvPicPr>
            <p:blipFill>
              <a:blip r:embed="rId3"/>
              <a:stretch>
                <a:fillRect/>
              </a:stretch>
            </p:blipFill>
            <p:spPr>
              <a:xfrm>
                <a:off x="1781460" y="3280020"/>
                <a:ext cx="18000" cy="18000"/>
              </a:xfrm>
              <a:prstGeom prst="rect">
                <a:avLst/>
              </a:prstGeom>
            </p:spPr>
          </p:pic>
        </mc:Fallback>
      </mc:AlternateContent>
      <p:grpSp>
        <p:nvGrpSpPr>
          <p:cNvPr id="11" name="Group 10">
            <a:extLst>
              <a:ext uri="{FF2B5EF4-FFF2-40B4-BE49-F238E27FC236}">
                <a16:creationId xmlns:a16="http://schemas.microsoft.com/office/drawing/2014/main" id="{62F92743-8AAE-49BE-AE15-12227754D995}"/>
              </a:ext>
            </a:extLst>
          </p:cNvPr>
          <p:cNvGrpSpPr/>
          <p:nvPr/>
        </p:nvGrpSpPr>
        <p:grpSpPr>
          <a:xfrm>
            <a:off x="2298060" y="3225660"/>
            <a:ext cx="360" cy="360"/>
            <a:chOff x="2298060" y="3225660"/>
            <a:chExt cx="360" cy="36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C63FC55-5B36-4731-8E3C-830521EE0A51}"/>
                    </a:ext>
                  </a:extLst>
                </p14:cNvPr>
                <p14:cNvContentPartPr/>
                <p14:nvPr/>
              </p14:nvContentPartPr>
              <p14:xfrm>
                <a:off x="2298060" y="3225660"/>
                <a:ext cx="360" cy="360"/>
              </p14:xfrm>
            </p:contentPart>
          </mc:Choice>
          <mc:Fallback xmlns="">
            <p:pic>
              <p:nvPicPr>
                <p:cNvPr id="9" name="Ink 8">
                  <a:extLst>
                    <a:ext uri="{FF2B5EF4-FFF2-40B4-BE49-F238E27FC236}">
                      <a16:creationId xmlns:a16="http://schemas.microsoft.com/office/drawing/2014/main" id="{8C63FC55-5B36-4731-8E3C-830521EE0A51}"/>
                    </a:ext>
                  </a:extLst>
                </p:cNvPr>
                <p:cNvPicPr/>
                <p:nvPr/>
              </p:nvPicPr>
              <p:blipFill>
                <a:blip r:embed="rId3"/>
                <a:stretch>
                  <a:fillRect/>
                </a:stretch>
              </p:blipFill>
              <p:spPr>
                <a:xfrm>
                  <a:off x="2289060" y="32166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9F8452EC-2F86-4919-9C26-0853280DF61A}"/>
                    </a:ext>
                  </a:extLst>
                </p14:cNvPr>
                <p14:cNvContentPartPr/>
                <p14:nvPr/>
              </p14:nvContentPartPr>
              <p14:xfrm>
                <a:off x="2298060" y="3225660"/>
                <a:ext cx="360" cy="360"/>
              </p14:xfrm>
            </p:contentPart>
          </mc:Choice>
          <mc:Fallback xmlns="">
            <p:pic>
              <p:nvPicPr>
                <p:cNvPr id="10" name="Ink 9">
                  <a:extLst>
                    <a:ext uri="{FF2B5EF4-FFF2-40B4-BE49-F238E27FC236}">
                      <a16:creationId xmlns:a16="http://schemas.microsoft.com/office/drawing/2014/main" id="{9F8452EC-2F86-4919-9C26-0853280DF61A}"/>
                    </a:ext>
                  </a:extLst>
                </p:cNvPr>
                <p:cNvPicPr/>
                <p:nvPr/>
              </p:nvPicPr>
              <p:blipFill>
                <a:blip r:embed="rId3"/>
                <a:stretch>
                  <a:fillRect/>
                </a:stretch>
              </p:blipFill>
              <p:spPr>
                <a:xfrm>
                  <a:off x="2289060" y="32166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9BFB901-6DC1-42EB-A0B1-A6BBD52AE2C6}"/>
                  </a:ext>
                </a:extLst>
              </p14:cNvPr>
              <p14:cNvContentPartPr/>
              <p14:nvPr/>
            </p14:nvContentPartPr>
            <p14:xfrm>
              <a:off x="7505100" y="3593580"/>
              <a:ext cx="360" cy="360"/>
            </p14:xfrm>
          </p:contentPart>
        </mc:Choice>
        <mc:Fallback xmlns="">
          <p:pic>
            <p:nvPicPr>
              <p:cNvPr id="12" name="Ink 11">
                <a:extLst>
                  <a:ext uri="{FF2B5EF4-FFF2-40B4-BE49-F238E27FC236}">
                    <a16:creationId xmlns:a16="http://schemas.microsoft.com/office/drawing/2014/main" id="{C9BFB901-6DC1-42EB-A0B1-A6BBD52AE2C6}"/>
                  </a:ext>
                </a:extLst>
              </p:cNvPr>
              <p:cNvPicPr/>
              <p:nvPr/>
            </p:nvPicPr>
            <p:blipFill>
              <a:blip r:embed="rId3"/>
              <a:stretch>
                <a:fillRect/>
              </a:stretch>
            </p:blipFill>
            <p:spPr>
              <a:xfrm>
                <a:off x="7496100" y="35845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68877194-096F-4E91-9264-E26225BCEF06}"/>
                  </a:ext>
                </a:extLst>
              </p14:cNvPr>
              <p14:cNvContentPartPr/>
              <p14:nvPr/>
            </p14:nvContentPartPr>
            <p14:xfrm>
              <a:off x="6108300" y="4343100"/>
              <a:ext cx="360" cy="360"/>
            </p14:xfrm>
          </p:contentPart>
        </mc:Choice>
        <mc:Fallback xmlns="">
          <p:pic>
            <p:nvPicPr>
              <p:cNvPr id="13" name="Ink 12">
                <a:extLst>
                  <a:ext uri="{FF2B5EF4-FFF2-40B4-BE49-F238E27FC236}">
                    <a16:creationId xmlns:a16="http://schemas.microsoft.com/office/drawing/2014/main" id="{68877194-096F-4E91-9264-E26225BCEF06}"/>
                  </a:ext>
                </a:extLst>
              </p:cNvPr>
              <p:cNvPicPr/>
              <p:nvPr/>
            </p:nvPicPr>
            <p:blipFill>
              <a:blip r:embed="rId3"/>
              <a:stretch>
                <a:fillRect/>
              </a:stretch>
            </p:blipFill>
            <p:spPr>
              <a:xfrm>
                <a:off x="6099300" y="43341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07204D0-8C2A-4510-8A4D-EFFF2F4D4CFB}"/>
                  </a:ext>
                </a:extLst>
              </p14:cNvPr>
              <p14:cNvContentPartPr/>
              <p14:nvPr/>
            </p14:nvContentPartPr>
            <p14:xfrm>
              <a:off x="2095020" y="3441660"/>
              <a:ext cx="360" cy="360"/>
            </p14:xfrm>
          </p:contentPart>
        </mc:Choice>
        <mc:Fallback xmlns="">
          <p:pic>
            <p:nvPicPr>
              <p:cNvPr id="14" name="Ink 13">
                <a:extLst>
                  <a:ext uri="{FF2B5EF4-FFF2-40B4-BE49-F238E27FC236}">
                    <a16:creationId xmlns:a16="http://schemas.microsoft.com/office/drawing/2014/main" id="{C07204D0-8C2A-4510-8A4D-EFFF2F4D4CFB}"/>
                  </a:ext>
                </a:extLst>
              </p:cNvPr>
              <p:cNvPicPr/>
              <p:nvPr/>
            </p:nvPicPr>
            <p:blipFill>
              <a:blip r:embed="rId3"/>
              <a:stretch>
                <a:fillRect/>
              </a:stretch>
            </p:blipFill>
            <p:spPr>
              <a:xfrm>
                <a:off x="2086020" y="34326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38446663-9CEC-47DE-911B-912AA4F82DBD}"/>
                  </a:ext>
                </a:extLst>
              </p14:cNvPr>
              <p14:cNvContentPartPr/>
              <p14:nvPr/>
            </p14:nvContentPartPr>
            <p14:xfrm>
              <a:off x="2107620" y="3682500"/>
              <a:ext cx="360" cy="360"/>
            </p14:xfrm>
          </p:contentPart>
        </mc:Choice>
        <mc:Fallback xmlns="">
          <p:pic>
            <p:nvPicPr>
              <p:cNvPr id="15" name="Ink 14">
                <a:extLst>
                  <a:ext uri="{FF2B5EF4-FFF2-40B4-BE49-F238E27FC236}">
                    <a16:creationId xmlns:a16="http://schemas.microsoft.com/office/drawing/2014/main" id="{38446663-9CEC-47DE-911B-912AA4F82DBD}"/>
                  </a:ext>
                </a:extLst>
              </p:cNvPr>
              <p:cNvPicPr/>
              <p:nvPr/>
            </p:nvPicPr>
            <p:blipFill>
              <a:blip r:embed="rId3"/>
              <a:stretch>
                <a:fillRect/>
              </a:stretch>
            </p:blipFill>
            <p:spPr>
              <a:xfrm>
                <a:off x="2098620" y="3673500"/>
                <a:ext cx="18000" cy="18000"/>
              </a:xfrm>
              <a:prstGeom prst="rect">
                <a:avLst/>
              </a:prstGeom>
            </p:spPr>
          </p:pic>
        </mc:Fallback>
      </mc:AlternateContent>
      <p:grpSp>
        <p:nvGrpSpPr>
          <p:cNvPr id="18" name="Group 17">
            <a:extLst>
              <a:ext uri="{FF2B5EF4-FFF2-40B4-BE49-F238E27FC236}">
                <a16:creationId xmlns:a16="http://schemas.microsoft.com/office/drawing/2014/main" id="{308FD095-8230-4E65-AB55-1708CCC4D331}"/>
              </a:ext>
            </a:extLst>
          </p:cNvPr>
          <p:cNvGrpSpPr/>
          <p:nvPr/>
        </p:nvGrpSpPr>
        <p:grpSpPr>
          <a:xfrm>
            <a:off x="3022020" y="3619140"/>
            <a:ext cx="360" cy="360"/>
            <a:chOff x="3022020" y="3619140"/>
            <a:chExt cx="360" cy="360"/>
          </a:xfrm>
        </p:grpSpPr>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D9F5CF11-72A3-4895-8317-330AF8E91151}"/>
                    </a:ext>
                  </a:extLst>
                </p14:cNvPr>
                <p14:cNvContentPartPr/>
                <p14:nvPr/>
              </p14:nvContentPartPr>
              <p14:xfrm>
                <a:off x="3022020" y="3619140"/>
                <a:ext cx="360" cy="360"/>
              </p14:xfrm>
            </p:contentPart>
          </mc:Choice>
          <mc:Fallback xmlns="">
            <p:pic>
              <p:nvPicPr>
                <p:cNvPr id="16" name="Ink 15">
                  <a:extLst>
                    <a:ext uri="{FF2B5EF4-FFF2-40B4-BE49-F238E27FC236}">
                      <a16:creationId xmlns:a16="http://schemas.microsoft.com/office/drawing/2014/main" id="{D9F5CF11-72A3-4895-8317-330AF8E91151}"/>
                    </a:ext>
                  </a:extLst>
                </p:cNvPr>
                <p:cNvPicPr/>
                <p:nvPr/>
              </p:nvPicPr>
              <p:blipFill>
                <a:blip r:embed="rId3"/>
                <a:stretch>
                  <a:fillRect/>
                </a:stretch>
              </p:blipFill>
              <p:spPr>
                <a:xfrm>
                  <a:off x="3013020" y="36101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B557455E-6050-4B88-946B-2A7749DC3F1A}"/>
                    </a:ext>
                  </a:extLst>
                </p14:cNvPr>
                <p14:cNvContentPartPr/>
                <p14:nvPr/>
              </p14:nvContentPartPr>
              <p14:xfrm>
                <a:off x="3022020" y="3619140"/>
                <a:ext cx="360" cy="360"/>
              </p14:xfrm>
            </p:contentPart>
          </mc:Choice>
          <mc:Fallback xmlns="">
            <p:pic>
              <p:nvPicPr>
                <p:cNvPr id="17" name="Ink 16">
                  <a:extLst>
                    <a:ext uri="{FF2B5EF4-FFF2-40B4-BE49-F238E27FC236}">
                      <a16:creationId xmlns:a16="http://schemas.microsoft.com/office/drawing/2014/main" id="{B557455E-6050-4B88-946B-2A7749DC3F1A}"/>
                    </a:ext>
                  </a:extLst>
                </p:cNvPr>
                <p:cNvPicPr/>
                <p:nvPr/>
              </p:nvPicPr>
              <p:blipFill>
                <a:blip r:embed="rId3"/>
                <a:stretch>
                  <a:fillRect/>
                </a:stretch>
              </p:blipFill>
              <p:spPr>
                <a:xfrm>
                  <a:off x="3013020" y="361014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F8F12898-96E5-4441-90EB-759ED70C3E0E}"/>
                  </a:ext>
                </a:extLst>
              </p14:cNvPr>
              <p14:cNvContentPartPr/>
              <p14:nvPr/>
            </p14:nvContentPartPr>
            <p14:xfrm>
              <a:off x="1790460" y="3073020"/>
              <a:ext cx="360" cy="360"/>
            </p14:xfrm>
          </p:contentPart>
        </mc:Choice>
        <mc:Fallback xmlns="">
          <p:pic>
            <p:nvPicPr>
              <p:cNvPr id="19" name="Ink 18">
                <a:extLst>
                  <a:ext uri="{FF2B5EF4-FFF2-40B4-BE49-F238E27FC236}">
                    <a16:creationId xmlns:a16="http://schemas.microsoft.com/office/drawing/2014/main" id="{F8F12898-96E5-4441-90EB-759ED70C3E0E}"/>
                  </a:ext>
                </a:extLst>
              </p:cNvPr>
              <p:cNvPicPr/>
              <p:nvPr/>
            </p:nvPicPr>
            <p:blipFill>
              <a:blip r:embed="rId17"/>
              <a:stretch>
                <a:fillRect/>
              </a:stretch>
            </p:blipFill>
            <p:spPr>
              <a:xfrm>
                <a:off x="1781460" y="3064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414D2885-E12A-4FAC-8F41-EF53CC673238}"/>
                  </a:ext>
                </a:extLst>
              </p14:cNvPr>
              <p14:cNvContentPartPr/>
              <p14:nvPr/>
            </p14:nvContentPartPr>
            <p14:xfrm>
              <a:off x="2730060" y="3161580"/>
              <a:ext cx="360" cy="360"/>
            </p14:xfrm>
          </p:contentPart>
        </mc:Choice>
        <mc:Fallback xmlns="">
          <p:pic>
            <p:nvPicPr>
              <p:cNvPr id="20" name="Ink 19">
                <a:extLst>
                  <a:ext uri="{FF2B5EF4-FFF2-40B4-BE49-F238E27FC236}">
                    <a16:creationId xmlns:a16="http://schemas.microsoft.com/office/drawing/2014/main" id="{414D2885-E12A-4FAC-8F41-EF53CC673238}"/>
                  </a:ext>
                </a:extLst>
              </p:cNvPr>
              <p:cNvPicPr/>
              <p:nvPr/>
            </p:nvPicPr>
            <p:blipFill>
              <a:blip r:embed="rId17"/>
              <a:stretch>
                <a:fillRect/>
              </a:stretch>
            </p:blipFill>
            <p:spPr>
              <a:xfrm>
                <a:off x="2721060" y="31525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BFE9DBE7-2FB8-4711-9B63-FCFF945134EA}"/>
                  </a:ext>
                </a:extLst>
              </p14:cNvPr>
              <p14:cNvContentPartPr/>
              <p14:nvPr/>
            </p14:nvContentPartPr>
            <p14:xfrm>
              <a:off x="2907900" y="2907780"/>
              <a:ext cx="360" cy="360"/>
            </p14:xfrm>
          </p:contentPart>
        </mc:Choice>
        <mc:Fallback xmlns="">
          <p:pic>
            <p:nvPicPr>
              <p:cNvPr id="21" name="Ink 20">
                <a:extLst>
                  <a:ext uri="{FF2B5EF4-FFF2-40B4-BE49-F238E27FC236}">
                    <a16:creationId xmlns:a16="http://schemas.microsoft.com/office/drawing/2014/main" id="{BFE9DBE7-2FB8-4711-9B63-FCFF945134EA}"/>
                  </a:ext>
                </a:extLst>
              </p:cNvPr>
              <p:cNvPicPr/>
              <p:nvPr/>
            </p:nvPicPr>
            <p:blipFill>
              <a:blip r:embed="rId3"/>
              <a:stretch>
                <a:fillRect/>
              </a:stretch>
            </p:blipFill>
            <p:spPr>
              <a:xfrm>
                <a:off x="2898900" y="2898780"/>
                <a:ext cx="18000" cy="18000"/>
              </a:xfrm>
              <a:prstGeom prst="rect">
                <a:avLst/>
              </a:prstGeom>
            </p:spPr>
          </p:pic>
        </mc:Fallback>
      </mc:AlternateContent>
    </p:spTree>
    <p:extLst>
      <p:ext uri="{BB962C8B-B14F-4D97-AF65-F5344CB8AC3E}">
        <p14:creationId xmlns:p14="http://schemas.microsoft.com/office/powerpoint/2010/main" val="291572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0338C-5AFF-4FDE-A3F7-35D9004153B3}"/>
              </a:ext>
            </a:extLst>
          </p:cNvPr>
          <p:cNvSpPr>
            <a:spLocks noGrp="1"/>
          </p:cNvSpPr>
          <p:nvPr>
            <p:ph type="title"/>
          </p:nvPr>
        </p:nvSpPr>
        <p:spPr>
          <a:xfrm>
            <a:off x="466722" y="586855"/>
            <a:ext cx="3201366" cy="3387497"/>
          </a:xfrm>
        </p:spPr>
        <p:txBody>
          <a:bodyPr anchor="b">
            <a:normAutofit/>
          </a:bodyPr>
          <a:lstStyle/>
          <a:p>
            <a:pPr algn="r"/>
            <a:r>
              <a:rPr lang="en-GB" sz="2400" dirty="0">
                <a:solidFill>
                  <a:srgbClr val="FFFFFF"/>
                </a:solidFill>
              </a:rPr>
              <a:t>Acknowledgements and Thank you </a:t>
            </a:r>
            <a:r>
              <a:rPr lang="en-GB" sz="4000" dirty="0">
                <a:solidFill>
                  <a:srgbClr val="FFFFFF"/>
                </a:solidFill>
              </a:rPr>
              <a:t> </a:t>
            </a:r>
          </a:p>
        </p:txBody>
      </p:sp>
      <p:sp>
        <p:nvSpPr>
          <p:cNvPr id="3" name="Content Placeholder 2">
            <a:extLst>
              <a:ext uri="{FF2B5EF4-FFF2-40B4-BE49-F238E27FC236}">
                <a16:creationId xmlns:a16="http://schemas.microsoft.com/office/drawing/2014/main" id="{21B99DE1-F481-42E9-ACA4-03D38BEDB49E}"/>
              </a:ext>
            </a:extLst>
          </p:cNvPr>
          <p:cNvSpPr>
            <a:spLocks noGrp="1"/>
          </p:cNvSpPr>
          <p:nvPr>
            <p:ph idx="1"/>
          </p:nvPr>
        </p:nvSpPr>
        <p:spPr>
          <a:xfrm>
            <a:off x="4810259" y="649480"/>
            <a:ext cx="6555347" cy="5546047"/>
          </a:xfrm>
        </p:spPr>
        <p:txBody>
          <a:bodyPr anchor="ctr">
            <a:normAutofit fontScale="25000" lnSpcReduction="20000"/>
          </a:bodyPr>
          <a:lstStyle/>
          <a:p>
            <a:pPr marL="0" indent="0">
              <a:buNone/>
            </a:pPr>
            <a:r>
              <a:rPr lang="en-GB" sz="4800" dirty="0">
                <a:solidFill>
                  <a:srgbClr val="FFFFFF"/>
                </a:solidFill>
              </a:rPr>
              <a:t>Di</a:t>
            </a:r>
          </a:p>
          <a:p>
            <a:pPr marL="0" indent="0">
              <a:buNone/>
            </a:pPr>
            <a:endParaRPr lang="en-GB" sz="4800" dirty="0">
              <a:solidFill>
                <a:srgbClr val="FFFFFF"/>
              </a:solidFill>
            </a:endParaRPr>
          </a:p>
          <a:p>
            <a:pPr marL="0" indent="0">
              <a:buNone/>
            </a:pPr>
            <a:endParaRPr lang="en-GB" sz="4800" dirty="0">
              <a:solidFill>
                <a:srgbClr val="FFFFFF"/>
              </a:solidFill>
            </a:endParaRPr>
          </a:p>
          <a:p>
            <a:pPr marL="0" indent="0">
              <a:buNone/>
            </a:pPr>
            <a:endParaRPr lang="en-GB" sz="4800" dirty="0">
              <a:solidFill>
                <a:srgbClr val="FFFFFF"/>
              </a:solidFill>
            </a:endParaRPr>
          </a:p>
          <a:p>
            <a:pPr marL="0" indent="0">
              <a:buNone/>
            </a:pPr>
            <a:endParaRPr lang="en-GB" sz="4800" dirty="0">
              <a:solidFill>
                <a:srgbClr val="FFFFFF"/>
              </a:solidFill>
            </a:endParaRPr>
          </a:p>
          <a:p>
            <a:pPr marL="0" indent="0">
              <a:buNone/>
            </a:pPr>
            <a:r>
              <a:rPr lang="en-GB" sz="4800" dirty="0">
                <a:solidFill>
                  <a:srgbClr val="FFFFFF"/>
                </a:solidFill>
              </a:rPr>
              <a:t>”</a:t>
            </a:r>
            <a:endParaRPr lang="en-GB" sz="11200" dirty="0">
              <a:solidFill>
                <a:srgbClr val="FFFFFF"/>
              </a:solidFill>
            </a:endParaRPr>
          </a:p>
          <a:p>
            <a:r>
              <a:rPr lang="en-US" sz="11200" b="0" i="0" dirty="0">
                <a:solidFill>
                  <a:srgbClr val="222222"/>
                </a:solidFill>
                <a:effectLst/>
                <a:latin typeface="Arial" panose="020B0604020202020204" pitchFamily="34" charset="0"/>
              </a:rPr>
              <a:t>Scottish Drug Death Taskforce</a:t>
            </a:r>
          </a:p>
          <a:p>
            <a:r>
              <a:rPr lang="en-US" sz="11200" b="0" i="0" dirty="0">
                <a:solidFill>
                  <a:srgbClr val="222222"/>
                </a:solidFill>
                <a:effectLst/>
                <a:latin typeface="Arial" panose="020B0604020202020204" pitchFamily="34" charset="0"/>
              </a:rPr>
              <a:t> DRNS</a:t>
            </a:r>
            <a:r>
              <a:rPr lang="en-GB" sz="11200" dirty="0">
                <a:solidFill>
                  <a:srgbClr val="FFFFFF"/>
                </a:solidFill>
              </a:rPr>
              <a:t>P</a:t>
            </a:r>
          </a:p>
          <a:p>
            <a:endParaRPr lang="en-GB" sz="3200" dirty="0">
              <a:solidFill>
                <a:srgbClr val="FFFFFF"/>
              </a:solidFill>
            </a:endParaRPr>
          </a:p>
          <a:p>
            <a:pPr marL="0" indent="0">
              <a:buNone/>
            </a:pPr>
            <a:endParaRPr lang="en-GB" sz="3200" dirty="0"/>
          </a:p>
          <a:p>
            <a:pPr marL="0" indent="0">
              <a:buNone/>
            </a:pPr>
            <a:endParaRPr lang="en-GB" sz="3200" dirty="0">
              <a:solidFill>
                <a:srgbClr val="0563C1"/>
              </a:solidFill>
              <a:hlinkClick r:id="rId2">
                <a:extLst>
                  <a:ext uri="{A12FA001-AC4F-418D-AE19-62706E023703}">
                    <ahyp:hlinkClr xmlns:ahyp="http://schemas.microsoft.com/office/drawing/2018/hyperlinkcolor" val="tx"/>
                  </a:ext>
                </a:extLst>
              </a:hlinkClick>
            </a:endParaRPr>
          </a:p>
          <a:p>
            <a:pPr marL="0" indent="0">
              <a:buNone/>
            </a:pPr>
            <a:endParaRPr lang="en-GB" sz="3200" dirty="0">
              <a:solidFill>
                <a:srgbClr val="0563C1"/>
              </a:solidFill>
              <a:hlinkClick r:id="rId2">
                <a:extLst>
                  <a:ext uri="{A12FA001-AC4F-418D-AE19-62706E023703}">
                    <ahyp:hlinkClr xmlns:ahyp="http://schemas.microsoft.com/office/drawing/2018/hyperlinkcolor" val="tx"/>
                  </a:ext>
                </a:extLst>
              </a:hlinkClick>
            </a:endParaRPr>
          </a:p>
          <a:p>
            <a:pPr marL="0" indent="0">
              <a:buNone/>
            </a:pPr>
            <a:endParaRPr lang="en-GB" sz="3200" dirty="0">
              <a:solidFill>
                <a:srgbClr val="0563C1"/>
              </a:solidFill>
              <a:hlinkClick r:id="rId2">
                <a:extLst>
                  <a:ext uri="{A12FA001-AC4F-418D-AE19-62706E023703}">
                    <ahyp:hlinkClr xmlns:ahyp="http://schemas.microsoft.com/office/drawing/2018/hyperlinkcolor" val="tx"/>
                  </a:ext>
                </a:extLst>
              </a:hlinkClick>
            </a:endParaRPr>
          </a:p>
          <a:p>
            <a:pPr marL="0" indent="0">
              <a:buNone/>
            </a:pPr>
            <a:endParaRPr lang="en-GB" sz="3200" dirty="0">
              <a:solidFill>
                <a:srgbClr val="0563C1"/>
              </a:solidFill>
              <a:hlinkClick r:id="rId2">
                <a:extLst>
                  <a:ext uri="{A12FA001-AC4F-418D-AE19-62706E023703}">
                    <ahyp:hlinkClr xmlns:ahyp="http://schemas.microsoft.com/office/drawing/2018/hyperlinkcolor" val="tx"/>
                  </a:ext>
                </a:extLst>
              </a:hlinkClick>
            </a:endParaRPr>
          </a:p>
          <a:p>
            <a:pPr marL="0" indent="0">
              <a:buNone/>
            </a:pPr>
            <a:endParaRPr lang="en-GB" sz="3200" dirty="0">
              <a:solidFill>
                <a:srgbClr val="0563C1"/>
              </a:solidFill>
              <a:hlinkClick r:id="rId2">
                <a:extLst>
                  <a:ext uri="{A12FA001-AC4F-418D-AE19-62706E023703}">
                    <ahyp:hlinkClr xmlns:ahyp="http://schemas.microsoft.com/office/drawing/2018/hyperlinkcolor" val="tx"/>
                  </a:ext>
                </a:extLst>
              </a:hlinkClick>
            </a:endParaRPr>
          </a:p>
          <a:p>
            <a:pPr marL="0" indent="0">
              <a:buNone/>
            </a:pPr>
            <a:r>
              <a:rPr lang="en-GB" sz="6400" dirty="0">
                <a:hlinkClick r:id="rId2">
                  <a:extLst>
                    <a:ext uri="{A12FA001-AC4F-418D-AE19-62706E023703}">
                      <ahyp:hlinkClr xmlns:ahyp="http://schemas.microsoft.com/office/drawing/2018/hyperlinkcolor" val="tx"/>
                    </a:ext>
                  </a:extLst>
                </a:hlinkClick>
              </a:rPr>
              <a:t>Paper link and citation: </a:t>
            </a:r>
          </a:p>
          <a:p>
            <a:pPr marL="0" indent="0">
              <a:buNone/>
            </a:pPr>
            <a:r>
              <a:rPr lang="en-GB" sz="6400" dirty="0">
                <a:solidFill>
                  <a:srgbClr val="0563C1"/>
                </a:solidFill>
                <a:hlinkClick r:id="rId2">
                  <a:extLst>
                    <a:ext uri="{A12FA001-AC4F-418D-AE19-62706E023703}">
                      <ahyp:hlinkClr xmlns:ahyp="http://schemas.microsoft.com/office/drawing/2018/hyperlinkcolor" val="tx"/>
                    </a:ext>
                  </a:extLst>
                </a:hlinkClick>
              </a:rPr>
              <a:t>https://www.mdpi.com/1224396//</a:t>
            </a:r>
            <a:endParaRPr lang="en-GB" sz="6400" dirty="0">
              <a:solidFill>
                <a:srgbClr val="FFFFFF"/>
              </a:solidFill>
            </a:endParaRPr>
          </a:p>
          <a:p>
            <a:pPr marL="0" indent="0">
              <a:buNone/>
            </a:pPr>
            <a:r>
              <a:rPr lang="en-US" sz="6400" b="0" i="0" dirty="0">
                <a:solidFill>
                  <a:srgbClr val="222222"/>
                </a:solidFill>
                <a:effectLst/>
                <a:latin typeface="Arial" panose="020B0604020202020204" pitchFamily="34" charset="0"/>
              </a:rPr>
              <a:t>Munro A, Booth H, Gray NM, Love J, Mohan ARM, Tang J, MacGillivray S. Understanding the Impacts of Novel Coronavirus Outbreaks on People Who Use Drugs: A Systematic Review to Inform Practice and Drug Policy Responses to COVID-19. </a:t>
            </a:r>
            <a:r>
              <a:rPr lang="en-US" sz="6400" b="0" i="1" dirty="0">
                <a:solidFill>
                  <a:srgbClr val="222222"/>
                </a:solidFill>
                <a:effectLst/>
                <a:latin typeface="Arial" panose="020B0604020202020204" pitchFamily="34" charset="0"/>
              </a:rPr>
              <a:t>International Journal of Environmental Research and Public Health</a:t>
            </a:r>
            <a:r>
              <a:rPr lang="en-US" sz="6400" b="0" i="0" dirty="0">
                <a:solidFill>
                  <a:srgbClr val="222222"/>
                </a:solidFill>
                <a:effectLst/>
                <a:latin typeface="Arial" panose="020B0604020202020204" pitchFamily="34" charset="0"/>
              </a:rPr>
              <a:t>. 2021; 18(16):8470. https://doi.org/10.3390/ijerph18168470</a:t>
            </a:r>
            <a:r>
              <a:rPr lang="en-GB" sz="6400" dirty="0">
                <a:solidFill>
                  <a:srgbClr val="FFFFFF"/>
                </a:solidFill>
              </a:rPr>
              <a:t>www</a:t>
            </a:r>
            <a:r>
              <a:rPr lang="en-GB" sz="3200" dirty="0">
                <a:solidFill>
                  <a:srgbClr val="FFFFFF"/>
                </a:solidFill>
              </a:rPr>
              <a:t>.mdpi.com/1224396</a:t>
            </a:r>
          </a:p>
          <a:p>
            <a:endParaRPr lang="en-GB" sz="3200" dirty="0">
              <a:solidFill>
                <a:srgbClr val="FFFFFF"/>
              </a:solidFill>
            </a:endParaRPr>
          </a:p>
          <a:p>
            <a:endParaRPr lang="en-GB" sz="3200" dirty="0">
              <a:solidFill>
                <a:srgbClr val="FFFFFF"/>
              </a:solidFill>
            </a:endParaRPr>
          </a:p>
          <a:p>
            <a:endParaRPr lang="en-GB" sz="3200" dirty="0">
              <a:solidFill>
                <a:srgbClr val="FFFFFF"/>
              </a:solidFill>
            </a:endParaRPr>
          </a:p>
          <a:p>
            <a:pPr marL="0" indent="0">
              <a:buNone/>
            </a:pPr>
            <a:endParaRPr lang="en-GB" sz="3200" dirty="0">
              <a:solidFill>
                <a:srgbClr val="FFFFFF"/>
              </a:solidFill>
            </a:endParaRPr>
          </a:p>
          <a:p>
            <a:r>
              <a:rPr kumimoji="0" lang="en-GB" sz="4800" b="0" i="0" u="none" strike="noStrike" kern="1200" cap="none" spc="0" normalizeH="0" baseline="0" noProof="0" dirty="0">
                <a:ln>
                  <a:noFill/>
                </a:ln>
                <a:solidFill>
                  <a:srgbClr val="FFFFFF"/>
                </a:solidFill>
                <a:effectLst/>
                <a:uLnTx/>
                <a:uFillTx/>
                <a:latin typeface="Calibri Light" panose="020F0302020204030204"/>
                <a:ea typeface="+mj-ea"/>
                <a:cs typeface="+mj-cs"/>
              </a:rPr>
              <a:t>Points</a:t>
            </a:r>
            <a:endParaRPr lang="en-US" sz="4800" dirty="0"/>
          </a:p>
          <a:p>
            <a:pPr marL="0" indent="0">
              <a:buNone/>
            </a:pPr>
            <a:endParaRPr lang="en-US" sz="1800"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AA3B50C-BE30-4636-8860-D8489A724E75}"/>
                  </a:ext>
                </a:extLst>
              </p14:cNvPr>
              <p14:cNvContentPartPr/>
              <p14:nvPr/>
            </p14:nvContentPartPr>
            <p14:xfrm>
              <a:off x="2146140" y="3326820"/>
              <a:ext cx="360" cy="360"/>
            </p14:xfrm>
          </p:contentPart>
        </mc:Choice>
        <mc:Fallback>
          <p:pic>
            <p:nvPicPr>
              <p:cNvPr id="4" name="Ink 3">
                <a:extLst>
                  <a:ext uri="{FF2B5EF4-FFF2-40B4-BE49-F238E27FC236}">
                    <a16:creationId xmlns:a16="http://schemas.microsoft.com/office/drawing/2014/main" id="{4AA3B50C-BE30-4636-8860-D8489A724E75}"/>
                  </a:ext>
                </a:extLst>
              </p:cNvPr>
              <p:cNvPicPr/>
              <p:nvPr/>
            </p:nvPicPr>
            <p:blipFill>
              <a:blip r:embed="rId4"/>
              <a:stretch>
                <a:fillRect/>
              </a:stretch>
            </p:blipFill>
            <p:spPr>
              <a:xfrm>
                <a:off x="2137140" y="33178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C114C44-4552-44F1-8EB5-E57E0E91DCDE}"/>
                  </a:ext>
                </a:extLst>
              </p14:cNvPr>
              <p14:cNvContentPartPr/>
              <p14:nvPr/>
            </p14:nvContentPartPr>
            <p14:xfrm>
              <a:off x="2260260" y="3339780"/>
              <a:ext cx="360" cy="360"/>
            </p14:xfrm>
          </p:contentPart>
        </mc:Choice>
        <mc:Fallback>
          <p:pic>
            <p:nvPicPr>
              <p:cNvPr id="5" name="Ink 4">
                <a:extLst>
                  <a:ext uri="{FF2B5EF4-FFF2-40B4-BE49-F238E27FC236}">
                    <a16:creationId xmlns:a16="http://schemas.microsoft.com/office/drawing/2014/main" id="{8C114C44-4552-44F1-8EB5-E57E0E91DCDE}"/>
                  </a:ext>
                </a:extLst>
              </p:cNvPr>
              <p:cNvPicPr/>
              <p:nvPr/>
            </p:nvPicPr>
            <p:blipFill>
              <a:blip r:embed="rId4"/>
              <a:stretch>
                <a:fillRect/>
              </a:stretch>
            </p:blipFill>
            <p:spPr>
              <a:xfrm>
                <a:off x="2251260" y="33307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8E73CA40-5938-4D4B-B3AA-726209A5F6A2}"/>
                  </a:ext>
                </a:extLst>
              </p14:cNvPr>
              <p14:cNvContentPartPr/>
              <p14:nvPr/>
            </p14:nvContentPartPr>
            <p14:xfrm>
              <a:off x="1295100" y="3021900"/>
              <a:ext cx="360" cy="360"/>
            </p14:xfrm>
          </p:contentPart>
        </mc:Choice>
        <mc:Fallback>
          <p:pic>
            <p:nvPicPr>
              <p:cNvPr id="6" name="Ink 5">
                <a:extLst>
                  <a:ext uri="{FF2B5EF4-FFF2-40B4-BE49-F238E27FC236}">
                    <a16:creationId xmlns:a16="http://schemas.microsoft.com/office/drawing/2014/main" id="{8E73CA40-5938-4D4B-B3AA-726209A5F6A2}"/>
                  </a:ext>
                </a:extLst>
              </p:cNvPr>
              <p:cNvPicPr/>
              <p:nvPr/>
            </p:nvPicPr>
            <p:blipFill>
              <a:blip r:embed="rId4"/>
              <a:stretch>
                <a:fillRect/>
              </a:stretch>
            </p:blipFill>
            <p:spPr>
              <a:xfrm>
                <a:off x="1286100" y="30129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3493729D-3564-42B7-9D97-2F63150578C6}"/>
                  </a:ext>
                </a:extLst>
              </p14:cNvPr>
              <p14:cNvContentPartPr/>
              <p14:nvPr/>
            </p14:nvContentPartPr>
            <p14:xfrm>
              <a:off x="1688580" y="3212700"/>
              <a:ext cx="360" cy="360"/>
            </p14:xfrm>
          </p:contentPart>
        </mc:Choice>
        <mc:Fallback>
          <p:pic>
            <p:nvPicPr>
              <p:cNvPr id="7" name="Ink 6">
                <a:extLst>
                  <a:ext uri="{FF2B5EF4-FFF2-40B4-BE49-F238E27FC236}">
                    <a16:creationId xmlns:a16="http://schemas.microsoft.com/office/drawing/2014/main" id="{3493729D-3564-42B7-9D97-2F63150578C6}"/>
                  </a:ext>
                </a:extLst>
              </p:cNvPr>
              <p:cNvPicPr/>
              <p:nvPr/>
            </p:nvPicPr>
            <p:blipFill>
              <a:blip r:embed="rId4"/>
              <a:stretch>
                <a:fillRect/>
              </a:stretch>
            </p:blipFill>
            <p:spPr>
              <a:xfrm>
                <a:off x="1679580" y="32037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20038CE6-717D-4B2D-8678-B5777EBE91D3}"/>
                  </a:ext>
                </a:extLst>
              </p14:cNvPr>
              <p14:cNvContentPartPr/>
              <p14:nvPr/>
            </p14:nvContentPartPr>
            <p14:xfrm>
              <a:off x="1790460" y="3289020"/>
              <a:ext cx="360" cy="360"/>
            </p14:xfrm>
          </p:contentPart>
        </mc:Choice>
        <mc:Fallback>
          <p:pic>
            <p:nvPicPr>
              <p:cNvPr id="8" name="Ink 7">
                <a:extLst>
                  <a:ext uri="{FF2B5EF4-FFF2-40B4-BE49-F238E27FC236}">
                    <a16:creationId xmlns:a16="http://schemas.microsoft.com/office/drawing/2014/main" id="{20038CE6-717D-4B2D-8678-B5777EBE91D3}"/>
                  </a:ext>
                </a:extLst>
              </p:cNvPr>
              <p:cNvPicPr/>
              <p:nvPr/>
            </p:nvPicPr>
            <p:blipFill>
              <a:blip r:embed="rId4"/>
              <a:stretch>
                <a:fillRect/>
              </a:stretch>
            </p:blipFill>
            <p:spPr>
              <a:xfrm>
                <a:off x="1781460" y="3280020"/>
                <a:ext cx="18000" cy="18000"/>
              </a:xfrm>
              <a:prstGeom prst="rect">
                <a:avLst/>
              </a:prstGeom>
            </p:spPr>
          </p:pic>
        </mc:Fallback>
      </mc:AlternateContent>
      <p:grpSp>
        <p:nvGrpSpPr>
          <p:cNvPr id="11" name="Group 10">
            <a:extLst>
              <a:ext uri="{FF2B5EF4-FFF2-40B4-BE49-F238E27FC236}">
                <a16:creationId xmlns:a16="http://schemas.microsoft.com/office/drawing/2014/main" id="{62F92743-8AAE-49BE-AE15-12227754D995}"/>
              </a:ext>
            </a:extLst>
          </p:cNvPr>
          <p:cNvGrpSpPr/>
          <p:nvPr/>
        </p:nvGrpSpPr>
        <p:grpSpPr>
          <a:xfrm>
            <a:off x="2298060" y="3225660"/>
            <a:ext cx="360" cy="360"/>
            <a:chOff x="2298060" y="3225660"/>
            <a:chExt cx="360" cy="360"/>
          </a:xfrm>
        </p:grpSpPr>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8C63FC55-5B36-4731-8E3C-830521EE0A51}"/>
                    </a:ext>
                  </a:extLst>
                </p14:cNvPr>
                <p14:cNvContentPartPr/>
                <p14:nvPr/>
              </p14:nvContentPartPr>
              <p14:xfrm>
                <a:off x="2298060" y="3225660"/>
                <a:ext cx="360" cy="360"/>
              </p14:xfrm>
            </p:contentPart>
          </mc:Choice>
          <mc:Fallback>
            <p:pic>
              <p:nvPicPr>
                <p:cNvPr id="9" name="Ink 8">
                  <a:extLst>
                    <a:ext uri="{FF2B5EF4-FFF2-40B4-BE49-F238E27FC236}">
                      <a16:creationId xmlns:a16="http://schemas.microsoft.com/office/drawing/2014/main" id="{8C63FC55-5B36-4731-8E3C-830521EE0A51}"/>
                    </a:ext>
                  </a:extLst>
                </p:cNvPr>
                <p:cNvPicPr/>
                <p:nvPr/>
              </p:nvPicPr>
              <p:blipFill>
                <a:blip r:embed="rId4"/>
                <a:stretch>
                  <a:fillRect/>
                </a:stretch>
              </p:blipFill>
              <p:spPr>
                <a:xfrm>
                  <a:off x="2289060" y="32166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9F8452EC-2F86-4919-9C26-0853280DF61A}"/>
                    </a:ext>
                  </a:extLst>
                </p14:cNvPr>
                <p14:cNvContentPartPr/>
                <p14:nvPr/>
              </p14:nvContentPartPr>
              <p14:xfrm>
                <a:off x="2298060" y="3225660"/>
                <a:ext cx="360" cy="360"/>
              </p14:xfrm>
            </p:contentPart>
          </mc:Choice>
          <mc:Fallback>
            <p:pic>
              <p:nvPicPr>
                <p:cNvPr id="10" name="Ink 9">
                  <a:extLst>
                    <a:ext uri="{FF2B5EF4-FFF2-40B4-BE49-F238E27FC236}">
                      <a16:creationId xmlns:a16="http://schemas.microsoft.com/office/drawing/2014/main" id="{9F8452EC-2F86-4919-9C26-0853280DF61A}"/>
                    </a:ext>
                  </a:extLst>
                </p:cNvPr>
                <p:cNvPicPr/>
                <p:nvPr/>
              </p:nvPicPr>
              <p:blipFill>
                <a:blip r:embed="rId4"/>
                <a:stretch>
                  <a:fillRect/>
                </a:stretch>
              </p:blipFill>
              <p:spPr>
                <a:xfrm>
                  <a:off x="2289060" y="3216660"/>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C9BFB901-6DC1-42EB-A0B1-A6BBD52AE2C6}"/>
                  </a:ext>
                </a:extLst>
              </p14:cNvPr>
              <p14:cNvContentPartPr/>
              <p14:nvPr/>
            </p14:nvContentPartPr>
            <p14:xfrm>
              <a:off x="7505100" y="3593580"/>
              <a:ext cx="360" cy="360"/>
            </p14:xfrm>
          </p:contentPart>
        </mc:Choice>
        <mc:Fallback>
          <p:pic>
            <p:nvPicPr>
              <p:cNvPr id="12" name="Ink 11">
                <a:extLst>
                  <a:ext uri="{FF2B5EF4-FFF2-40B4-BE49-F238E27FC236}">
                    <a16:creationId xmlns:a16="http://schemas.microsoft.com/office/drawing/2014/main" id="{C9BFB901-6DC1-42EB-A0B1-A6BBD52AE2C6}"/>
                  </a:ext>
                </a:extLst>
              </p:cNvPr>
              <p:cNvPicPr/>
              <p:nvPr/>
            </p:nvPicPr>
            <p:blipFill>
              <a:blip r:embed="rId4"/>
              <a:stretch>
                <a:fillRect/>
              </a:stretch>
            </p:blipFill>
            <p:spPr>
              <a:xfrm>
                <a:off x="7496100" y="35845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68877194-096F-4E91-9264-E26225BCEF06}"/>
                  </a:ext>
                </a:extLst>
              </p14:cNvPr>
              <p14:cNvContentPartPr/>
              <p14:nvPr/>
            </p14:nvContentPartPr>
            <p14:xfrm>
              <a:off x="6108300" y="4343100"/>
              <a:ext cx="360" cy="360"/>
            </p14:xfrm>
          </p:contentPart>
        </mc:Choice>
        <mc:Fallback>
          <p:pic>
            <p:nvPicPr>
              <p:cNvPr id="13" name="Ink 12">
                <a:extLst>
                  <a:ext uri="{FF2B5EF4-FFF2-40B4-BE49-F238E27FC236}">
                    <a16:creationId xmlns:a16="http://schemas.microsoft.com/office/drawing/2014/main" id="{68877194-096F-4E91-9264-E26225BCEF06}"/>
                  </a:ext>
                </a:extLst>
              </p:cNvPr>
              <p:cNvPicPr/>
              <p:nvPr/>
            </p:nvPicPr>
            <p:blipFill>
              <a:blip r:embed="rId4"/>
              <a:stretch>
                <a:fillRect/>
              </a:stretch>
            </p:blipFill>
            <p:spPr>
              <a:xfrm>
                <a:off x="6099300" y="43341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C07204D0-8C2A-4510-8A4D-EFFF2F4D4CFB}"/>
                  </a:ext>
                </a:extLst>
              </p14:cNvPr>
              <p14:cNvContentPartPr/>
              <p14:nvPr/>
            </p14:nvContentPartPr>
            <p14:xfrm>
              <a:off x="2095020" y="3441660"/>
              <a:ext cx="360" cy="360"/>
            </p14:xfrm>
          </p:contentPart>
        </mc:Choice>
        <mc:Fallback>
          <p:pic>
            <p:nvPicPr>
              <p:cNvPr id="14" name="Ink 13">
                <a:extLst>
                  <a:ext uri="{FF2B5EF4-FFF2-40B4-BE49-F238E27FC236}">
                    <a16:creationId xmlns:a16="http://schemas.microsoft.com/office/drawing/2014/main" id="{C07204D0-8C2A-4510-8A4D-EFFF2F4D4CFB}"/>
                  </a:ext>
                </a:extLst>
              </p:cNvPr>
              <p:cNvPicPr/>
              <p:nvPr/>
            </p:nvPicPr>
            <p:blipFill>
              <a:blip r:embed="rId4"/>
              <a:stretch>
                <a:fillRect/>
              </a:stretch>
            </p:blipFill>
            <p:spPr>
              <a:xfrm>
                <a:off x="2086020" y="34326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38446663-9CEC-47DE-911B-912AA4F82DBD}"/>
                  </a:ext>
                </a:extLst>
              </p14:cNvPr>
              <p14:cNvContentPartPr/>
              <p14:nvPr/>
            </p14:nvContentPartPr>
            <p14:xfrm>
              <a:off x="2107620" y="3682500"/>
              <a:ext cx="360" cy="360"/>
            </p14:xfrm>
          </p:contentPart>
        </mc:Choice>
        <mc:Fallback>
          <p:pic>
            <p:nvPicPr>
              <p:cNvPr id="15" name="Ink 14">
                <a:extLst>
                  <a:ext uri="{FF2B5EF4-FFF2-40B4-BE49-F238E27FC236}">
                    <a16:creationId xmlns:a16="http://schemas.microsoft.com/office/drawing/2014/main" id="{38446663-9CEC-47DE-911B-912AA4F82DBD}"/>
                  </a:ext>
                </a:extLst>
              </p:cNvPr>
              <p:cNvPicPr/>
              <p:nvPr/>
            </p:nvPicPr>
            <p:blipFill>
              <a:blip r:embed="rId4"/>
              <a:stretch>
                <a:fillRect/>
              </a:stretch>
            </p:blipFill>
            <p:spPr>
              <a:xfrm>
                <a:off x="2098620" y="3673500"/>
                <a:ext cx="18000" cy="18000"/>
              </a:xfrm>
              <a:prstGeom prst="rect">
                <a:avLst/>
              </a:prstGeom>
            </p:spPr>
          </p:pic>
        </mc:Fallback>
      </mc:AlternateContent>
      <p:grpSp>
        <p:nvGrpSpPr>
          <p:cNvPr id="18" name="Group 17">
            <a:extLst>
              <a:ext uri="{FF2B5EF4-FFF2-40B4-BE49-F238E27FC236}">
                <a16:creationId xmlns:a16="http://schemas.microsoft.com/office/drawing/2014/main" id="{308FD095-8230-4E65-AB55-1708CCC4D331}"/>
              </a:ext>
            </a:extLst>
          </p:cNvPr>
          <p:cNvGrpSpPr/>
          <p:nvPr/>
        </p:nvGrpSpPr>
        <p:grpSpPr>
          <a:xfrm>
            <a:off x="3022020" y="3619140"/>
            <a:ext cx="360" cy="360"/>
            <a:chOff x="3022020" y="3619140"/>
            <a:chExt cx="360" cy="360"/>
          </a:xfrm>
        </p:grpSpPr>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D9F5CF11-72A3-4895-8317-330AF8E91151}"/>
                    </a:ext>
                  </a:extLst>
                </p14:cNvPr>
                <p14:cNvContentPartPr/>
                <p14:nvPr/>
              </p14:nvContentPartPr>
              <p14:xfrm>
                <a:off x="3022020" y="3619140"/>
                <a:ext cx="360" cy="360"/>
              </p14:xfrm>
            </p:contentPart>
          </mc:Choice>
          <mc:Fallback>
            <p:pic>
              <p:nvPicPr>
                <p:cNvPr id="16" name="Ink 15">
                  <a:extLst>
                    <a:ext uri="{FF2B5EF4-FFF2-40B4-BE49-F238E27FC236}">
                      <a16:creationId xmlns:a16="http://schemas.microsoft.com/office/drawing/2014/main" id="{D9F5CF11-72A3-4895-8317-330AF8E91151}"/>
                    </a:ext>
                  </a:extLst>
                </p:cNvPr>
                <p:cNvPicPr/>
                <p:nvPr/>
              </p:nvPicPr>
              <p:blipFill>
                <a:blip r:embed="rId4"/>
                <a:stretch>
                  <a:fillRect/>
                </a:stretch>
              </p:blipFill>
              <p:spPr>
                <a:xfrm>
                  <a:off x="3013020" y="36101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B557455E-6050-4B88-946B-2A7749DC3F1A}"/>
                    </a:ext>
                  </a:extLst>
                </p14:cNvPr>
                <p14:cNvContentPartPr/>
                <p14:nvPr/>
              </p14:nvContentPartPr>
              <p14:xfrm>
                <a:off x="3022020" y="3619140"/>
                <a:ext cx="360" cy="360"/>
              </p14:xfrm>
            </p:contentPart>
          </mc:Choice>
          <mc:Fallback>
            <p:pic>
              <p:nvPicPr>
                <p:cNvPr id="17" name="Ink 16">
                  <a:extLst>
                    <a:ext uri="{FF2B5EF4-FFF2-40B4-BE49-F238E27FC236}">
                      <a16:creationId xmlns:a16="http://schemas.microsoft.com/office/drawing/2014/main" id="{B557455E-6050-4B88-946B-2A7749DC3F1A}"/>
                    </a:ext>
                  </a:extLst>
                </p:cNvPr>
                <p:cNvPicPr/>
                <p:nvPr/>
              </p:nvPicPr>
              <p:blipFill>
                <a:blip r:embed="rId4"/>
                <a:stretch>
                  <a:fillRect/>
                </a:stretch>
              </p:blipFill>
              <p:spPr>
                <a:xfrm>
                  <a:off x="3013020" y="3610140"/>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F8F12898-96E5-4441-90EB-759ED70C3E0E}"/>
                  </a:ext>
                </a:extLst>
              </p14:cNvPr>
              <p14:cNvContentPartPr/>
              <p14:nvPr/>
            </p14:nvContentPartPr>
            <p14:xfrm>
              <a:off x="1790460" y="3073020"/>
              <a:ext cx="360" cy="360"/>
            </p14:xfrm>
          </p:contentPart>
        </mc:Choice>
        <mc:Fallback>
          <p:pic>
            <p:nvPicPr>
              <p:cNvPr id="19" name="Ink 18">
                <a:extLst>
                  <a:ext uri="{FF2B5EF4-FFF2-40B4-BE49-F238E27FC236}">
                    <a16:creationId xmlns:a16="http://schemas.microsoft.com/office/drawing/2014/main" id="{F8F12898-96E5-4441-90EB-759ED70C3E0E}"/>
                  </a:ext>
                </a:extLst>
              </p:cNvPr>
              <p:cNvPicPr/>
              <p:nvPr/>
            </p:nvPicPr>
            <p:blipFill>
              <a:blip r:embed="rId18"/>
              <a:stretch>
                <a:fillRect/>
              </a:stretch>
            </p:blipFill>
            <p:spPr>
              <a:xfrm>
                <a:off x="1781460" y="30640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Ink 19">
                <a:extLst>
                  <a:ext uri="{FF2B5EF4-FFF2-40B4-BE49-F238E27FC236}">
                    <a16:creationId xmlns:a16="http://schemas.microsoft.com/office/drawing/2014/main" id="{414D2885-E12A-4FAC-8F41-EF53CC673238}"/>
                  </a:ext>
                </a:extLst>
              </p14:cNvPr>
              <p14:cNvContentPartPr/>
              <p14:nvPr/>
            </p14:nvContentPartPr>
            <p14:xfrm>
              <a:off x="2730060" y="3161580"/>
              <a:ext cx="360" cy="360"/>
            </p14:xfrm>
          </p:contentPart>
        </mc:Choice>
        <mc:Fallback>
          <p:pic>
            <p:nvPicPr>
              <p:cNvPr id="20" name="Ink 19">
                <a:extLst>
                  <a:ext uri="{FF2B5EF4-FFF2-40B4-BE49-F238E27FC236}">
                    <a16:creationId xmlns:a16="http://schemas.microsoft.com/office/drawing/2014/main" id="{414D2885-E12A-4FAC-8F41-EF53CC673238}"/>
                  </a:ext>
                </a:extLst>
              </p:cNvPr>
              <p:cNvPicPr/>
              <p:nvPr/>
            </p:nvPicPr>
            <p:blipFill>
              <a:blip r:embed="rId18"/>
              <a:stretch>
                <a:fillRect/>
              </a:stretch>
            </p:blipFill>
            <p:spPr>
              <a:xfrm>
                <a:off x="2721060" y="31525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Ink 20">
                <a:extLst>
                  <a:ext uri="{FF2B5EF4-FFF2-40B4-BE49-F238E27FC236}">
                    <a16:creationId xmlns:a16="http://schemas.microsoft.com/office/drawing/2014/main" id="{BFE9DBE7-2FB8-4711-9B63-FCFF945134EA}"/>
                  </a:ext>
                </a:extLst>
              </p14:cNvPr>
              <p14:cNvContentPartPr/>
              <p14:nvPr/>
            </p14:nvContentPartPr>
            <p14:xfrm>
              <a:off x="2907900" y="2907780"/>
              <a:ext cx="360" cy="360"/>
            </p14:xfrm>
          </p:contentPart>
        </mc:Choice>
        <mc:Fallback>
          <p:pic>
            <p:nvPicPr>
              <p:cNvPr id="21" name="Ink 20">
                <a:extLst>
                  <a:ext uri="{FF2B5EF4-FFF2-40B4-BE49-F238E27FC236}">
                    <a16:creationId xmlns:a16="http://schemas.microsoft.com/office/drawing/2014/main" id="{BFE9DBE7-2FB8-4711-9B63-FCFF945134EA}"/>
                  </a:ext>
                </a:extLst>
              </p:cNvPr>
              <p:cNvPicPr/>
              <p:nvPr/>
            </p:nvPicPr>
            <p:blipFill>
              <a:blip r:embed="rId4"/>
              <a:stretch>
                <a:fillRect/>
              </a:stretch>
            </p:blipFill>
            <p:spPr>
              <a:xfrm>
                <a:off x="2898900" y="2898780"/>
                <a:ext cx="18000" cy="18000"/>
              </a:xfrm>
              <a:prstGeom prst="rect">
                <a:avLst/>
              </a:prstGeom>
            </p:spPr>
          </p:pic>
        </mc:Fallback>
      </mc:AlternateContent>
    </p:spTree>
    <p:extLst>
      <p:ext uri="{BB962C8B-B14F-4D97-AF65-F5344CB8AC3E}">
        <p14:creationId xmlns:p14="http://schemas.microsoft.com/office/powerpoint/2010/main" val="379542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1207E3-F5CB-4EC1-8110-419B2FA390B5}"/>
              </a:ext>
            </a:extLst>
          </p:cNvPr>
          <p:cNvSpPr>
            <a:spLocks noGrp="1"/>
          </p:cNvSpPr>
          <p:nvPr>
            <p:ph type="title"/>
          </p:nvPr>
        </p:nvSpPr>
        <p:spPr>
          <a:xfrm>
            <a:off x="838200" y="620742"/>
            <a:ext cx="10515600" cy="1325563"/>
          </a:xfrm>
        </p:spPr>
        <p:txBody>
          <a:bodyPr>
            <a:normAutofit/>
          </a:bodyPr>
          <a:lstStyle/>
          <a:p>
            <a:r>
              <a:rPr lang="en-GB" dirty="0">
                <a:solidFill>
                  <a:srgbClr val="FFFFFF"/>
                </a:solidFill>
              </a:rPr>
              <a:t>Background</a:t>
            </a:r>
          </a:p>
        </p:txBody>
      </p:sp>
      <p:cxnSp>
        <p:nvCxnSpPr>
          <p:cNvPr id="17" name="Straight Connector 16">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4B8B9CC6-DEE5-4942-B776-2458A03E6556}"/>
              </a:ext>
            </a:extLst>
          </p:cNvPr>
          <p:cNvSpPr>
            <a:spLocks noGrp="1"/>
          </p:cNvSpPr>
          <p:nvPr>
            <p:ph sz="half" idx="1"/>
          </p:nvPr>
        </p:nvSpPr>
        <p:spPr>
          <a:xfrm>
            <a:off x="838200" y="2266345"/>
            <a:ext cx="5097780" cy="3910617"/>
          </a:xfrm>
        </p:spPr>
        <p:txBody>
          <a:bodyPr>
            <a:normAutofit/>
          </a:bodyPr>
          <a:lstStyle/>
          <a:p>
            <a:r>
              <a:rPr lang="en-GB" sz="2000">
                <a:solidFill>
                  <a:srgbClr val="FFFFFF"/>
                </a:solidFill>
              </a:rPr>
              <a:t>Call for research from Scotland’s Drugs Death Task Force </a:t>
            </a:r>
          </a:p>
          <a:p>
            <a:r>
              <a:rPr lang="en-GB" sz="2000">
                <a:solidFill>
                  <a:srgbClr val="FFFFFF"/>
                </a:solidFill>
              </a:rPr>
              <a:t>Some months into the current pandemic</a:t>
            </a:r>
          </a:p>
          <a:p>
            <a:r>
              <a:rPr lang="en-GB" sz="2000">
                <a:solidFill>
                  <a:srgbClr val="FFFFFF"/>
                </a:solidFill>
              </a:rPr>
              <a:t>Early awareness of similarities between those being affected by COVID-19 and ill-health/ inequalities experienced by PWUD</a:t>
            </a:r>
          </a:p>
          <a:p>
            <a:r>
              <a:rPr lang="en-GB" sz="2000">
                <a:solidFill>
                  <a:srgbClr val="FFFFFF"/>
                </a:solidFill>
              </a:rPr>
              <a:t>Question over whether there was any prior learning from previous coronavirus pandemics as well as current one</a:t>
            </a:r>
          </a:p>
          <a:p>
            <a:pPr marL="0" indent="0">
              <a:buNone/>
            </a:pPr>
            <a:r>
              <a:rPr lang="en-GB" sz="2000">
                <a:solidFill>
                  <a:srgbClr val="FFFFFF"/>
                </a:solidFill>
              </a:rPr>
              <a:t> </a:t>
            </a:r>
          </a:p>
          <a:p>
            <a:endParaRPr lang="en-GB" sz="2000">
              <a:solidFill>
                <a:srgbClr val="FFFFFF"/>
              </a:solidFill>
            </a:endParaRPr>
          </a:p>
        </p:txBody>
      </p:sp>
      <p:sp>
        <p:nvSpPr>
          <p:cNvPr id="10" name="Content Placeholder 9">
            <a:extLst>
              <a:ext uri="{FF2B5EF4-FFF2-40B4-BE49-F238E27FC236}">
                <a16:creationId xmlns:a16="http://schemas.microsoft.com/office/drawing/2014/main" id="{236D6802-EAFC-4C03-942D-2E753C4DC0F0}"/>
              </a:ext>
            </a:extLst>
          </p:cNvPr>
          <p:cNvSpPr>
            <a:spLocks noGrp="1"/>
          </p:cNvSpPr>
          <p:nvPr>
            <p:ph sz="half" idx="2"/>
          </p:nvPr>
        </p:nvSpPr>
        <p:spPr>
          <a:xfrm>
            <a:off x="6256020" y="2266345"/>
            <a:ext cx="5097780" cy="3910618"/>
          </a:xfrm>
        </p:spPr>
        <p:txBody>
          <a:bodyPr>
            <a:normAutofit/>
          </a:bodyPr>
          <a:lstStyle/>
          <a:p>
            <a:pPr marL="0" indent="0">
              <a:buNone/>
            </a:pPr>
            <a:r>
              <a:rPr lang="en-US" sz="1500" i="1" dirty="0">
                <a:solidFill>
                  <a:srgbClr val="FFFFFF"/>
                </a:solidFill>
              </a:rPr>
              <a:t> “</a:t>
            </a:r>
            <a:r>
              <a:rPr lang="en-US" sz="1500" b="0" i="1" dirty="0">
                <a:solidFill>
                  <a:srgbClr val="FFFFFF"/>
                </a:solidFill>
                <a:effectLst/>
              </a:rPr>
              <a:t>Persons with a substance use disorder are likely to be at increased risk of contracting SARS-CoV-2 because of their higher rates of homelessness, having overcrowded living conditions or being incarcerated, and having poor access to health care (</a:t>
            </a:r>
            <a:r>
              <a:rPr lang="en-US" sz="1500" b="0" i="1" u="none" strike="noStrike" dirty="0">
                <a:solidFill>
                  <a:srgbClr val="FFFFFF"/>
                </a:solidFill>
                <a:effectLst/>
                <a:hlinkClick r:id="rId2">
                  <a:extLst>
                    <a:ext uri="{A12FA001-AC4F-418D-AE19-62706E023703}">
                      <ahyp:hlinkClr xmlns:ahyp="http://schemas.microsoft.com/office/drawing/2018/hyperlinkcolor" val="tx"/>
                    </a:ext>
                  </a:extLst>
                </a:hlinkClick>
              </a:rPr>
              <a:t>1</a:t>
            </a:r>
            <a:r>
              <a:rPr lang="en-US" sz="1500" b="0" i="1" dirty="0">
                <a:solidFill>
                  <a:srgbClr val="FFFFFF"/>
                </a:solidFill>
                <a:effectLst/>
              </a:rPr>
              <a:t>). In addition, given the virus’s impact on the respiratory, cardiovascular, and immune systems—which can be impaired by opioids, tobacco, and abuse of other substances—persons with substance use disorders are at increased risk of COVID-19 complications, including acute respiratory distress syndrome (ARDS), renal failure, and death (</a:t>
            </a:r>
            <a:r>
              <a:rPr lang="en-US" sz="1500" b="0" i="1" u="none" strike="noStrike" dirty="0">
                <a:solidFill>
                  <a:srgbClr val="FFFFFF"/>
                </a:solidFill>
                <a:effectLst/>
                <a:hlinkClick r:id="rId2">
                  <a:extLst>
                    <a:ext uri="{A12FA001-AC4F-418D-AE19-62706E023703}">
                      <ahyp:hlinkClr xmlns:ahyp="http://schemas.microsoft.com/office/drawing/2018/hyperlinkcolor" val="tx"/>
                    </a:ext>
                  </a:extLst>
                </a:hlinkClick>
              </a:rPr>
              <a:t>1</a:t>
            </a:r>
            <a:r>
              <a:rPr lang="en-US" sz="1500" b="0" i="1" dirty="0">
                <a:solidFill>
                  <a:srgbClr val="FFFFFF"/>
                </a:solidFill>
                <a:effectLst/>
              </a:rPr>
              <a:t>, </a:t>
            </a:r>
            <a:r>
              <a:rPr lang="en-US" sz="1500" b="0" i="1" u="none" strike="noStrike" dirty="0">
                <a:solidFill>
                  <a:srgbClr val="FFFFFF"/>
                </a:solidFill>
                <a:effectLst/>
                <a:hlinkClick r:id="rId3">
                  <a:extLst>
                    <a:ext uri="{A12FA001-AC4F-418D-AE19-62706E023703}">
                      <ahyp:hlinkClr xmlns:ahyp="http://schemas.microsoft.com/office/drawing/2018/hyperlinkcolor" val="tx"/>
                    </a:ext>
                  </a:extLst>
                </a:hlinkClick>
              </a:rPr>
              <a:t>2</a:t>
            </a:r>
            <a:r>
              <a:rPr lang="en-US" sz="1500" b="0" i="1" dirty="0">
                <a:solidFill>
                  <a:srgbClr val="FFFFFF"/>
                </a:solidFill>
                <a:effectLst/>
              </a:rPr>
              <a:t>).”  </a:t>
            </a:r>
          </a:p>
          <a:p>
            <a:pPr marL="0" indent="0">
              <a:buNone/>
            </a:pPr>
            <a:r>
              <a:rPr lang="en-US" sz="1500" i="1" dirty="0">
                <a:solidFill>
                  <a:srgbClr val="FFFFFF"/>
                </a:solidFill>
                <a:latin typeface="+mj-lt"/>
              </a:rPr>
              <a:t>Ref - </a:t>
            </a:r>
            <a:r>
              <a:rPr lang="en-GB" sz="1500" b="0" i="0" u="none" strike="noStrike" dirty="0">
                <a:solidFill>
                  <a:schemeClr val="bg1"/>
                </a:solidFill>
                <a:effectLst/>
                <a:latin typeface="+mj-lt"/>
                <a:hlinkClick r:id="rId4">
                  <a:extLst>
                    <a:ext uri="{A12FA001-AC4F-418D-AE19-62706E023703}">
                      <ahyp:hlinkClr xmlns:ahyp="http://schemas.microsoft.com/office/drawing/2018/hyperlinkcolor" val="tx"/>
                    </a:ext>
                  </a:extLst>
                </a:hlinkClick>
              </a:rPr>
              <a:t>The Impact of Substance Use Disorder on COVID-19 Outcomes</a:t>
            </a:r>
            <a:endParaRPr lang="en-GB" sz="1500" b="0" i="0" dirty="0">
              <a:solidFill>
                <a:schemeClr val="bg1"/>
              </a:solidFill>
              <a:effectLst/>
              <a:latin typeface="+mj-lt"/>
            </a:endParaRPr>
          </a:p>
          <a:p>
            <a:pPr marL="0" indent="0">
              <a:buNone/>
            </a:pPr>
            <a:r>
              <a:rPr lang="en-GB" sz="1500" b="0" i="0" dirty="0">
                <a:solidFill>
                  <a:srgbClr val="FFFFFF"/>
                </a:solidFill>
                <a:effectLst/>
                <a:latin typeface="+mj-lt"/>
              </a:rPr>
              <a:t>Jacques Baillargeon, </a:t>
            </a:r>
            <a:r>
              <a:rPr lang="en-GB" sz="1500" b="0" i="0" dirty="0" err="1">
                <a:solidFill>
                  <a:srgbClr val="FFFFFF"/>
                </a:solidFill>
                <a:effectLst/>
                <a:latin typeface="+mj-lt"/>
              </a:rPr>
              <a:t>Efstathaia</a:t>
            </a:r>
            <a:r>
              <a:rPr lang="en-GB" sz="1500" b="0" i="0" dirty="0">
                <a:solidFill>
                  <a:srgbClr val="FFFFFF"/>
                </a:solidFill>
                <a:effectLst/>
                <a:latin typeface="+mj-lt"/>
              </a:rPr>
              <a:t> </a:t>
            </a:r>
            <a:r>
              <a:rPr lang="en-GB" sz="1500" b="0" i="0" dirty="0" err="1">
                <a:solidFill>
                  <a:srgbClr val="FFFFFF"/>
                </a:solidFill>
                <a:effectLst/>
                <a:latin typeface="+mj-lt"/>
              </a:rPr>
              <a:t>Polychronopoulou</a:t>
            </a:r>
            <a:r>
              <a:rPr lang="en-GB" sz="1500" b="0" i="0" dirty="0">
                <a:solidFill>
                  <a:srgbClr val="FFFFFF"/>
                </a:solidFill>
                <a:effectLst/>
                <a:latin typeface="+mj-lt"/>
              </a:rPr>
              <a:t>, Yong-Fang </a:t>
            </a:r>
            <a:r>
              <a:rPr lang="en-GB" sz="1500" b="0" i="0" dirty="0" err="1">
                <a:solidFill>
                  <a:srgbClr val="FFFFFF"/>
                </a:solidFill>
                <a:effectLst/>
                <a:latin typeface="+mj-lt"/>
              </a:rPr>
              <a:t>Kuo</a:t>
            </a:r>
            <a:r>
              <a:rPr lang="en-GB" sz="1500" b="0" i="0" dirty="0">
                <a:solidFill>
                  <a:srgbClr val="FFFFFF"/>
                </a:solidFill>
                <a:effectLst/>
                <a:latin typeface="+mj-lt"/>
              </a:rPr>
              <a:t>, and </a:t>
            </a:r>
            <a:r>
              <a:rPr lang="en-GB" sz="1500" b="0" i="0" dirty="0" err="1">
                <a:solidFill>
                  <a:srgbClr val="FFFFFF"/>
                </a:solidFill>
                <a:effectLst/>
                <a:latin typeface="+mj-lt"/>
              </a:rPr>
              <a:t>Mukaila</a:t>
            </a:r>
            <a:r>
              <a:rPr lang="en-GB" sz="1500" b="0" i="0" dirty="0">
                <a:solidFill>
                  <a:srgbClr val="FFFFFF"/>
                </a:solidFill>
                <a:effectLst/>
                <a:latin typeface="+mj-lt"/>
              </a:rPr>
              <a:t> A. Raji</a:t>
            </a:r>
          </a:p>
          <a:p>
            <a:pPr marL="0" indent="0">
              <a:buNone/>
            </a:pPr>
            <a:r>
              <a:rPr lang="en-GB" sz="1500" b="0" i="0" dirty="0">
                <a:solidFill>
                  <a:srgbClr val="FFFFFF"/>
                </a:solidFill>
                <a:effectLst/>
                <a:latin typeface="+mj-lt"/>
              </a:rPr>
              <a:t>Psychiatric Services 2021 72:5, 578-581 </a:t>
            </a:r>
            <a:endParaRPr lang="en-GB" sz="1500" i="1" dirty="0">
              <a:solidFill>
                <a:srgbClr val="FFFFFF"/>
              </a:solidFill>
              <a:latin typeface="+mj-lt"/>
            </a:endParaRPr>
          </a:p>
          <a:p>
            <a:pPr marL="0" indent="0">
              <a:buNone/>
            </a:pPr>
            <a:endParaRPr lang="en-US" sz="1500" i="1" dirty="0">
              <a:solidFill>
                <a:srgbClr val="FFFFFF"/>
              </a:solidFill>
            </a:endParaRPr>
          </a:p>
        </p:txBody>
      </p:sp>
    </p:spTree>
    <p:extLst>
      <p:ext uri="{BB962C8B-B14F-4D97-AF65-F5344CB8AC3E}">
        <p14:creationId xmlns:p14="http://schemas.microsoft.com/office/powerpoint/2010/main" val="10616463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6E26E-01B8-4155-B94F-8615DD6D9B19}"/>
              </a:ext>
            </a:extLst>
          </p:cNvPr>
          <p:cNvSpPr>
            <a:spLocks noGrp="1"/>
          </p:cNvSpPr>
          <p:nvPr>
            <p:ph type="title"/>
          </p:nvPr>
        </p:nvSpPr>
        <p:spPr>
          <a:xfrm>
            <a:off x="5596501" y="501594"/>
            <a:ext cx="5754896" cy="1655483"/>
          </a:xfrm>
        </p:spPr>
        <p:txBody>
          <a:bodyPr vert="horz" lIns="91440" tIns="45720" rIns="91440" bIns="45720" rtlCol="0" anchor="b">
            <a:normAutofit/>
          </a:bodyPr>
          <a:lstStyle/>
          <a:p>
            <a:r>
              <a:rPr lang="en-US" sz="4000"/>
              <a:t>Review Aim and Questions</a:t>
            </a:r>
          </a:p>
        </p:txBody>
      </p:sp>
      <p:pic>
        <p:nvPicPr>
          <p:cNvPr id="6" name="Content Placeholder 5" descr="Different colored question marks">
            <a:extLst>
              <a:ext uri="{FF2B5EF4-FFF2-40B4-BE49-F238E27FC236}">
                <a16:creationId xmlns:a16="http://schemas.microsoft.com/office/drawing/2014/main" id="{45E9F69E-6370-48B0-B24F-F0C2B7BBC6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148" r="24593" b="1"/>
          <a:stretch/>
        </p:blipFill>
        <p:spPr>
          <a:xfrm>
            <a:off x="1068130" y="1028701"/>
            <a:ext cx="3876165" cy="4338170"/>
          </a:xfrm>
          <a:prstGeom prst="rect">
            <a:avLst/>
          </a:prstGeom>
        </p:spPr>
      </p:pic>
      <p:sp>
        <p:nvSpPr>
          <p:cNvPr id="4" name="Text Placeholder 3">
            <a:extLst>
              <a:ext uri="{FF2B5EF4-FFF2-40B4-BE49-F238E27FC236}">
                <a16:creationId xmlns:a16="http://schemas.microsoft.com/office/drawing/2014/main" id="{844F2969-F525-443D-BB26-4EBBEB4DAAE2}"/>
              </a:ext>
            </a:extLst>
          </p:cNvPr>
          <p:cNvSpPr>
            <a:spLocks noGrp="1"/>
          </p:cNvSpPr>
          <p:nvPr>
            <p:ph type="body" sz="half" idx="2"/>
          </p:nvPr>
        </p:nvSpPr>
        <p:spPr>
          <a:xfrm>
            <a:off x="5596502" y="2405894"/>
            <a:ext cx="5754896" cy="3014765"/>
          </a:xfrm>
        </p:spPr>
        <p:txBody>
          <a:bodyPr vert="horz" lIns="91440" tIns="45720" rIns="91440" bIns="45720" rtlCol="0" anchor="t">
            <a:normAutofit/>
          </a:bodyPr>
          <a:lstStyle/>
          <a:p>
            <a:pPr marL="342900" indent="-228600">
              <a:buFont typeface="Arial" panose="020B0604020202020204" pitchFamily="34" charset="0"/>
              <a:buChar char="•"/>
            </a:pPr>
            <a:r>
              <a:rPr lang="en-US" sz="1400" dirty="0"/>
              <a:t>What evidence exists regarding the impacts of any of the novel coronavirus outbreaks of the 21st Century, including COVID-19, on PWUD, drug-related deaths and other harms and what is the quality of evidence? </a:t>
            </a:r>
          </a:p>
          <a:p>
            <a:pPr marL="342900" indent="-228600">
              <a:buFont typeface="Arial" panose="020B0604020202020204" pitchFamily="34" charset="0"/>
              <a:buChar char="•"/>
            </a:pPr>
            <a:r>
              <a:rPr lang="en-US" sz="1400" dirty="0"/>
              <a:t>How have services who provide support for PDU and policy makers responded to any of the 21st Century outbreaks, including COVID-19, and what is the quality of evidence supporting their responses? </a:t>
            </a:r>
          </a:p>
          <a:p>
            <a:pPr marL="342900" indent="-228600">
              <a:buFont typeface="Arial" panose="020B0604020202020204" pitchFamily="34" charset="0"/>
              <a:buChar char="•"/>
            </a:pPr>
            <a:r>
              <a:rPr lang="en-US" sz="1400" dirty="0"/>
              <a:t>What are the gaps in evidence and what are the future research questions of importance in responding to any future outbreaks? </a:t>
            </a:r>
          </a:p>
          <a:p>
            <a:pPr marL="342900" indent="-228600">
              <a:buFont typeface="Arial" panose="020B0604020202020204" pitchFamily="34" charset="0"/>
              <a:buChar char="•"/>
            </a:pPr>
            <a:r>
              <a:rPr lang="en-US" sz="1400" dirty="0"/>
              <a:t>What are the implications of past responses to coronavirus epidemics/pandemics to inform future service and policy responses?</a:t>
            </a: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8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1207E3-F5CB-4EC1-8110-419B2FA390B5}"/>
              </a:ext>
            </a:extLst>
          </p:cNvPr>
          <p:cNvSpPr>
            <a:spLocks noGrp="1"/>
          </p:cNvSpPr>
          <p:nvPr>
            <p:ph type="title"/>
          </p:nvPr>
        </p:nvSpPr>
        <p:spPr>
          <a:xfrm>
            <a:off x="466722" y="586855"/>
            <a:ext cx="3201366" cy="3387497"/>
          </a:xfrm>
        </p:spPr>
        <p:txBody>
          <a:bodyPr anchor="b">
            <a:normAutofit/>
          </a:bodyPr>
          <a:lstStyle/>
          <a:p>
            <a:pPr algn="ctr"/>
            <a:r>
              <a:rPr lang="en-GB" sz="4000" dirty="0">
                <a:solidFill>
                  <a:srgbClr val="FFFFFF"/>
                </a:solidFill>
              </a:rPr>
              <a:t>Methods</a:t>
            </a:r>
            <a:br>
              <a:rPr lang="en-GB" sz="4000" dirty="0">
                <a:solidFill>
                  <a:srgbClr val="FFFFFF"/>
                </a:solidFill>
              </a:rPr>
            </a:br>
            <a:r>
              <a:rPr lang="en-GB" sz="4000" dirty="0">
                <a:solidFill>
                  <a:srgbClr val="FFFFFF"/>
                </a:solidFill>
              </a:rPr>
              <a:t>(Brief)</a:t>
            </a:r>
          </a:p>
        </p:txBody>
      </p:sp>
      <p:sp>
        <p:nvSpPr>
          <p:cNvPr id="3" name="Content Placeholder 2">
            <a:extLst>
              <a:ext uri="{FF2B5EF4-FFF2-40B4-BE49-F238E27FC236}">
                <a16:creationId xmlns:a16="http://schemas.microsoft.com/office/drawing/2014/main" id="{3B76FBA2-549E-42AF-8660-20732706B8D0}"/>
              </a:ext>
            </a:extLst>
          </p:cNvPr>
          <p:cNvSpPr>
            <a:spLocks noGrp="1"/>
          </p:cNvSpPr>
          <p:nvPr>
            <p:ph idx="1"/>
          </p:nvPr>
        </p:nvSpPr>
        <p:spPr>
          <a:xfrm>
            <a:off x="4810259" y="649480"/>
            <a:ext cx="6555347" cy="5546047"/>
          </a:xfrm>
        </p:spPr>
        <p:txBody>
          <a:bodyPr anchor="ctr">
            <a:normAutofit/>
          </a:bodyPr>
          <a:lstStyle/>
          <a:p>
            <a:r>
              <a:rPr lang="en-GB" sz="2000" dirty="0"/>
              <a:t>Systematic Review using EPPI-C approach</a:t>
            </a:r>
          </a:p>
          <a:p>
            <a:r>
              <a:rPr lang="en-GB" sz="2000" dirty="0"/>
              <a:t>Key Databases searched including emerging COVID-19 databases</a:t>
            </a:r>
          </a:p>
          <a:p>
            <a:r>
              <a:rPr lang="en-GB" sz="2000" dirty="0"/>
              <a:t>Scoping searches used to define search terms </a:t>
            </a:r>
          </a:p>
          <a:p>
            <a:r>
              <a:rPr lang="en-GB" sz="2000" dirty="0"/>
              <a:t>Inclusion and Exclusion Criteria</a:t>
            </a:r>
          </a:p>
          <a:p>
            <a:r>
              <a:rPr lang="en-GB" sz="2000" dirty="0"/>
              <a:t>Data Extraction</a:t>
            </a:r>
          </a:p>
          <a:p>
            <a:r>
              <a:rPr lang="en-GB" sz="2000" dirty="0"/>
              <a:t>Quality Assessment</a:t>
            </a:r>
          </a:p>
        </p:txBody>
      </p:sp>
    </p:spTree>
    <p:extLst>
      <p:ext uri="{BB962C8B-B14F-4D97-AF65-F5344CB8AC3E}">
        <p14:creationId xmlns:p14="http://schemas.microsoft.com/office/powerpoint/2010/main" val="320839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lowchart: Document 3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1207E3-F5CB-4EC1-8110-419B2FA390B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a:solidFill>
                  <a:srgbClr val="FFFFFF"/>
                </a:solidFill>
                <a:latin typeface="+mj-lt"/>
                <a:ea typeface="+mj-ea"/>
                <a:cs typeface="+mj-cs"/>
              </a:rPr>
              <a:t>Papers identified, screened and included</a:t>
            </a:r>
            <a:br>
              <a:rPr lang="en-US" sz="2700" kern="1200">
                <a:solidFill>
                  <a:srgbClr val="FFFFFF"/>
                </a:solidFill>
                <a:latin typeface="+mj-lt"/>
                <a:ea typeface="+mj-ea"/>
                <a:cs typeface="+mj-cs"/>
              </a:rPr>
            </a:br>
            <a:br>
              <a:rPr lang="en-US" sz="2700" kern="1200">
                <a:solidFill>
                  <a:srgbClr val="FFFFFF"/>
                </a:solidFill>
                <a:latin typeface="+mj-lt"/>
                <a:ea typeface="+mj-ea"/>
                <a:cs typeface="+mj-cs"/>
              </a:rPr>
            </a:br>
            <a:r>
              <a:rPr lang="en-US" sz="2700" kern="1200">
                <a:solidFill>
                  <a:srgbClr val="FFFFFF"/>
                </a:solidFill>
                <a:latin typeface="+mj-lt"/>
                <a:ea typeface="+mj-ea"/>
                <a:cs typeface="+mj-cs"/>
              </a:rPr>
              <a:t>(PRISMA Flowchart)</a:t>
            </a:r>
          </a:p>
        </p:txBody>
      </p:sp>
      <p:pic>
        <p:nvPicPr>
          <p:cNvPr id="5" name="Content Placeholder 4" descr="Diagram&#10;&#10;Description automatically generated">
            <a:extLst>
              <a:ext uri="{FF2B5EF4-FFF2-40B4-BE49-F238E27FC236}">
                <a16:creationId xmlns:a16="http://schemas.microsoft.com/office/drawing/2014/main" id="{C34E27AF-2884-4863-AEFE-38C52C86C1F0}"/>
              </a:ext>
            </a:extLst>
          </p:cNvPr>
          <p:cNvPicPr>
            <a:picLocks noGrp="1" noChangeAspect="1"/>
          </p:cNvPicPr>
          <p:nvPr>
            <p:ph idx="1"/>
          </p:nvPr>
        </p:nvPicPr>
        <p:blipFill>
          <a:blip r:embed="rId2"/>
          <a:stretch>
            <a:fillRect/>
          </a:stretch>
        </p:blipFill>
        <p:spPr>
          <a:xfrm>
            <a:off x="4394941" y="640080"/>
            <a:ext cx="6973521" cy="5394960"/>
          </a:xfrm>
          <a:prstGeom prst="rect">
            <a:avLst/>
          </a:prstGeom>
        </p:spPr>
      </p:pic>
    </p:spTree>
    <p:extLst>
      <p:ext uri="{BB962C8B-B14F-4D97-AF65-F5344CB8AC3E}">
        <p14:creationId xmlns:p14="http://schemas.microsoft.com/office/powerpoint/2010/main" val="255698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61207E3-F5CB-4EC1-8110-419B2FA390B5}"/>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Quality Assessment</a:t>
            </a:r>
          </a:p>
        </p:txBody>
      </p:sp>
      <p:pic>
        <p:nvPicPr>
          <p:cNvPr id="7" name="Content Placeholder 6" descr="Table&#10;&#10;Description automatically generated">
            <a:extLst>
              <a:ext uri="{FF2B5EF4-FFF2-40B4-BE49-F238E27FC236}">
                <a16:creationId xmlns:a16="http://schemas.microsoft.com/office/drawing/2014/main" id="{3084D9E0-3FFD-497A-A11C-54ADC61DB16F}"/>
              </a:ext>
            </a:extLst>
          </p:cNvPr>
          <p:cNvPicPr>
            <a:picLocks noGrp="1" noChangeAspect="1"/>
          </p:cNvPicPr>
          <p:nvPr>
            <p:ph idx="1"/>
          </p:nvPr>
        </p:nvPicPr>
        <p:blipFill>
          <a:blip r:embed="rId2"/>
          <a:stretch>
            <a:fillRect/>
          </a:stretch>
        </p:blipFill>
        <p:spPr>
          <a:xfrm>
            <a:off x="368300" y="2206154"/>
            <a:ext cx="10515599" cy="4118446"/>
          </a:xfrm>
          <a:prstGeom prst="rect">
            <a:avLst/>
          </a:prstGeom>
        </p:spPr>
      </p:pic>
    </p:spTree>
    <p:extLst>
      <p:ext uri="{BB962C8B-B14F-4D97-AF65-F5344CB8AC3E}">
        <p14:creationId xmlns:p14="http://schemas.microsoft.com/office/powerpoint/2010/main" val="195258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0338C-5AFF-4FDE-A3F7-35D9004153B3}"/>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Results: Overview of Studies</a:t>
            </a:r>
          </a:p>
        </p:txBody>
      </p:sp>
      <p:sp>
        <p:nvSpPr>
          <p:cNvPr id="3" name="Content Placeholder 2">
            <a:extLst>
              <a:ext uri="{FF2B5EF4-FFF2-40B4-BE49-F238E27FC236}">
                <a16:creationId xmlns:a16="http://schemas.microsoft.com/office/drawing/2014/main" id="{21B99DE1-F481-42E9-ACA4-03D38BEDB49E}"/>
              </a:ext>
            </a:extLst>
          </p:cNvPr>
          <p:cNvSpPr>
            <a:spLocks noGrp="1"/>
          </p:cNvSpPr>
          <p:nvPr>
            <p:ph idx="1"/>
          </p:nvPr>
        </p:nvSpPr>
        <p:spPr>
          <a:xfrm>
            <a:off x="4810259" y="649480"/>
            <a:ext cx="6555347" cy="5546047"/>
          </a:xfrm>
        </p:spPr>
        <p:txBody>
          <a:bodyPr anchor="ctr">
            <a:normAutofit/>
          </a:bodyPr>
          <a:lstStyle/>
          <a:p>
            <a:r>
              <a:rPr lang="en-US" sz="1800" dirty="0"/>
              <a:t>29 papers located (2 were reviews)</a:t>
            </a:r>
          </a:p>
          <a:p>
            <a:r>
              <a:rPr lang="en-US" sz="1800" dirty="0"/>
              <a:t>27 primary studies included T</a:t>
            </a:r>
          </a:p>
          <a:p>
            <a:r>
              <a:rPr lang="en-US" sz="1800" dirty="0"/>
              <a:t>The studies were conducted in the following</a:t>
            </a:r>
          </a:p>
          <a:p>
            <a:pPr marL="0" indent="0">
              <a:buNone/>
            </a:pPr>
            <a:r>
              <a:rPr lang="en-US" sz="1800" dirty="0">
                <a:solidFill>
                  <a:schemeClr val="accent1">
                    <a:lumMod val="75000"/>
                    <a:lumOff val="25000"/>
                  </a:schemeClr>
                </a:solidFill>
              </a:rPr>
              <a:t>	North America (14)</a:t>
            </a:r>
          </a:p>
          <a:p>
            <a:pPr marL="0" indent="0">
              <a:buNone/>
            </a:pPr>
            <a:r>
              <a:rPr lang="en-US" sz="1800" dirty="0">
                <a:solidFill>
                  <a:schemeClr val="accent1">
                    <a:lumMod val="75000"/>
                    <a:lumOff val="25000"/>
                  </a:schemeClr>
                </a:solidFill>
              </a:rPr>
              <a:t>	Spain (2)</a:t>
            </a:r>
          </a:p>
          <a:p>
            <a:pPr marL="0" indent="0">
              <a:buNone/>
            </a:pPr>
            <a:r>
              <a:rPr lang="en-US" sz="1800" dirty="0">
                <a:solidFill>
                  <a:schemeClr val="accent1">
                    <a:lumMod val="75000"/>
                    <a:lumOff val="25000"/>
                  </a:schemeClr>
                </a:solidFill>
              </a:rPr>
              <a:t>	1 each in Australia, Finland, India, Italy, Netherlands, 	Nigeria, Norway, Poland, UK and Ukraine, </a:t>
            </a:r>
          </a:p>
          <a:p>
            <a:pPr marL="0" indent="0">
              <a:buNone/>
            </a:pPr>
            <a:r>
              <a:rPr lang="en-US" sz="1800" dirty="0">
                <a:solidFill>
                  <a:schemeClr val="accent1">
                    <a:lumMod val="75000"/>
                    <a:lumOff val="25000"/>
                  </a:schemeClr>
                </a:solidFill>
              </a:rPr>
              <a:t>	1 study involved participants from multiple countries. </a:t>
            </a:r>
          </a:p>
          <a:p>
            <a:pPr marL="0" indent="0">
              <a:buNone/>
            </a:pPr>
            <a:endParaRPr lang="en-US" sz="1800" dirty="0"/>
          </a:p>
          <a:p>
            <a:r>
              <a:rPr lang="en-US" sz="1800" dirty="0"/>
              <a:t>25 of the primary studies were quantitative and two were qualitative. </a:t>
            </a:r>
          </a:p>
          <a:p>
            <a:r>
              <a:rPr lang="en-US" sz="1800" b="1" dirty="0"/>
              <a:t>ZERO studies related to SARS-CoV-1 or MERS. </a:t>
            </a:r>
            <a:endParaRPr lang="en-GB" sz="1800" b="1" dirty="0"/>
          </a:p>
        </p:txBody>
      </p:sp>
    </p:spTree>
    <p:extLst>
      <p:ext uri="{BB962C8B-B14F-4D97-AF65-F5344CB8AC3E}">
        <p14:creationId xmlns:p14="http://schemas.microsoft.com/office/powerpoint/2010/main" val="253560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0338C-5AFF-4FDE-A3F7-35D9004153B3}"/>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Results: Study Settings </a:t>
            </a:r>
          </a:p>
        </p:txBody>
      </p:sp>
      <p:sp>
        <p:nvSpPr>
          <p:cNvPr id="3" name="Content Placeholder 2">
            <a:extLst>
              <a:ext uri="{FF2B5EF4-FFF2-40B4-BE49-F238E27FC236}">
                <a16:creationId xmlns:a16="http://schemas.microsoft.com/office/drawing/2014/main" id="{21B99DE1-F481-42E9-ACA4-03D38BEDB49E}"/>
              </a:ext>
            </a:extLst>
          </p:cNvPr>
          <p:cNvSpPr>
            <a:spLocks noGrp="1"/>
          </p:cNvSpPr>
          <p:nvPr>
            <p:ph idx="1"/>
          </p:nvPr>
        </p:nvSpPr>
        <p:spPr>
          <a:xfrm>
            <a:off x="4810259" y="649480"/>
            <a:ext cx="6555347" cy="5546047"/>
          </a:xfrm>
        </p:spPr>
        <p:txBody>
          <a:bodyPr anchor="ctr">
            <a:normAutofit/>
          </a:bodyPr>
          <a:lstStyle/>
          <a:p>
            <a:pPr marL="0" indent="0">
              <a:buNone/>
            </a:pPr>
            <a:r>
              <a:rPr lang="en-US" sz="1800" dirty="0"/>
              <a:t>Analysis of studies indicated that they were best </a:t>
            </a:r>
            <a:r>
              <a:rPr lang="en-US" sz="1800" dirty="0" err="1"/>
              <a:t>categorised</a:t>
            </a:r>
            <a:r>
              <a:rPr lang="en-US" sz="1800" dirty="0"/>
              <a:t> with regard to their focus on treatment setting/services. Seven </a:t>
            </a:r>
          </a:p>
          <a:p>
            <a:pPr marL="0" indent="0">
              <a:buNone/>
            </a:pPr>
            <a:r>
              <a:rPr lang="en-US" sz="1800" dirty="0"/>
              <a:t>treatment settings were identified:</a:t>
            </a:r>
          </a:p>
          <a:p>
            <a:pPr marL="0" indent="0">
              <a:buNone/>
            </a:pPr>
            <a:endParaRPr lang="en-US" sz="1200" dirty="0"/>
          </a:p>
          <a:p>
            <a:pPr>
              <a:buFont typeface="+mj-lt"/>
              <a:buAutoNum type="arabicPeriod"/>
            </a:pPr>
            <a:r>
              <a:rPr lang="en-US" sz="1200" dirty="0"/>
              <a:t> </a:t>
            </a:r>
            <a:r>
              <a:rPr lang="en-US" sz="1600" dirty="0"/>
              <a:t>Treatment services/treatment/recovery (8 studies);  </a:t>
            </a:r>
          </a:p>
          <a:p>
            <a:pPr>
              <a:buFont typeface="+mj-lt"/>
              <a:buAutoNum type="arabicPeriod"/>
            </a:pPr>
            <a:r>
              <a:rPr lang="en-US" sz="1600" dirty="0"/>
              <a:t>Emergency medical services (5 studies);  </a:t>
            </a:r>
          </a:p>
          <a:p>
            <a:pPr>
              <a:buFont typeface="+mj-lt"/>
              <a:buAutoNum type="arabicPeriod"/>
            </a:pPr>
            <a:r>
              <a:rPr lang="en-US" sz="1600" dirty="0"/>
              <a:t>Low threshold services/shelter/homelessness (3 studies); </a:t>
            </a:r>
          </a:p>
          <a:p>
            <a:pPr>
              <a:buFont typeface="+mj-lt"/>
              <a:buAutoNum type="arabicPeriod"/>
            </a:pPr>
            <a:r>
              <a:rPr lang="en-US" sz="1600" dirty="0"/>
              <a:t>People who use drugs/with diagnosis of SUD (7 studies); </a:t>
            </a:r>
          </a:p>
          <a:p>
            <a:pPr>
              <a:buFont typeface="+mj-lt"/>
              <a:buAutoNum type="arabicPeriod"/>
            </a:pPr>
            <a:r>
              <a:rPr lang="en-US" sz="1600" dirty="0"/>
              <a:t>People with SUD and HIV (2 studies)</a:t>
            </a:r>
          </a:p>
          <a:p>
            <a:pPr>
              <a:buFont typeface="+mj-lt"/>
              <a:buAutoNum type="arabicPeriod"/>
            </a:pPr>
            <a:r>
              <a:rPr lang="en-US" sz="1600" dirty="0"/>
              <a:t>‘Sexual minority’ (MSM) CIS men (1 study)</a:t>
            </a:r>
          </a:p>
          <a:p>
            <a:pPr>
              <a:buFont typeface="+mj-lt"/>
              <a:buAutoNum type="arabicPeriod"/>
            </a:pPr>
            <a:r>
              <a:rPr lang="en-US" sz="1600" dirty="0"/>
              <a:t>Prison (1 study)</a:t>
            </a:r>
            <a:endParaRPr lang="en-GB" sz="1600" dirty="0"/>
          </a:p>
        </p:txBody>
      </p:sp>
    </p:spTree>
    <p:extLst>
      <p:ext uri="{BB962C8B-B14F-4D97-AF65-F5344CB8AC3E}">
        <p14:creationId xmlns:p14="http://schemas.microsoft.com/office/powerpoint/2010/main" val="99442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61207E3-F5CB-4EC1-8110-419B2FA390B5}"/>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27 primary papers - </a:t>
            </a:r>
            <a:r>
              <a:rPr lang="en-US" sz="5400" kern="1200" dirty="0" err="1">
                <a:solidFill>
                  <a:schemeClr val="bg1"/>
                </a:solidFill>
                <a:latin typeface="+mj-lt"/>
                <a:ea typeface="+mj-ea"/>
                <a:cs typeface="+mj-cs"/>
              </a:rPr>
              <a:t>WoE</a:t>
            </a:r>
            <a:endParaRPr lang="en-US" sz="5400" kern="1200" dirty="0">
              <a:solidFill>
                <a:schemeClr val="bg1"/>
              </a:solidFill>
              <a:latin typeface="+mj-lt"/>
              <a:ea typeface="+mj-ea"/>
              <a:cs typeface="+mj-cs"/>
            </a:endParaRPr>
          </a:p>
        </p:txBody>
      </p:sp>
      <p:pic>
        <p:nvPicPr>
          <p:cNvPr id="6" name="Content Placeholder 5" descr="Table&#10;&#10;Description automatically generated">
            <a:extLst>
              <a:ext uri="{FF2B5EF4-FFF2-40B4-BE49-F238E27FC236}">
                <a16:creationId xmlns:a16="http://schemas.microsoft.com/office/drawing/2014/main" id="{B33113E0-1735-46E7-AF3C-B6E1412ECB24}"/>
              </a:ext>
            </a:extLst>
          </p:cNvPr>
          <p:cNvPicPr>
            <a:picLocks noGrp="1" noChangeAspect="1"/>
          </p:cNvPicPr>
          <p:nvPr>
            <p:ph idx="1"/>
          </p:nvPr>
        </p:nvPicPr>
        <p:blipFill>
          <a:blip r:embed="rId2"/>
          <a:stretch>
            <a:fillRect/>
          </a:stretch>
        </p:blipFill>
        <p:spPr>
          <a:xfrm>
            <a:off x="413608" y="2952065"/>
            <a:ext cx="10450383" cy="2057687"/>
          </a:xfr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5BAD6486-BB79-4B1D-82E1-039B44B34DF7}"/>
                  </a:ext>
                </a:extLst>
              </p14:cNvPr>
              <p14:cNvContentPartPr/>
              <p14:nvPr/>
            </p14:nvContentPartPr>
            <p14:xfrm>
              <a:off x="8432460" y="3695460"/>
              <a:ext cx="360" cy="360"/>
            </p14:xfrm>
          </p:contentPart>
        </mc:Choice>
        <mc:Fallback xmlns="">
          <p:pic>
            <p:nvPicPr>
              <p:cNvPr id="10" name="Ink 9">
                <a:extLst>
                  <a:ext uri="{FF2B5EF4-FFF2-40B4-BE49-F238E27FC236}">
                    <a16:creationId xmlns:a16="http://schemas.microsoft.com/office/drawing/2014/main" id="{5BAD6486-BB79-4B1D-82E1-039B44B34DF7}"/>
                  </a:ext>
                </a:extLst>
              </p:cNvPr>
              <p:cNvPicPr/>
              <p:nvPr/>
            </p:nvPicPr>
            <p:blipFill>
              <a:blip r:embed="rId4"/>
              <a:stretch>
                <a:fillRect/>
              </a:stretch>
            </p:blipFill>
            <p:spPr>
              <a:xfrm>
                <a:off x="8423820" y="36864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50BE81C3-1E17-4E77-A517-5136C5BC5EF3}"/>
                  </a:ext>
                </a:extLst>
              </p14:cNvPr>
              <p14:cNvContentPartPr/>
              <p14:nvPr/>
            </p14:nvContentPartPr>
            <p14:xfrm>
              <a:off x="7630380" y="3681060"/>
              <a:ext cx="2198160" cy="320040"/>
            </p14:xfrm>
          </p:contentPart>
        </mc:Choice>
        <mc:Fallback xmlns="">
          <p:pic>
            <p:nvPicPr>
              <p:cNvPr id="14" name="Ink 13">
                <a:extLst>
                  <a:ext uri="{FF2B5EF4-FFF2-40B4-BE49-F238E27FC236}">
                    <a16:creationId xmlns:a16="http://schemas.microsoft.com/office/drawing/2014/main" id="{50BE81C3-1E17-4E77-A517-5136C5BC5EF3}"/>
                  </a:ext>
                </a:extLst>
              </p:cNvPr>
              <p:cNvPicPr/>
              <p:nvPr/>
            </p:nvPicPr>
            <p:blipFill>
              <a:blip r:embed="rId6"/>
              <a:stretch>
                <a:fillRect/>
              </a:stretch>
            </p:blipFill>
            <p:spPr>
              <a:xfrm>
                <a:off x="7621380" y="3672420"/>
                <a:ext cx="2215800" cy="337680"/>
              </a:xfrm>
              <a:prstGeom prst="rect">
                <a:avLst/>
              </a:prstGeom>
            </p:spPr>
          </p:pic>
        </mc:Fallback>
      </mc:AlternateContent>
    </p:spTree>
    <p:extLst>
      <p:ext uri="{BB962C8B-B14F-4D97-AF65-F5344CB8AC3E}">
        <p14:creationId xmlns:p14="http://schemas.microsoft.com/office/powerpoint/2010/main" val="166002523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2316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4339</TotalTime>
  <Words>869</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Assessing the impacts of novel coronavirus outbreaks on people who use drugs, drug-related deaths and the effectiveness of service responses to COVID-19 (in Scotland)</vt:lpstr>
      <vt:lpstr>Background</vt:lpstr>
      <vt:lpstr>Review Aim and Questions</vt:lpstr>
      <vt:lpstr>Methods (Brief)</vt:lpstr>
      <vt:lpstr>Papers identified, screened and included  (PRISMA Flowchart)</vt:lpstr>
      <vt:lpstr>Quality Assessment</vt:lpstr>
      <vt:lpstr>Results: Overview of Studies</vt:lpstr>
      <vt:lpstr>Results: Study Settings </vt:lpstr>
      <vt:lpstr>27 primary papers - WoE</vt:lpstr>
      <vt:lpstr>‘Best quality’ grouping of studies</vt:lpstr>
      <vt:lpstr>Discussion Points</vt:lpstr>
      <vt:lpstr>Conclusion</vt:lpstr>
      <vt:lpstr>Acknowledgements and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impacts of novel coronavirus outbreaks on people who use drugs, drug-related deaths and the effectiveness of service responses to COVID-19 (in Scotland)</dc:title>
  <dc:creator>Alison Munro</dc:creator>
  <cp:lastModifiedBy>Alison Munro</cp:lastModifiedBy>
  <cp:revision>6</cp:revision>
  <dcterms:created xsi:type="dcterms:W3CDTF">2021-08-20T11:02:35Z</dcterms:created>
  <dcterms:modified xsi:type="dcterms:W3CDTF">2021-08-23T11:45:00Z</dcterms:modified>
</cp:coreProperties>
</file>