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256" r:id="rId3"/>
    <p:sldId id="257" r:id="rId4"/>
    <p:sldId id="259" r:id="rId5"/>
    <p:sldId id="260" r:id="rId6"/>
    <p:sldId id="280" r:id="rId7"/>
    <p:sldId id="276" r:id="rId8"/>
    <p:sldId id="277" r:id="rId9"/>
    <p:sldId id="278"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189" autoAdjust="0"/>
  </p:normalViewPr>
  <p:slideViewPr>
    <p:cSldViewPr snapToGrid="0">
      <p:cViewPr varScale="1">
        <p:scale>
          <a:sx n="68" d="100"/>
          <a:sy n="68" d="100"/>
        </p:scale>
        <p:origin x="22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A829B-1C8B-49B6-9A7F-E9076A27E326}" type="doc">
      <dgm:prSet loTypeId="urn:microsoft.com/office/officeart/2005/8/layout/hProcess9" loCatId="process" qsTypeId="urn:microsoft.com/office/officeart/2005/8/quickstyle/simple1" qsCatId="simple" csTypeId="urn:microsoft.com/office/officeart/2005/8/colors/accent1_2" csCatId="accent1" phldr="1"/>
      <dgm:spPr/>
    </dgm:pt>
    <dgm:pt modelId="{FA99D5A8-FDC0-4E5D-8331-56907DB762AF}">
      <dgm:prSet phldrT="[Text]"/>
      <dgm:spPr>
        <a:xfrm>
          <a:off x="4335"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ln>
        <a:effectLst/>
      </dgm:spPr>
      <dgm:t>
        <a:bodyPr/>
        <a:lstStyle/>
        <a:p>
          <a:pPr>
            <a:buNone/>
          </a:pPr>
          <a:r>
            <a:rPr lang="en-GB" dirty="0">
              <a:solidFill>
                <a:srgbClr val="FFFFFF"/>
              </a:solidFill>
              <a:latin typeface="Calibri"/>
              <a:ea typeface="+mn-ea"/>
              <a:cs typeface="+mn-cs"/>
            </a:rPr>
            <a:t>Introductions</a:t>
          </a:r>
        </a:p>
      </dgm:t>
    </dgm:pt>
    <dgm:pt modelId="{8089F4B1-FED3-4865-9A67-3F182AA0FF57}" type="parTrans" cxnId="{B7BEFD84-7613-4A54-A66E-8DFB41E836CE}">
      <dgm:prSet/>
      <dgm:spPr/>
      <dgm:t>
        <a:bodyPr/>
        <a:lstStyle/>
        <a:p>
          <a:endParaRPr lang="en-GB"/>
        </a:p>
      </dgm:t>
    </dgm:pt>
    <dgm:pt modelId="{74CBF1EC-07AA-4A4D-AF12-1F45D7D9FF8E}" type="sibTrans" cxnId="{B7BEFD84-7613-4A54-A66E-8DFB41E836CE}">
      <dgm:prSet/>
      <dgm:spPr/>
      <dgm:t>
        <a:bodyPr/>
        <a:lstStyle/>
        <a:p>
          <a:endParaRPr lang="en-GB"/>
        </a:p>
      </dgm:t>
    </dgm:pt>
    <dgm:pt modelId="{E6C80329-98B5-49F0-8743-700431EF1104}">
      <dgm:prSet phldrT="[Text]"/>
      <dgm:spPr>
        <a:xfrm>
          <a:off x="3984921"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ln>
        <a:effectLst/>
      </dgm:spPr>
      <dgm:t>
        <a:bodyPr/>
        <a:lstStyle/>
        <a:p>
          <a:pPr>
            <a:buNone/>
          </a:pPr>
          <a:r>
            <a:rPr lang="en-GB" dirty="0">
              <a:solidFill>
                <a:srgbClr val="FFFFFF"/>
              </a:solidFill>
              <a:latin typeface="Calibri"/>
              <a:ea typeface="+mn-ea"/>
              <a:cs typeface="+mn-cs"/>
            </a:rPr>
            <a:t>Aims and method</a:t>
          </a:r>
        </a:p>
      </dgm:t>
    </dgm:pt>
    <dgm:pt modelId="{B28A0728-B01C-493F-81EE-D7137DE36D18}" type="parTrans" cxnId="{A4704FB8-3656-4AF5-B7DD-B12F50D0FBA6}">
      <dgm:prSet/>
      <dgm:spPr/>
      <dgm:t>
        <a:bodyPr/>
        <a:lstStyle/>
        <a:p>
          <a:endParaRPr lang="en-GB"/>
        </a:p>
      </dgm:t>
    </dgm:pt>
    <dgm:pt modelId="{094B17B7-B1B9-4596-B867-84D72956D981}" type="sibTrans" cxnId="{A4704FB8-3656-4AF5-B7DD-B12F50D0FBA6}">
      <dgm:prSet/>
      <dgm:spPr/>
      <dgm:t>
        <a:bodyPr/>
        <a:lstStyle/>
        <a:p>
          <a:endParaRPr lang="en-GB"/>
        </a:p>
      </dgm:t>
    </dgm:pt>
    <dgm:pt modelId="{C4B33A9A-53B2-429F-B130-B8E9D6551C0E}">
      <dgm:prSet phldrT="[Text]"/>
      <dgm:spPr>
        <a:xfrm>
          <a:off x="5975214"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ln>
        <a:effectLst/>
      </dgm:spPr>
      <dgm:t>
        <a:bodyPr/>
        <a:lstStyle/>
        <a:p>
          <a:pPr>
            <a:buNone/>
          </a:pPr>
          <a:r>
            <a:rPr lang="en-GB" dirty="0">
              <a:solidFill>
                <a:srgbClr val="FFFFFF"/>
              </a:solidFill>
              <a:latin typeface="+mn-lt"/>
              <a:ea typeface="+mn-ea"/>
              <a:cs typeface="+mn-cs"/>
            </a:rPr>
            <a:t>Findings</a:t>
          </a:r>
          <a:endParaRPr lang="en-GB" dirty="0">
            <a:solidFill>
              <a:srgbClr val="FFFFFF"/>
            </a:solidFill>
            <a:latin typeface="Calibri"/>
            <a:ea typeface="+mn-ea"/>
            <a:cs typeface="+mn-cs"/>
          </a:endParaRPr>
        </a:p>
      </dgm:t>
    </dgm:pt>
    <dgm:pt modelId="{A2C2E217-D5F4-49F0-A0BC-229D6DC081E4}" type="parTrans" cxnId="{946ABF6A-F7F0-41B7-8102-F50D06E4BFA6}">
      <dgm:prSet/>
      <dgm:spPr/>
      <dgm:t>
        <a:bodyPr/>
        <a:lstStyle/>
        <a:p>
          <a:endParaRPr lang="en-GB"/>
        </a:p>
      </dgm:t>
    </dgm:pt>
    <dgm:pt modelId="{B0C49AB6-FCCB-4FBF-9A5A-DD2770CAF900}" type="sibTrans" cxnId="{946ABF6A-F7F0-41B7-8102-F50D06E4BFA6}">
      <dgm:prSet/>
      <dgm:spPr/>
      <dgm:t>
        <a:bodyPr/>
        <a:lstStyle/>
        <a:p>
          <a:endParaRPr lang="en-GB"/>
        </a:p>
      </dgm:t>
    </dgm:pt>
    <dgm:pt modelId="{4869DF34-F832-4739-8348-95B409D1AA92}">
      <dgm:prSet phldrT="[Text]"/>
      <dgm:spPr>
        <a:xfrm>
          <a:off x="7965507"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ln>
        <a:effectLst/>
      </dgm:spPr>
      <dgm:t>
        <a:bodyPr/>
        <a:lstStyle/>
        <a:p>
          <a:pPr>
            <a:buNone/>
          </a:pPr>
          <a:r>
            <a:rPr lang="en-GB" dirty="0">
              <a:solidFill>
                <a:srgbClr val="FFFFFF"/>
              </a:solidFill>
              <a:latin typeface="Calibri"/>
              <a:ea typeface="+mn-ea"/>
              <a:cs typeface="+mn-cs"/>
            </a:rPr>
            <a:t>Conclusions</a:t>
          </a:r>
        </a:p>
      </dgm:t>
    </dgm:pt>
    <dgm:pt modelId="{78929C9F-A6F4-4104-B708-CFCC8B4B454E}" type="parTrans" cxnId="{30441E90-0DAC-4FF6-B5ED-6E4948B48C50}">
      <dgm:prSet/>
      <dgm:spPr/>
      <dgm:t>
        <a:bodyPr/>
        <a:lstStyle/>
        <a:p>
          <a:endParaRPr lang="en-GB"/>
        </a:p>
      </dgm:t>
    </dgm:pt>
    <dgm:pt modelId="{6CAAA632-11FA-4D1A-BF52-6EF27B5973F9}" type="sibTrans" cxnId="{30441E90-0DAC-4FF6-B5ED-6E4948B48C50}">
      <dgm:prSet/>
      <dgm:spPr/>
      <dgm:t>
        <a:bodyPr/>
        <a:lstStyle/>
        <a:p>
          <a:endParaRPr lang="en-GB"/>
        </a:p>
      </dgm:t>
    </dgm:pt>
    <dgm:pt modelId="{B58FC4B0-ED83-4056-AF99-603DC435DEA4}">
      <dgm:prSet phldrT="[Text]"/>
      <dgm:spPr>
        <a:xfrm>
          <a:off x="1994628"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ln>
        <a:effectLst/>
      </dgm:spPr>
      <dgm:t>
        <a:bodyPr/>
        <a:lstStyle/>
        <a:p>
          <a:pPr>
            <a:buNone/>
          </a:pPr>
          <a:r>
            <a:rPr lang="en-GB" dirty="0">
              <a:solidFill>
                <a:srgbClr val="FFFFFF"/>
              </a:solidFill>
              <a:latin typeface="Calibri"/>
              <a:ea typeface="+mn-ea"/>
              <a:cs typeface="+mn-cs"/>
            </a:rPr>
            <a:t>Outline of the project</a:t>
          </a:r>
        </a:p>
      </dgm:t>
    </dgm:pt>
    <dgm:pt modelId="{8916019E-16C3-4327-9CEB-16723BB0C865}" type="parTrans" cxnId="{4EEB9C98-BF8E-4633-A5B1-898BD736A8BE}">
      <dgm:prSet/>
      <dgm:spPr/>
      <dgm:t>
        <a:bodyPr/>
        <a:lstStyle/>
        <a:p>
          <a:endParaRPr lang="en-GB"/>
        </a:p>
      </dgm:t>
    </dgm:pt>
    <dgm:pt modelId="{7F16A543-56B8-4AC2-91BD-463BA27E8C9F}" type="sibTrans" cxnId="{4EEB9C98-BF8E-4633-A5B1-898BD736A8BE}">
      <dgm:prSet/>
      <dgm:spPr/>
      <dgm:t>
        <a:bodyPr/>
        <a:lstStyle/>
        <a:p>
          <a:endParaRPr lang="en-GB"/>
        </a:p>
      </dgm:t>
    </dgm:pt>
    <dgm:pt modelId="{2556FC17-0081-481F-88E9-0D3DC930051B}" type="pres">
      <dgm:prSet presAssocID="{35AA829B-1C8B-49B6-9A7F-E9076A27E326}" presName="CompostProcess" presStyleCnt="0">
        <dgm:presLayoutVars>
          <dgm:dir/>
          <dgm:resizeHandles val="exact"/>
        </dgm:presLayoutVars>
      </dgm:prSet>
      <dgm:spPr/>
    </dgm:pt>
    <dgm:pt modelId="{BD763118-15F9-445D-B004-EC5BAF96BBAE}" type="pres">
      <dgm:prSet presAssocID="{35AA829B-1C8B-49B6-9A7F-E9076A27E326}" presName="arrow" presStyleLbl="bgShp" presStyleIdx="0" presStyleCnt="1" custLinFactNeighborX="27336" custLinFactNeighborY="1570"/>
      <dgm:spPr>
        <a:xfrm>
          <a:off x="739901" y="0"/>
          <a:ext cx="8385556" cy="5418667"/>
        </a:xfrm>
        <a:prstGeom prst="rightArrow">
          <a:avLst/>
        </a:prstGeom>
        <a:solidFill>
          <a:srgbClr val="006938"/>
        </a:solidFill>
        <a:ln>
          <a:noFill/>
        </a:ln>
        <a:effectLst/>
      </dgm:spPr>
    </dgm:pt>
    <dgm:pt modelId="{BF99CE13-7BCE-49E3-9D04-52B5DA6EDFF4}" type="pres">
      <dgm:prSet presAssocID="{35AA829B-1C8B-49B6-9A7F-E9076A27E326}" presName="linearProcess" presStyleCnt="0"/>
      <dgm:spPr/>
    </dgm:pt>
    <dgm:pt modelId="{DEA46E80-FC82-47A2-913E-C07A5E1B3124}" type="pres">
      <dgm:prSet presAssocID="{FA99D5A8-FDC0-4E5D-8331-56907DB762AF}" presName="textNode" presStyleLbl="node1" presStyleIdx="0" presStyleCnt="5">
        <dgm:presLayoutVars>
          <dgm:bulletEnabled val="1"/>
        </dgm:presLayoutVars>
      </dgm:prSet>
      <dgm:spPr/>
    </dgm:pt>
    <dgm:pt modelId="{AD136FDE-6C52-413C-AC73-F307D51AE90F}" type="pres">
      <dgm:prSet presAssocID="{74CBF1EC-07AA-4A4D-AF12-1F45D7D9FF8E}" presName="sibTrans" presStyleCnt="0"/>
      <dgm:spPr/>
    </dgm:pt>
    <dgm:pt modelId="{E4C48F93-B329-4BEB-816C-9C72115873E9}" type="pres">
      <dgm:prSet presAssocID="{B58FC4B0-ED83-4056-AF99-603DC435DEA4}" presName="textNode" presStyleLbl="node1" presStyleIdx="1" presStyleCnt="5">
        <dgm:presLayoutVars>
          <dgm:bulletEnabled val="1"/>
        </dgm:presLayoutVars>
      </dgm:prSet>
      <dgm:spPr/>
    </dgm:pt>
    <dgm:pt modelId="{715679FD-6287-42A5-BB30-8365228DD9E1}" type="pres">
      <dgm:prSet presAssocID="{7F16A543-56B8-4AC2-91BD-463BA27E8C9F}" presName="sibTrans" presStyleCnt="0"/>
      <dgm:spPr/>
    </dgm:pt>
    <dgm:pt modelId="{C5D52A3D-DBA6-4C45-8E79-E39884A25822}" type="pres">
      <dgm:prSet presAssocID="{E6C80329-98B5-49F0-8743-700431EF1104}" presName="textNode" presStyleLbl="node1" presStyleIdx="2" presStyleCnt="5">
        <dgm:presLayoutVars>
          <dgm:bulletEnabled val="1"/>
        </dgm:presLayoutVars>
      </dgm:prSet>
      <dgm:spPr/>
    </dgm:pt>
    <dgm:pt modelId="{6E470F98-F282-42A3-8FD1-5513426A92E3}" type="pres">
      <dgm:prSet presAssocID="{094B17B7-B1B9-4596-B867-84D72956D981}" presName="sibTrans" presStyleCnt="0"/>
      <dgm:spPr/>
    </dgm:pt>
    <dgm:pt modelId="{7DE541BB-748E-4657-BA7C-4AEC6A165C39}" type="pres">
      <dgm:prSet presAssocID="{C4B33A9A-53B2-429F-B130-B8E9D6551C0E}" presName="textNode" presStyleLbl="node1" presStyleIdx="3" presStyleCnt="5">
        <dgm:presLayoutVars>
          <dgm:bulletEnabled val="1"/>
        </dgm:presLayoutVars>
      </dgm:prSet>
      <dgm:spPr/>
    </dgm:pt>
    <dgm:pt modelId="{01964E04-B72B-4FFB-8A71-2E55C5AD2FE3}" type="pres">
      <dgm:prSet presAssocID="{B0C49AB6-FCCB-4FBF-9A5A-DD2770CAF900}" presName="sibTrans" presStyleCnt="0"/>
      <dgm:spPr/>
    </dgm:pt>
    <dgm:pt modelId="{864C4BEE-B615-48BC-A440-801C5096433B}" type="pres">
      <dgm:prSet presAssocID="{4869DF34-F832-4739-8348-95B409D1AA92}" presName="textNode" presStyleLbl="node1" presStyleIdx="4" presStyleCnt="5">
        <dgm:presLayoutVars>
          <dgm:bulletEnabled val="1"/>
        </dgm:presLayoutVars>
      </dgm:prSet>
      <dgm:spPr/>
    </dgm:pt>
  </dgm:ptLst>
  <dgm:cxnLst>
    <dgm:cxn modelId="{946ABF6A-F7F0-41B7-8102-F50D06E4BFA6}" srcId="{35AA829B-1C8B-49B6-9A7F-E9076A27E326}" destId="{C4B33A9A-53B2-429F-B130-B8E9D6551C0E}" srcOrd="3" destOrd="0" parTransId="{A2C2E217-D5F4-49F0-A0BC-229D6DC081E4}" sibTransId="{B0C49AB6-FCCB-4FBF-9A5A-DD2770CAF900}"/>
    <dgm:cxn modelId="{5507FA58-4F58-4BF8-B392-EFEC728D3791}" type="presOf" srcId="{C4B33A9A-53B2-429F-B130-B8E9D6551C0E}" destId="{7DE541BB-748E-4657-BA7C-4AEC6A165C39}" srcOrd="0" destOrd="0" presId="urn:microsoft.com/office/officeart/2005/8/layout/hProcess9"/>
    <dgm:cxn modelId="{B7BEFD84-7613-4A54-A66E-8DFB41E836CE}" srcId="{35AA829B-1C8B-49B6-9A7F-E9076A27E326}" destId="{FA99D5A8-FDC0-4E5D-8331-56907DB762AF}" srcOrd="0" destOrd="0" parTransId="{8089F4B1-FED3-4865-9A67-3F182AA0FF57}" sibTransId="{74CBF1EC-07AA-4A4D-AF12-1F45D7D9FF8E}"/>
    <dgm:cxn modelId="{30441E90-0DAC-4FF6-B5ED-6E4948B48C50}" srcId="{35AA829B-1C8B-49B6-9A7F-E9076A27E326}" destId="{4869DF34-F832-4739-8348-95B409D1AA92}" srcOrd="4" destOrd="0" parTransId="{78929C9F-A6F4-4104-B708-CFCC8B4B454E}" sibTransId="{6CAAA632-11FA-4D1A-BF52-6EF27B5973F9}"/>
    <dgm:cxn modelId="{4EEB9C98-BF8E-4633-A5B1-898BD736A8BE}" srcId="{35AA829B-1C8B-49B6-9A7F-E9076A27E326}" destId="{B58FC4B0-ED83-4056-AF99-603DC435DEA4}" srcOrd="1" destOrd="0" parTransId="{8916019E-16C3-4327-9CEB-16723BB0C865}" sibTransId="{7F16A543-56B8-4AC2-91BD-463BA27E8C9F}"/>
    <dgm:cxn modelId="{EF9EFCA2-2D34-4B95-A462-55FDC78BA85B}" type="presOf" srcId="{FA99D5A8-FDC0-4E5D-8331-56907DB762AF}" destId="{DEA46E80-FC82-47A2-913E-C07A5E1B3124}" srcOrd="0" destOrd="0" presId="urn:microsoft.com/office/officeart/2005/8/layout/hProcess9"/>
    <dgm:cxn modelId="{C00CFFB7-CB2D-498C-96FC-0C51EEA3190B}" type="presOf" srcId="{B58FC4B0-ED83-4056-AF99-603DC435DEA4}" destId="{E4C48F93-B329-4BEB-816C-9C72115873E9}" srcOrd="0" destOrd="0" presId="urn:microsoft.com/office/officeart/2005/8/layout/hProcess9"/>
    <dgm:cxn modelId="{A4704FB8-3656-4AF5-B7DD-B12F50D0FBA6}" srcId="{35AA829B-1C8B-49B6-9A7F-E9076A27E326}" destId="{E6C80329-98B5-49F0-8743-700431EF1104}" srcOrd="2" destOrd="0" parTransId="{B28A0728-B01C-493F-81EE-D7137DE36D18}" sibTransId="{094B17B7-B1B9-4596-B867-84D72956D981}"/>
    <dgm:cxn modelId="{5B34C1E3-8FE9-4981-8DFE-95A1DED5615B}" type="presOf" srcId="{35AA829B-1C8B-49B6-9A7F-E9076A27E326}" destId="{2556FC17-0081-481F-88E9-0D3DC930051B}" srcOrd="0" destOrd="0" presId="urn:microsoft.com/office/officeart/2005/8/layout/hProcess9"/>
    <dgm:cxn modelId="{163C07F7-9EFB-45CD-98AC-B42AB5954715}" type="presOf" srcId="{4869DF34-F832-4739-8348-95B409D1AA92}" destId="{864C4BEE-B615-48BC-A440-801C5096433B}" srcOrd="0" destOrd="0" presId="urn:microsoft.com/office/officeart/2005/8/layout/hProcess9"/>
    <dgm:cxn modelId="{D53CA4F9-E255-4B09-AD37-5B7D53BE04C8}" type="presOf" srcId="{E6C80329-98B5-49F0-8743-700431EF1104}" destId="{C5D52A3D-DBA6-4C45-8E79-E39884A25822}" srcOrd="0" destOrd="0" presId="urn:microsoft.com/office/officeart/2005/8/layout/hProcess9"/>
    <dgm:cxn modelId="{1B136416-A0AD-42E0-A6CC-9E1EC4763805}" type="presParOf" srcId="{2556FC17-0081-481F-88E9-0D3DC930051B}" destId="{BD763118-15F9-445D-B004-EC5BAF96BBAE}" srcOrd="0" destOrd="0" presId="urn:microsoft.com/office/officeart/2005/8/layout/hProcess9"/>
    <dgm:cxn modelId="{443B6CB9-5B67-40EC-B0EF-6130A2B2145F}" type="presParOf" srcId="{2556FC17-0081-481F-88E9-0D3DC930051B}" destId="{BF99CE13-7BCE-49E3-9D04-52B5DA6EDFF4}" srcOrd="1" destOrd="0" presId="urn:microsoft.com/office/officeart/2005/8/layout/hProcess9"/>
    <dgm:cxn modelId="{DFBC3574-9409-4FCC-871D-169893C98C34}" type="presParOf" srcId="{BF99CE13-7BCE-49E3-9D04-52B5DA6EDFF4}" destId="{DEA46E80-FC82-47A2-913E-C07A5E1B3124}" srcOrd="0" destOrd="0" presId="urn:microsoft.com/office/officeart/2005/8/layout/hProcess9"/>
    <dgm:cxn modelId="{3CB4668F-7190-4498-BA36-58EEABFEC809}" type="presParOf" srcId="{BF99CE13-7BCE-49E3-9D04-52B5DA6EDFF4}" destId="{AD136FDE-6C52-413C-AC73-F307D51AE90F}" srcOrd="1" destOrd="0" presId="urn:microsoft.com/office/officeart/2005/8/layout/hProcess9"/>
    <dgm:cxn modelId="{0714AE39-6FC0-4CFC-B52E-4526633E46B3}" type="presParOf" srcId="{BF99CE13-7BCE-49E3-9D04-52B5DA6EDFF4}" destId="{E4C48F93-B329-4BEB-816C-9C72115873E9}" srcOrd="2" destOrd="0" presId="urn:microsoft.com/office/officeart/2005/8/layout/hProcess9"/>
    <dgm:cxn modelId="{9B1C41F4-685E-498A-82D2-13CE295E8F49}" type="presParOf" srcId="{BF99CE13-7BCE-49E3-9D04-52B5DA6EDFF4}" destId="{715679FD-6287-42A5-BB30-8365228DD9E1}" srcOrd="3" destOrd="0" presId="urn:microsoft.com/office/officeart/2005/8/layout/hProcess9"/>
    <dgm:cxn modelId="{DDE2EF5C-77FB-491A-927E-8AF1D6A69488}" type="presParOf" srcId="{BF99CE13-7BCE-49E3-9D04-52B5DA6EDFF4}" destId="{C5D52A3D-DBA6-4C45-8E79-E39884A25822}" srcOrd="4" destOrd="0" presId="urn:microsoft.com/office/officeart/2005/8/layout/hProcess9"/>
    <dgm:cxn modelId="{CB1146C5-B113-4DE5-8763-732AAD661E82}" type="presParOf" srcId="{BF99CE13-7BCE-49E3-9D04-52B5DA6EDFF4}" destId="{6E470F98-F282-42A3-8FD1-5513426A92E3}" srcOrd="5" destOrd="0" presId="urn:microsoft.com/office/officeart/2005/8/layout/hProcess9"/>
    <dgm:cxn modelId="{F8738F97-F1C9-471E-BF0E-DD47851C1053}" type="presParOf" srcId="{BF99CE13-7BCE-49E3-9D04-52B5DA6EDFF4}" destId="{7DE541BB-748E-4657-BA7C-4AEC6A165C39}" srcOrd="6" destOrd="0" presId="urn:microsoft.com/office/officeart/2005/8/layout/hProcess9"/>
    <dgm:cxn modelId="{225B2297-41E4-4129-A7CC-E8F8536BBEF6}" type="presParOf" srcId="{BF99CE13-7BCE-49E3-9D04-52B5DA6EDFF4}" destId="{01964E04-B72B-4FFB-8A71-2E55C5AD2FE3}" srcOrd="7" destOrd="0" presId="urn:microsoft.com/office/officeart/2005/8/layout/hProcess9"/>
    <dgm:cxn modelId="{D7868B6C-95A6-4075-8D97-D37614E9065C}" type="presParOf" srcId="{BF99CE13-7BCE-49E3-9D04-52B5DA6EDFF4}" destId="{864C4BEE-B615-48BC-A440-801C5096433B}"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AA829B-1C8B-49B6-9A7F-E9076A27E326}" type="doc">
      <dgm:prSet loTypeId="urn:microsoft.com/office/officeart/2005/8/layout/hProcess9" loCatId="process" qsTypeId="urn:microsoft.com/office/officeart/2005/8/quickstyle/simple1" qsCatId="simple" csTypeId="urn:microsoft.com/office/officeart/2005/8/colors/accent1_2" csCatId="accent1" phldr="1"/>
      <dgm:spPr/>
    </dgm:pt>
    <dgm:pt modelId="{FA99D5A8-FDC0-4E5D-8331-56907DB762AF}">
      <dgm:prSet phldrT="[Text]"/>
      <dgm:spPr>
        <a:xfrm>
          <a:off x="4335"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ln>
        <a:effectLst/>
      </dgm:spPr>
      <dgm:t>
        <a:bodyPr/>
        <a:lstStyle/>
        <a:p>
          <a:pPr>
            <a:buNone/>
          </a:pPr>
          <a:r>
            <a:rPr lang="en-GB" dirty="0">
              <a:solidFill>
                <a:srgbClr val="FFFFFF"/>
              </a:solidFill>
              <a:latin typeface="Calibri"/>
              <a:ea typeface="+mn-ea"/>
              <a:cs typeface="+mn-cs"/>
            </a:rPr>
            <a:t>Loss</a:t>
          </a:r>
          <a:r>
            <a:rPr lang="en-GB" baseline="0" dirty="0">
              <a:solidFill>
                <a:srgbClr val="FFFFFF"/>
              </a:solidFill>
              <a:latin typeface="Calibri"/>
              <a:ea typeface="+mn-ea"/>
              <a:cs typeface="+mn-cs"/>
            </a:rPr>
            <a:t> of support</a:t>
          </a:r>
          <a:endParaRPr lang="en-GB" dirty="0">
            <a:solidFill>
              <a:srgbClr val="FFFFFF"/>
            </a:solidFill>
            <a:latin typeface="Calibri"/>
            <a:ea typeface="+mn-ea"/>
            <a:cs typeface="+mn-cs"/>
          </a:endParaRPr>
        </a:p>
      </dgm:t>
    </dgm:pt>
    <dgm:pt modelId="{8089F4B1-FED3-4865-9A67-3F182AA0FF57}" type="parTrans" cxnId="{B7BEFD84-7613-4A54-A66E-8DFB41E836CE}">
      <dgm:prSet/>
      <dgm:spPr/>
      <dgm:t>
        <a:bodyPr/>
        <a:lstStyle/>
        <a:p>
          <a:endParaRPr lang="en-GB"/>
        </a:p>
      </dgm:t>
    </dgm:pt>
    <dgm:pt modelId="{74CBF1EC-07AA-4A4D-AF12-1F45D7D9FF8E}" type="sibTrans" cxnId="{B7BEFD84-7613-4A54-A66E-8DFB41E836CE}">
      <dgm:prSet/>
      <dgm:spPr/>
      <dgm:t>
        <a:bodyPr/>
        <a:lstStyle/>
        <a:p>
          <a:endParaRPr lang="en-GB"/>
        </a:p>
      </dgm:t>
    </dgm:pt>
    <dgm:pt modelId="{E6C80329-98B5-49F0-8743-700431EF1104}">
      <dgm:prSet phldrT="[Text]" custT="1"/>
      <dgm:spPr>
        <a:xfrm>
          <a:off x="3984921"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ln>
        <a:effectLst/>
      </dgm:spPr>
      <dgm:t>
        <a:bodyPr/>
        <a:lstStyle/>
        <a:p>
          <a:pPr>
            <a:buNone/>
          </a:pPr>
          <a:r>
            <a:rPr lang="en-GB" sz="2300" dirty="0">
              <a:solidFill>
                <a:srgbClr val="FFFFFF"/>
              </a:solidFill>
              <a:latin typeface="Calibri"/>
              <a:ea typeface="+mn-ea"/>
              <a:cs typeface="+mn-cs"/>
            </a:rPr>
            <a:t>Evidence of Successful contingency planning and innovation</a:t>
          </a:r>
        </a:p>
      </dgm:t>
    </dgm:pt>
    <dgm:pt modelId="{B28A0728-B01C-493F-81EE-D7137DE36D18}" type="parTrans" cxnId="{A4704FB8-3656-4AF5-B7DD-B12F50D0FBA6}">
      <dgm:prSet/>
      <dgm:spPr/>
      <dgm:t>
        <a:bodyPr/>
        <a:lstStyle/>
        <a:p>
          <a:endParaRPr lang="en-GB"/>
        </a:p>
      </dgm:t>
    </dgm:pt>
    <dgm:pt modelId="{094B17B7-B1B9-4596-B867-84D72956D981}" type="sibTrans" cxnId="{A4704FB8-3656-4AF5-B7DD-B12F50D0FBA6}">
      <dgm:prSet/>
      <dgm:spPr/>
      <dgm:t>
        <a:bodyPr/>
        <a:lstStyle/>
        <a:p>
          <a:endParaRPr lang="en-GB"/>
        </a:p>
      </dgm:t>
    </dgm:pt>
    <dgm:pt modelId="{C4B33A9A-53B2-429F-B130-B8E9D6551C0E}">
      <dgm:prSet phldrT="[Text]"/>
      <dgm:spPr>
        <a:xfrm>
          <a:off x="5975214"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ln>
        <a:effectLst/>
      </dgm:spPr>
      <dgm:t>
        <a:bodyPr/>
        <a:lstStyle/>
        <a:p>
          <a:pPr>
            <a:buNone/>
          </a:pPr>
          <a:r>
            <a:rPr lang="en-GB" dirty="0">
              <a:solidFill>
                <a:srgbClr val="FFFFFF"/>
              </a:solidFill>
              <a:latin typeface="+mn-lt"/>
              <a:ea typeface="+mn-ea"/>
              <a:cs typeface="+mn-cs"/>
            </a:rPr>
            <a:t>Inequitable responses across Scotland and digital exclusion</a:t>
          </a:r>
          <a:endParaRPr lang="en-GB" dirty="0">
            <a:solidFill>
              <a:srgbClr val="FFFFFF"/>
            </a:solidFill>
            <a:latin typeface="Calibri"/>
            <a:ea typeface="+mn-ea"/>
            <a:cs typeface="+mn-cs"/>
          </a:endParaRPr>
        </a:p>
      </dgm:t>
    </dgm:pt>
    <dgm:pt modelId="{A2C2E217-D5F4-49F0-A0BC-229D6DC081E4}" type="parTrans" cxnId="{946ABF6A-F7F0-41B7-8102-F50D06E4BFA6}">
      <dgm:prSet/>
      <dgm:spPr/>
      <dgm:t>
        <a:bodyPr/>
        <a:lstStyle/>
        <a:p>
          <a:endParaRPr lang="en-GB"/>
        </a:p>
      </dgm:t>
    </dgm:pt>
    <dgm:pt modelId="{B0C49AB6-FCCB-4FBF-9A5A-DD2770CAF900}" type="sibTrans" cxnId="{946ABF6A-F7F0-41B7-8102-F50D06E4BFA6}">
      <dgm:prSet/>
      <dgm:spPr/>
      <dgm:t>
        <a:bodyPr/>
        <a:lstStyle/>
        <a:p>
          <a:endParaRPr lang="en-GB"/>
        </a:p>
      </dgm:t>
    </dgm:pt>
    <dgm:pt modelId="{4869DF34-F832-4739-8348-95B409D1AA92}">
      <dgm:prSet phldrT="[Text]"/>
      <dgm:spPr>
        <a:xfrm>
          <a:off x="7965507"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ln>
        <a:effectLst/>
      </dgm:spPr>
      <dgm:t>
        <a:bodyPr/>
        <a:lstStyle/>
        <a:p>
          <a:pPr>
            <a:buNone/>
          </a:pPr>
          <a:r>
            <a:rPr lang="en-GB" dirty="0">
              <a:solidFill>
                <a:srgbClr val="FFFFFF"/>
              </a:solidFill>
              <a:latin typeface="Calibri"/>
              <a:ea typeface="+mn-ea"/>
              <a:cs typeface="+mn-cs"/>
            </a:rPr>
            <a:t>Lessons learnt?</a:t>
          </a:r>
        </a:p>
      </dgm:t>
    </dgm:pt>
    <dgm:pt modelId="{78929C9F-A6F4-4104-B708-CFCC8B4B454E}" type="parTrans" cxnId="{30441E90-0DAC-4FF6-B5ED-6E4948B48C50}">
      <dgm:prSet/>
      <dgm:spPr/>
      <dgm:t>
        <a:bodyPr/>
        <a:lstStyle/>
        <a:p>
          <a:endParaRPr lang="en-GB"/>
        </a:p>
      </dgm:t>
    </dgm:pt>
    <dgm:pt modelId="{6CAAA632-11FA-4D1A-BF52-6EF27B5973F9}" type="sibTrans" cxnId="{30441E90-0DAC-4FF6-B5ED-6E4948B48C50}">
      <dgm:prSet/>
      <dgm:spPr/>
      <dgm:t>
        <a:bodyPr/>
        <a:lstStyle/>
        <a:p>
          <a:endParaRPr lang="en-GB"/>
        </a:p>
      </dgm:t>
    </dgm:pt>
    <dgm:pt modelId="{B58FC4B0-ED83-4056-AF99-603DC435DEA4}">
      <dgm:prSet phldrT="[Text]"/>
      <dgm:spPr>
        <a:xfrm>
          <a:off x="1994628"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ln>
        <a:effectLst/>
      </dgm:spPr>
      <dgm:t>
        <a:bodyPr/>
        <a:lstStyle/>
        <a:p>
          <a:pPr>
            <a:buNone/>
          </a:pPr>
          <a:r>
            <a:rPr lang="en-GB" dirty="0">
              <a:solidFill>
                <a:srgbClr val="FFFFFF"/>
              </a:solidFill>
              <a:latin typeface="+mn-lt"/>
              <a:ea typeface="+mn-ea"/>
              <a:cs typeface="+mn-cs"/>
            </a:rPr>
            <a:t>worsening mental health and  relapse</a:t>
          </a:r>
          <a:endParaRPr lang="en-GB" dirty="0">
            <a:solidFill>
              <a:srgbClr val="FFFFFF"/>
            </a:solidFill>
            <a:latin typeface="Calibri"/>
            <a:ea typeface="+mn-ea"/>
            <a:cs typeface="+mn-cs"/>
          </a:endParaRPr>
        </a:p>
      </dgm:t>
    </dgm:pt>
    <dgm:pt modelId="{8916019E-16C3-4327-9CEB-16723BB0C865}" type="parTrans" cxnId="{4EEB9C98-BF8E-4633-A5B1-898BD736A8BE}">
      <dgm:prSet/>
      <dgm:spPr/>
      <dgm:t>
        <a:bodyPr/>
        <a:lstStyle/>
        <a:p>
          <a:endParaRPr lang="en-GB"/>
        </a:p>
      </dgm:t>
    </dgm:pt>
    <dgm:pt modelId="{7F16A543-56B8-4AC2-91BD-463BA27E8C9F}" type="sibTrans" cxnId="{4EEB9C98-BF8E-4633-A5B1-898BD736A8BE}">
      <dgm:prSet/>
      <dgm:spPr/>
      <dgm:t>
        <a:bodyPr/>
        <a:lstStyle/>
        <a:p>
          <a:endParaRPr lang="en-GB"/>
        </a:p>
      </dgm:t>
    </dgm:pt>
    <dgm:pt modelId="{2556FC17-0081-481F-88E9-0D3DC930051B}" type="pres">
      <dgm:prSet presAssocID="{35AA829B-1C8B-49B6-9A7F-E9076A27E326}" presName="CompostProcess" presStyleCnt="0">
        <dgm:presLayoutVars>
          <dgm:dir/>
          <dgm:resizeHandles val="exact"/>
        </dgm:presLayoutVars>
      </dgm:prSet>
      <dgm:spPr/>
    </dgm:pt>
    <dgm:pt modelId="{BD763118-15F9-445D-B004-EC5BAF96BBAE}" type="pres">
      <dgm:prSet presAssocID="{35AA829B-1C8B-49B6-9A7F-E9076A27E326}" presName="arrow" presStyleLbl="bgShp" presStyleIdx="0" presStyleCnt="1" custLinFactNeighborX="27336" custLinFactNeighborY="1570"/>
      <dgm:spPr>
        <a:xfrm>
          <a:off x="739901" y="0"/>
          <a:ext cx="8385556" cy="5418667"/>
        </a:xfrm>
        <a:prstGeom prst="rightArrow">
          <a:avLst/>
        </a:prstGeom>
        <a:solidFill>
          <a:srgbClr val="006938"/>
        </a:solidFill>
        <a:ln>
          <a:noFill/>
        </a:ln>
        <a:effectLst/>
      </dgm:spPr>
    </dgm:pt>
    <dgm:pt modelId="{BF99CE13-7BCE-49E3-9D04-52B5DA6EDFF4}" type="pres">
      <dgm:prSet presAssocID="{35AA829B-1C8B-49B6-9A7F-E9076A27E326}" presName="linearProcess" presStyleCnt="0"/>
      <dgm:spPr/>
    </dgm:pt>
    <dgm:pt modelId="{DEA46E80-FC82-47A2-913E-C07A5E1B3124}" type="pres">
      <dgm:prSet presAssocID="{FA99D5A8-FDC0-4E5D-8331-56907DB762AF}" presName="textNode" presStyleLbl="node1" presStyleIdx="0" presStyleCnt="5">
        <dgm:presLayoutVars>
          <dgm:bulletEnabled val="1"/>
        </dgm:presLayoutVars>
      </dgm:prSet>
      <dgm:spPr/>
    </dgm:pt>
    <dgm:pt modelId="{AD136FDE-6C52-413C-AC73-F307D51AE90F}" type="pres">
      <dgm:prSet presAssocID="{74CBF1EC-07AA-4A4D-AF12-1F45D7D9FF8E}" presName="sibTrans" presStyleCnt="0"/>
      <dgm:spPr/>
    </dgm:pt>
    <dgm:pt modelId="{E4C48F93-B329-4BEB-816C-9C72115873E9}" type="pres">
      <dgm:prSet presAssocID="{B58FC4B0-ED83-4056-AF99-603DC435DEA4}" presName="textNode" presStyleLbl="node1" presStyleIdx="1" presStyleCnt="5">
        <dgm:presLayoutVars>
          <dgm:bulletEnabled val="1"/>
        </dgm:presLayoutVars>
      </dgm:prSet>
      <dgm:spPr/>
    </dgm:pt>
    <dgm:pt modelId="{715679FD-6287-42A5-BB30-8365228DD9E1}" type="pres">
      <dgm:prSet presAssocID="{7F16A543-56B8-4AC2-91BD-463BA27E8C9F}" presName="sibTrans" presStyleCnt="0"/>
      <dgm:spPr/>
    </dgm:pt>
    <dgm:pt modelId="{C5D52A3D-DBA6-4C45-8E79-E39884A25822}" type="pres">
      <dgm:prSet presAssocID="{E6C80329-98B5-49F0-8743-700431EF1104}" presName="textNode" presStyleLbl="node1" presStyleIdx="2" presStyleCnt="5">
        <dgm:presLayoutVars>
          <dgm:bulletEnabled val="1"/>
        </dgm:presLayoutVars>
      </dgm:prSet>
      <dgm:spPr/>
    </dgm:pt>
    <dgm:pt modelId="{6E470F98-F282-42A3-8FD1-5513426A92E3}" type="pres">
      <dgm:prSet presAssocID="{094B17B7-B1B9-4596-B867-84D72956D981}" presName="sibTrans" presStyleCnt="0"/>
      <dgm:spPr/>
    </dgm:pt>
    <dgm:pt modelId="{7DE541BB-748E-4657-BA7C-4AEC6A165C39}" type="pres">
      <dgm:prSet presAssocID="{C4B33A9A-53B2-429F-B130-B8E9D6551C0E}" presName="textNode" presStyleLbl="node1" presStyleIdx="3" presStyleCnt="5">
        <dgm:presLayoutVars>
          <dgm:bulletEnabled val="1"/>
        </dgm:presLayoutVars>
      </dgm:prSet>
      <dgm:spPr/>
    </dgm:pt>
    <dgm:pt modelId="{01964E04-B72B-4FFB-8A71-2E55C5AD2FE3}" type="pres">
      <dgm:prSet presAssocID="{B0C49AB6-FCCB-4FBF-9A5A-DD2770CAF900}" presName="sibTrans" presStyleCnt="0"/>
      <dgm:spPr/>
    </dgm:pt>
    <dgm:pt modelId="{864C4BEE-B615-48BC-A440-801C5096433B}" type="pres">
      <dgm:prSet presAssocID="{4869DF34-F832-4739-8348-95B409D1AA92}" presName="textNode" presStyleLbl="node1" presStyleIdx="4" presStyleCnt="5">
        <dgm:presLayoutVars>
          <dgm:bulletEnabled val="1"/>
        </dgm:presLayoutVars>
      </dgm:prSet>
      <dgm:spPr/>
    </dgm:pt>
  </dgm:ptLst>
  <dgm:cxnLst>
    <dgm:cxn modelId="{946ABF6A-F7F0-41B7-8102-F50D06E4BFA6}" srcId="{35AA829B-1C8B-49B6-9A7F-E9076A27E326}" destId="{C4B33A9A-53B2-429F-B130-B8E9D6551C0E}" srcOrd="3" destOrd="0" parTransId="{A2C2E217-D5F4-49F0-A0BC-229D6DC081E4}" sibTransId="{B0C49AB6-FCCB-4FBF-9A5A-DD2770CAF900}"/>
    <dgm:cxn modelId="{5507FA58-4F58-4BF8-B392-EFEC728D3791}" type="presOf" srcId="{C4B33A9A-53B2-429F-B130-B8E9D6551C0E}" destId="{7DE541BB-748E-4657-BA7C-4AEC6A165C39}" srcOrd="0" destOrd="0" presId="urn:microsoft.com/office/officeart/2005/8/layout/hProcess9"/>
    <dgm:cxn modelId="{B7BEFD84-7613-4A54-A66E-8DFB41E836CE}" srcId="{35AA829B-1C8B-49B6-9A7F-E9076A27E326}" destId="{FA99D5A8-FDC0-4E5D-8331-56907DB762AF}" srcOrd="0" destOrd="0" parTransId="{8089F4B1-FED3-4865-9A67-3F182AA0FF57}" sibTransId="{74CBF1EC-07AA-4A4D-AF12-1F45D7D9FF8E}"/>
    <dgm:cxn modelId="{30441E90-0DAC-4FF6-B5ED-6E4948B48C50}" srcId="{35AA829B-1C8B-49B6-9A7F-E9076A27E326}" destId="{4869DF34-F832-4739-8348-95B409D1AA92}" srcOrd="4" destOrd="0" parTransId="{78929C9F-A6F4-4104-B708-CFCC8B4B454E}" sibTransId="{6CAAA632-11FA-4D1A-BF52-6EF27B5973F9}"/>
    <dgm:cxn modelId="{4EEB9C98-BF8E-4633-A5B1-898BD736A8BE}" srcId="{35AA829B-1C8B-49B6-9A7F-E9076A27E326}" destId="{B58FC4B0-ED83-4056-AF99-603DC435DEA4}" srcOrd="1" destOrd="0" parTransId="{8916019E-16C3-4327-9CEB-16723BB0C865}" sibTransId="{7F16A543-56B8-4AC2-91BD-463BA27E8C9F}"/>
    <dgm:cxn modelId="{EF9EFCA2-2D34-4B95-A462-55FDC78BA85B}" type="presOf" srcId="{FA99D5A8-FDC0-4E5D-8331-56907DB762AF}" destId="{DEA46E80-FC82-47A2-913E-C07A5E1B3124}" srcOrd="0" destOrd="0" presId="urn:microsoft.com/office/officeart/2005/8/layout/hProcess9"/>
    <dgm:cxn modelId="{C00CFFB7-CB2D-498C-96FC-0C51EEA3190B}" type="presOf" srcId="{B58FC4B0-ED83-4056-AF99-603DC435DEA4}" destId="{E4C48F93-B329-4BEB-816C-9C72115873E9}" srcOrd="0" destOrd="0" presId="urn:microsoft.com/office/officeart/2005/8/layout/hProcess9"/>
    <dgm:cxn modelId="{A4704FB8-3656-4AF5-B7DD-B12F50D0FBA6}" srcId="{35AA829B-1C8B-49B6-9A7F-E9076A27E326}" destId="{E6C80329-98B5-49F0-8743-700431EF1104}" srcOrd="2" destOrd="0" parTransId="{B28A0728-B01C-493F-81EE-D7137DE36D18}" sibTransId="{094B17B7-B1B9-4596-B867-84D72956D981}"/>
    <dgm:cxn modelId="{5B34C1E3-8FE9-4981-8DFE-95A1DED5615B}" type="presOf" srcId="{35AA829B-1C8B-49B6-9A7F-E9076A27E326}" destId="{2556FC17-0081-481F-88E9-0D3DC930051B}" srcOrd="0" destOrd="0" presId="urn:microsoft.com/office/officeart/2005/8/layout/hProcess9"/>
    <dgm:cxn modelId="{163C07F7-9EFB-45CD-98AC-B42AB5954715}" type="presOf" srcId="{4869DF34-F832-4739-8348-95B409D1AA92}" destId="{864C4BEE-B615-48BC-A440-801C5096433B}" srcOrd="0" destOrd="0" presId="urn:microsoft.com/office/officeart/2005/8/layout/hProcess9"/>
    <dgm:cxn modelId="{D53CA4F9-E255-4B09-AD37-5B7D53BE04C8}" type="presOf" srcId="{E6C80329-98B5-49F0-8743-700431EF1104}" destId="{C5D52A3D-DBA6-4C45-8E79-E39884A25822}" srcOrd="0" destOrd="0" presId="urn:microsoft.com/office/officeart/2005/8/layout/hProcess9"/>
    <dgm:cxn modelId="{1B136416-A0AD-42E0-A6CC-9E1EC4763805}" type="presParOf" srcId="{2556FC17-0081-481F-88E9-0D3DC930051B}" destId="{BD763118-15F9-445D-B004-EC5BAF96BBAE}" srcOrd="0" destOrd="0" presId="urn:microsoft.com/office/officeart/2005/8/layout/hProcess9"/>
    <dgm:cxn modelId="{443B6CB9-5B67-40EC-B0EF-6130A2B2145F}" type="presParOf" srcId="{2556FC17-0081-481F-88E9-0D3DC930051B}" destId="{BF99CE13-7BCE-49E3-9D04-52B5DA6EDFF4}" srcOrd="1" destOrd="0" presId="urn:microsoft.com/office/officeart/2005/8/layout/hProcess9"/>
    <dgm:cxn modelId="{DFBC3574-9409-4FCC-871D-169893C98C34}" type="presParOf" srcId="{BF99CE13-7BCE-49E3-9D04-52B5DA6EDFF4}" destId="{DEA46E80-FC82-47A2-913E-C07A5E1B3124}" srcOrd="0" destOrd="0" presId="urn:microsoft.com/office/officeart/2005/8/layout/hProcess9"/>
    <dgm:cxn modelId="{3CB4668F-7190-4498-BA36-58EEABFEC809}" type="presParOf" srcId="{BF99CE13-7BCE-49E3-9D04-52B5DA6EDFF4}" destId="{AD136FDE-6C52-413C-AC73-F307D51AE90F}" srcOrd="1" destOrd="0" presId="urn:microsoft.com/office/officeart/2005/8/layout/hProcess9"/>
    <dgm:cxn modelId="{0714AE39-6FC0-4CFC-B52E-4526633E46B3}" type="presParOf" srcId="{BF99CE13-7BCE-49E3-9D04-52B5DA6EDFF4}" destId="{E4C48F93-B329-4BEB-816C-9C72115873E9}" srcOrd="2" destOrd="0" presId="urn:microsoft.com/office/officeart/2005/8/layout/hProcess9"/>
    <dgm:cxn modelId="{9B1C41F4-685E-498A-82D2-13CE295E8F49}" type="presParOf" srcId="{BF99CE13-7BCE-49E3-9D04-52B5DA6EDFF4}" destId="{715679FD-6287-42A5-BB30-8365228DD9E1}" srcOrd="3" destOrd="0" presId="urn:microsoft.com/office/officeart/2005/8/layout/hProcess9"/>
    <dgm:cxn modelId="{DDE2EF5C-77FB-491A-927E-8AF1D6A69488}" type="presParOf" srcId="{BF99CE13-7BCE-49E3-9D04-52B5DA6EDFF4}" destId="{C5D52A3D-DBA6-4C45-8E79-E39884A25822}" srcOrd="4" destOrd="0" presId="urn:microsoft.com/office/officeart/2005/8/layout/hProcess9"/>
    <dgm:cxn modelId="{CB1146C5-B113-4DE5-8763-732AAD661E82}" type="presParOf" srcId="{BF99CE13-7BCE-49E3-9D04-52B5DA6EDFF4}" destId="{6E470F98-F282-42A3-8FD1-5513426A92E3}" srcOrd="5" destOrd="0" presId="urn:microsoft.com/office/officeart/2005/8/layout/hProcess9"/>
    <dgm:cxn modelId="{F8738F97-F1C9-471E-BF0E-DD47851C1053}" type="presParOf" srcId="{BF99CE13-7BCE-49E3-9D04-52B5DA6EDFF4}" destId="{7DE541BB-748E-4657-BA7C-4AEC6A165C39}" srcOrd="6" destOrd="0" presId="urn:microsoft.com/office/officeart/2005/8/layout/hProcess9"/>
    <dgm:cxn modelId="{225B2297-41E4-4129-A7CC-E8F8536BBEF6}" type="presParOf" srcId="{BF99CE13-7BCE-49E3-9D04-52B5DA6EDFF4}" destId="{01964E04-B72B-4FFB-8A71-2E55C5AD2FE3}" srcOrd="7" destOrd="0" presId="urn:microsoft.com/office/officeart/2005/8/layout/hProcess9"/>
    <dgm:cxn modelId="{D7868B6C-95A6-4075-8D97-D37614E9065C}" type="presParOf" srcId="{BF99CE13-7BCE-49E3-9D04-52B5DA6EDFF4}" destId="{864C4BEE-B615-48BC-A440-801C5096433B}"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63118-15F9-445D-B004-EC5BAF96BBAE}">
      <dsp:nvSpPr>
        <dsp:cNvPr id="0" name=""/>
        <dsp:cNvSpPr/>
      </dsp:nvSpPr>
      <dsp:spPr>
        <a:xfrm>
          <a:off x="1479803" y="0"/>
          <a:ext cx="8385556" cy="5418667"/>
        </a:xfrm>
        <a:prstGeom prst="rightArrow">
          <a:avLst/>
        </a:prstGeom>
        <a:solidFill>
          <a:srgbClr val="006938"/>
        </a:solidFill>
        <a:ln>
          <a:noFill/>
        </a:ln>
        <a:effectLst/>
      </dsp:spPr>
      <dsp:style>
        <a:lnRef idx="0">
          <a:scrgbClr r="0" g="0" b="0"/>
        </a:lnRef>
        <a:fillRef idx="1">
          <a:scrgbClr r="0" g="0" b="0"/>
        </a:fillRef>
        <a:effectRef idx="0">
          <a:scrgbClr r="0" g="0" b="0"/>
        </a:effectRef>
        <a:fontRef idx="minor"/>
      </dsp:style>
    </dsp:sp>
    <dsp:sp modelId="{DEA46E80-FC82-47A2-913E-C07A5E1B3124}">
      <dsp:nvSpPr>
        <dsp:cNvPr id="0" name=""/>
        <dsp:cNvSpPr/>
      </dsp:nvSpPr>
      <dsp:spPr>
        <a:xfrm>
          <a:off x="4875" y="1625600"/>
          <a:ext cx="1878730" cy="2167466"/>
        </a:xfrm>
        <a:prstGeom prst="roundRect">
          <a:avLst/>
        </a:prstGeom>
        <a:solidFill>
          <a:srgbClr val="00693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rgbClr val="FFFFFF"/>
              </a:solidFill>
              <a:latin typeface="Calibri"/>
              <a:ea typeface="+mn-ea"/>
              <a:cs typeface="+mn-cs"/>
            </a:rPr>
            <a:t>Introductions</a:t>
          </a:r>
        </a:p>
      </dsp:txBody>
      <dsp:txXfrm>
        <a:off x="96587" y="1717312"/>
        <a:ext cx="1695306" cy="1984042"/>
      </dsp:txXfrm>
    </dsp:sp>
    <dsp:sp modelId="{E4C48F93-B329-4BEB-816C-9C72115873E9}">
      <dsp:nvSpPr>
        <dsp:cNvPr id="0" name=""/>
        <dsp:cNvSpPr/>
      </dsp:nvSpPr>
      <dsp:spPr>
        <a:xfrm>
          <a:off x="1999094" y="1625600"/>
          <a:ext cx="1878730" cy="2167466"/>
        </a:xfrm>
        <a:prstGeom prst="roundRect">
          <a:avLst/>
        </a:prstGeom>
        <a:solidFill>
          <a:srgbClr val="00693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rgbClr val="FFFFFF"/>
              </a:solidFill>
              <a:latin typeface="Calibri"/>
              <a:ea typeface="+mn-ea"/>
              <a:cs typeface="+mn-cs"/>
            </a:rPr>
            <a:t>Outline of the project</a:t>
          </a:r>
        </a:p>
      </dsp:txBody>
      <dsp:txXfrm>
        <a:off x="2090806" y="1717312"/>
        <a:ext cx="1695306" cy="1984042"/>
      </dsp:txXfrm>
    </dsp:sp>
    <dsp:sp modelId="{C5D52A3D-DBA6-4C45-8E79-E39884A25822}">
      <dsp:nvSpPr>
        <dsp:cNvPr id="0" name=""/>
        <dsp:cNvSpPr/>
      </dsp:nvSpPr>
      <dsp:spPr>
        <a:xfrm>
          <a:off x="3993314" y="1625600"/>
          <a:ext cx="1878730" cy="2167466"/>
        </a:xfrm>
        <a:prstGeom prst="roundRect">
          <a:avLst/>
        </a:prstGeom>
        <a:solidFill>
          <a:srgbClr val="00693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rgbClr val="FFFFFF"/>
              </a:solidFill>
              <a:latin typeface="Calibri"/>
              <a:ea typeface="+mn-ea"/>
              <a:cs typeface="+mn-cs"/>
            </a:rPr>
            <a:t>Aims and method</a:t>
          </a:r>
        </a:p>
      </dsp:txBody>
      <dsp:txXfrm>
        <a:off x="4085026" y="1717312"/>
        <a:ext cx="1695306" cy="1984042"/>
      </dsp:txXfrm>
    </dsp:sp>
    <dsp:sp modelId="{7DE541BB-748E-4657-BA7C-4AEC6A165C39}">
      <dsp:nvSpPr>
        <dsp:cNvPr id="0" name=""/>
        <dsp:cNvSpPr/>
      </dsp:nvSpPr>
      <dsp:spPr>
        <a:xfrm>
          <a:off x="5987534" y="1625600"/>
          <a:ext cx="1878730" cy="2167466"/>
        </a:xfrm>
        <a:prstGeom prst="roundRect">
          <a:avLst/>
        </a:prstGeom>
        <a:solidFill>
          <a:srgbClr val="00693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rgbClr val="FFFFFF"/>
              </a:solidFill>
              <a:latin typeface="+mn-lt"/>
              <a:ea typeface="+mn-ea"/>
              <a:cs typeface="+mn-cs"/>
            </a:rPr>
            <a:t>Findings</a:t>
          </a:r>
          <a:endParaRPr lang="en-GB" sz="2200" kern="1200" dirty="0">
            <a:solidFill>
              <a:srgbClr val="FFFFFF"/>
            </a:solidFill>
            <a:latin typeface="Calibri"/>
            <a:ea typeface="+mn-ea"/>
            <a:cs typeface="+mn-cs"/>
          </a:endParaRPr>
        </a:p>
      </dsp:txBody>
      <dsp:txXfrm>
        <a:off x="6079246" y="1717312"/>
        <a:ext cx="1695306" cy="1984042"/>
      </dsp:txXfrm>
    </dsp:sp>
    <dsp:sp modelId="{864C4BEE-B615-48BC-A440-801C5096433B}">
      <dsp:nvSpPr>
        <dsp:cNvPr id="0" name=""/>
        <dsp:cNvSpPr/>
      </dsp:nvSpPr>
      <dsp:spPr>
        <a:xfrm>
          <a:off x="7981754" y="1625600"/>
          <a:ext cx="1878730" cy="2167466"/>
        </a:xfrm>
        <a:prstGeom prst="roundRect">
          <a:avLst/>
        </a:prstGeom>
        <a:solidFill>
          <a:srgbClr val="00693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rgbClr val="FFFFFF"/>
              </a:solidFill>
              <a:latin typeface="Calibri"/>
              <a:ea typeface="+mn-ea"/>
              <a:cs typeface="+mn-cs"/>
            </a:rPr>
            <a:t>Conclusions</a:t>
          </a:r>
        </a:p>
      </dsp:txBody>
      <dsp:txXfrm>
        <a:off x="8073466" y="1717312"/>
        <a:ext cx="1695306" cy="1984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63118-15F9-445D-B004-EC5BAF96BBAE}">
      <dsp:nvSpPr>
        <dsp:cNvPr id="0" name=""/>
        <dsp:cNvSpPr/>
      </dsp:nvSpPr>
      <dsp:spPr>
        <a:xfrm>
          <a:off x="1479803" y="0"/>
          <a:ext cx="8385556" cy="5418667"/>
        </a:xfrm>
        <a:prstGeom prst="rightArrow">
          <a:avLst/>
        </a:prstGeom>
        <a:solidFill>
          <a:srgbClr val="006938"/>
        </a:solidFill>
        <a:ln>
          <a:noFill/>
        </a:ln>
        <a:effectLst/>
      </dsp:spPr>
      <dsp:style>
        <a:lnRef idx="0">
          <a:scrgbClr r="0" g="0" b="0"/>
        </a:lnRef>
        <a:fillRef idx="1">
          <a:scrgbClr r="0" g="0" b="0"/>
        </a:fillRef>
        <a:effectRef idx="0">
          <a:scrgbClr r="0" g="0" b="0"/>
        </a:effectRef>
        <a:fontRef idx="minor"/>
      </dsp:style>
    </dsp:sp>
    <dsp:sp modelId="{DEA46E80-FC82-47A2-913E-C07A5E1B3124}">
      <dsp:nvSpPr>
        <dsp:cNvPr id="0" name=""/>
        <dsp:cNvSpPr/>
      </dsp:nvSpPr>
      <dsp:spPr>
        <a:xfrm>
          <a:off x="4335"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rgbClr val="FFFFFF"/>
              </a:solidFill>
              <a:latin typeface="Calibri"/>
              <a:ea typeface="+mn-ea"/>
              <a:cs typeface="+mn-cs"/>
            </a:rPr>
            <a:t>Loss</a:t>
          </a:r>
          <a:r>
            <a:rPr lang="en-GB" sz="2100" kern="1200" baseline="0" dirty="0">
              <a:solidFill>
                <a:srgbClr val="FFFFFF"/>
              </a:solidFill>
              <a:latin typeface="Calibri"/>
              <a:ea typeface="+mn-ea"/>
              <a:cs typeface="+mn-cs"/>
            </a:rPr>
            <a:t> of support</a:t>
          </a:r>
          <a:endParaRPr lang="en-GB" sz="2100" kern="1200" dirty="0">
            <a:solidFill>
              <a:srgbClr val="FFFFFF"/>
            </a:solidFill>
            <a:latin typeface="Calibri"/>
            <a:ea typeface="+mn-ea"/>
            <a:cs typeface="+mn-cs"/>
          </a:endParaRPr>
        </a:p>
      </dsp:txBody>
      <dsp:txXfrm>
        <a:off x="96867" y="1718132"/>
        <a:ext cx="1710453" cy="1982402"/>
      </dsp:txXfrm>
    </dsp:sp>
    <dsp:sp modelId="{E4C48F93-B329-4BEB-816C-9C72115873E9}">
      <dsp:nvSpPr>
        <dsp:cNvPr id="0" name=""/>
        <dsp:cNvSpPr/>
      </dsp:nvSpPr>
      <dsp:spPr>
        <a:xfrm>
          <a:off x="1994628"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rgbClr val="FFFFFF"/>
              </a:solidFill>
              <a:latin typeface="+mn-lt"/>
              <a:ea typeface="+mn-ea"/>
              <a:cs typeface="+mn-cs"/>
            </a:rPr>
            <a:t>worsening mental health and  relapse</a:t>
          </a:r>
          <a:endParaRPr lang="en-GB" sz="2100" kern="1200" dirty="0">
            <a:solidFill>
              <a:srgbClr val="FFFFFF"/>
            </a:solidFill>
            <a:latin typeface="Calibri"/>
            <a:ea typeface="+mn-ea"/>
            <a:cs typeface="+mn-cs"/>
          </a:endParaRPr>
        </a:p>
      </dsp:txBody>
      <dsp:txXfrm>
        <a:off x="2087160" y="1718132"/>
        <a:ext cx="1710453" cy="1982402"/>
      </dsp:txXfrm>
    </dsp:sp>
    <dsp:sp modelId="{C5D52A3D-DBA6-4C45-8E79-E39884A25822}">
      <dsp:nvSpPr>
        <dsp:cNvPr id="0" name=""/>
        <dsp:cNvSpPr/>
      </dsp:nvSpPr>
      <dsp:spPr>
        <a:xfrm>
          <a:off x="3984921"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rgbClr val="FFFFFF"/>
              </a:solidFill>
              <a:latin typeface="Calibri"/>
              <a:ea typeface="+mn-ea"/>
              <a:cs typeface="+mn-cs"/>
            </a:rPr>
            <a:t>Evidence of Successful contingency planning and innovation</a:t>
          </a:r>
        </a:p>
      </dsp:txBody>
      <dsp:txXfrm>
        <a:off x="4077453" y="1718132"/>
        <a:ext cx="1710453" cy="1982402"/>
      </dsp:txXfrm>
    </dsp:sp>
    <dsp:sp modelId="{7DE541BB-748E-4657-BA7C-4AEC6A165C39}">
      <dsp:nvSpPr>
        <dsp:cNvPr id="0" name=""/>
        <dsp:cNvSpPr/>
      </dsp:nvSpPr>
      <dsp:spPr>
        <a:xfrm>
          <a:off x="5975214"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rgbClr val="FFFFFF"/>
              </a:solidFill>
              <a:latin typeface="+mn-lt"/>
              <a:ea typeface="+mn-ea"/>
              <a:cs typeface="+mn-cs"/>
            </a:rPr>
            <a:t>Inequitable responses across Scotland and digital exclusion</a:t>
          </a:r>
          <a:endParaRPr lang="en-GB" sz="2100" kern="1200" dirty="0">
            <a:solidFill>
              <a:srgbClr val="FFFFFF"/>
            </a:solidFill>
            <a:latin typeface="Calibri"/>
            <a:ea typeface="+mn-ea"/>
            <a:cs typeface="+mn-cs"/>
          </a:endParaRPr>
        </a:p>
      </dsp:txBody>
      <dsp:txXfrm>
        <a:off x="6067746" y="1718132"/>
        <a:ext cx="1710453" cy="1982402"/>
      </dsp:txXfrm>
    </dsp:sp>
    <dsp:sp modelId="{864C4BEE-B615-48BC-A440-801C5096433B}">
      <dsp:nvSpPr>
        <dsp:cNvPr id="0" name=""/>
        <dsp:cNvSpPr/>
      </dsp:nvSpPr>
      <dsp:spPr>
        <a:xfrm>
          <a:off x="7965507" y="1625600"/>
          <a:ext cx="1895517" cy="2167466"/>
        </a:xfrm>
        <a:prstGeom prst="roundRect">
          <a:avLst/>
        </a:prstGeom>
        <a:solidFill>
          <a:srgbClr val="006938"/>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rgbClr val="FFFFFF"/>
              </a:solidFill>
              <a:latin typeface="Calibri"/>
              <a:ea typeface="+mn-ea"/>
              <a:cs typeface="+mn-cs"/>
            </a:rPr>
            <a:t>Lessons learnt?</a:t>
          </a:r>
        </a:p>
      </dsp:txBody>
      <dsp:txXfrm>
        <a:off x="8058039" y="1718132"/>
        <a:ext cx="1710453" cy="19824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43089-C94E-4E10-ADB2-F03C16506851}" type="datetimeFigureOut">
              <a:rPr lang="en-GB" smtClean="0"/>
              <a:t>25/08/2021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5C3B0-B470-4F47-A31A-5FA04F69FAC3}" type="slidenum">
              <a:rPr lang="en-GB" smtClean="0"/>
              <a:t>‹#›</a:t>
            </a:fld>
            <a:endParaRPr lang="en-GB"/>
          </a:p>
        </p:txBody>
      </p:sp>
    </p:spTree>
    <p:extLst>
      <p:ext uri="{BB962C8B-B14F-4D97-AF65-F5344CB8AC3E}">
        <p14:creationId xmlns:p14="http://schemas.microsoft.com/office/powerpoint/2010/main" val="119415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25C3B0-B470-4F47-A31A-5FA04F69FAC3}" type="slidenum">
              <a:rPr lang="en-GB" smtClean="0"/>
              <a:t>1</a:t>
            </a:fld>
            <a:endParaRPr lang="en-GB"/>
          </a:p>
        </p:txBody>
      </p:sp>
    </p:spTree>
    <p:extLst>
      <p:ext uri="{BB962C8B-B14F-4D97-AF65-F5344CB8AC3E}">
        <p14:creationId xmlns:p14="http://schemas.microsoft.com/office/powerpoint/2010/main" val="422032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did we know? As researchers and practitioners</a:t>
            </a:r>
          </a:p>
          <a:p>
            <a:r>
              <a:rPr lang="en-GB" dirty="0"/>
              <a:t>People who use drugs (PWUD) are especially vulnerable to COVID-19 because of their social circumstances, comorbidities, and substance use.  PWUD are more likely to experience economic and social disadvantage, homelessness, and housing insecurity (Neale, 2001; Parkes et al., 2021a; Schulte &amp; </a:t>
            </a:r>
            <a:r>
              <a:rPr lang="en-GB" dirty="0" err="1"/>
              <a:t>Hser</a:t>
            </a:r>
            <a:r>
              <a:rPr lang="en-GB" dirty="0"/>
              <a:t>, 2014) , imprisonment (Fazel et al., 2017),  and often face significant barriers to accessing health services,  including discrimination and stigma from healthcare professionals (van </a:t>
            </a:r>
            <a:r>
              <a:rPr lang="en-GB" dirty="0" err="1"/>
              <a:t>Boekel</a:t>
            </a:r>
            <a:r>
              <a:rPr lang="en-GB" dirty="0"/>
              <a:t> et al., 2013). PWUD are disproportionately affected by comorbidities that increase the risk of developing severe disease or COVID-19 mortality .They can be immunocompromised because of untreated HIV or hepatitis C infection, liver disease, or as a result of substance use.   </a:t>
            </a:r>
          </a:p>
          <a:p>
            <a:endParaRPr lang="en-GB" dirty="0"/>
          </a:p>
          <a:p>
            <a:r>
              <a:rPr lang="en-GB" dirty="0"/>
              <a:t>PWUD are also more vulnerable due to having undiagnosed or poorly managed chronic health conditions such as diabetes, cardiovascular, pulmonary, and respiratory disease (Bambra et al., 2020; </a:t>
            </a:r>
            <a:r>
              <a:rPr lang="en-GB" dirty="0" err="1"/>
              <a:t>Farhoudian</a:t>
            </a:r>
            <a:r>
              <a:rPr lang="en-GB" dirty="0"/>
              <a:t>, 2020).  The social nature of drug use also places PWUD at increased risk of being exposed to COVID-19, for example, p.  Purchasing and consuming drugs are social activities that can involve visiting other peoples’ homes, using drugs in groups or in crowded settings, and the sharing of substances and paraphernalia. (EMCDDA, 2020; Vasylyeva et al., 2020; Walters et al., 2020).</a:t>
            </a:r>
          </a:p>
          <a:p>
            <a:endParaRPr lang="en-GB" dirty="0"/>
          </a:p>
          <a:p>
            <a:endParaRPr lang="en-GB" dirty="0"/>
          </a:p>
        </p:txBody>
      </p:sp>
      <p:sp>
        <p:nvSpPr>
          <p:cNvPr id="4" name="Slide Number Placeholder 3"/>
          <p:cNvSpPr>
            <a:spLocks noGrp="1"/>
          </p:cNvSpPr>
          <p:nvPr>
            <p:ph type="sldNum" sz="quarter" idx="5"/>
          </p:nvPr>
        </p:nvSpPr>
        <p:spPr/>
        <p:txBody>
          <a:bodyPr/>
          <a:lstStyle/>
          <a:p>
            <a:fld id="{9525C3B0-B470-4F47-A31A-5FA04F69FAC3}" type="slidenum">
              <a:rPr lang="en-GB" smtClean="0"/>
              <a:t>2</a:t>
            </a:fld>
            <a:endParaRPr lang="en-GB"/>
          </a:p>
        </p:txBody>
      </p:sp>
    </p:spTree>
    <p:extLst>
      <p:ext uri="{BB962C8B-B14F-4D97-AF65-F5344CB8AC3E}">
        <p14:creationId xmlns:p14="http://schemas.microsoft.com/office/powerpoint/2010/main" val="225355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did we know? As researchers and practitioners</a:t>
            </a:r>
          </a:p>
          <a:p>
            <a:r>
              <a:rPr lang="en-GB" dirty="0"/>
              <a:t>People who use drugs (PWUD) are especially vulnerable to COVID-19 because of their social circumstances, comorbidities, and substance use.  PWUD are more likely to experience economic and social disadvantage, homelessness, and housing insecurity (Neale, 2001; Parkes et al., 2021a; Schulte &amp; </a:t>
            </a:r>
            <a:r>
              <a:rPr lang="en-GB" dirty="0" err="1"/>
              <a:t>Hser</a:t>
            </a:r>
            <a:r>
              <a:rPr lang="en-GB" dirty="0"/>
              <a:t>, 2014) , imprisonment (Fazel et al., 2017),  and often face significant barriers to accessing health services,  including discrimination and stigma from healthcare professionals (van </a:t>
            </a:r>
            <a:r>
              <a:rPr lang="en-GB" dirty="0" err="1"/>
              <a:t>Boekel</a:t>
            </a:r>
            <a:r>
              <a:rPr lang="en-GB" dirty="0"/>
              <a:t> et al., 2013). PWUD are disproportionately affected by comorbidities that increase the risk of developing severe disease or COVID-19 mortality .They can be immunocompromised because of untreated HIV or hepatitis C infection, liver disease, or as a result of substance use.   </a:t>
            </a:r>
          </a:p>
          <a:p>
            <a:endParaRPr lang="en-GB" dirty="0"/>
          </a:p>
          <a:p>
            <a:r>
              <a:rPr lang="en-GB" dirty="0"/>
              <a:t>PWUD are also more vulnerable due to having undiagnosed or poorly managed chronic health conditions such as diabetes, cardiovascular, pulmonary, and respiratory disease (Bambra et al., 2020; </a:t>
            </a:r>
            <a:r>
              <a:rPr lang="en-GB" dirty="0" err="1"/>
              <a:t>Farhoudian</a:t>
            </a:r>
            <a:r>
              <a:rPr lang="en-GB" dirty="0"/>
              <a:t>, 2020).  The social nature of drug use also places PWUD at increased risk of being exposed to COVID-19, for example, p.  Purchasing and consuming drugs are social activities that can involve visiting other peoples’ homes, using drugs in groups or in crowded settings, and the sharing of substances and paraphernalia. (EMCDDA, 2020; Vasylyeva et al., 2020; Walters et al., 2020).</a:t>
            </a:r>
          </a:p>
          <a:p>
            <a:endParaRPr lang="en-GB" dirty="0"/>
          </a:p>
          <a:p>
            <a:r>
              <a:rPr lang="en-GB" dirty="0"/>
              <a:t>As an aside I was also working as a harm reduction practitioner in one of the data collection sites and we were </a:t>
            </a:r>
          </a:p>
        </p:txBody>
      </p:sp>
      <p:sp>
        <p:nvSpPr>
          <p:cNvPr id="4" name="Slide Number Placeholder 3"/>
          <p:cNvSpPr>
            <a:spLocks noGrp="1"/>
          </p:cNvSpPr>
          <p:nvPr>
            <p:ph type="sldNum" sz="quarter" idx="5"/>
          </p:nvPr>
        </p:nvSpPr>
        <p:spPr/>
        <p:txBody>
          <a:bodyPr/>
          <a:lstStyle/>
          <a:p>
            <a:fld id="{9525C3B0-B470-4F47-A31A-5FA04F69FAC3}" type="slidenum">
              <a:rPr lang="en-GB" smtClean="0"/>
              <a:t>3</a:t>
            </a:fld>
            <a:endParaRPr lang="en-GB"/>
          </a:p>
        </p:txBody>
      </p:sp>
    </p:spTree>
    <p:extLst>
      <p:ext uri="{BB962C8B-B14F-4D97-AF65-F5344CB8AC3E}">
        <p14:creationId xmlns:p14="http://schemas.microsoft.com/office/powerpoint/2010/main" val="300286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Understanding the health impacts of the COVID-19 response on people who use drugs in Scotland is a research project that aims to understand the longer-term health impacts of the social response to COVID-19 on people who use drugs. The project involves researchers from the Universities of Stirling and Edinburgh. Some of our team looked at online drug markets, and some of us spoke to people who use drugs across Scotland.</a:t>
            </a:r>
          </a:p>
          <a:p>
            <a:pPr>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 Research Advisory Group (RAG) was established consisting of members of the research team, representatives from Crew 2000 and Scottish Drugs Forum (national voluntary sector drugs organisations), and officers from Police Scotland with a remit for strategic issues relating to drug markets and harms across the country.  The RAG met twice during the project to review progress against the project plan and provide intelligence on emerging evidence of changes in supply of both drugs and services  for PWUD.  </a:t>
            </a:r>
            <a:endParaRPr lang="en-GB" sz="1800" dirty="0"/>
          </a:p>
          <a:p>
            <a:pPr>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quantitative  data  shared  by  Crew2000(a  national  organisation  that conducted surveys of PWUD over the pandemic period), Police Scotland (monitoring data), WEDINOS (drug checking   data), and   transaction data   from   the   darknet </a:t>
            </a:r>
            <a:r>
              <a:rPr lang="en-GB" sz="1800" b="0" dirty="0" err="1">
                <a:effectLst/>
                <a:latin typeface="Calibri" panose="020F0502020204030204" pitchFamily="34" charset="0"/>
                <a:ea typeface="Calibri" panose="020F0502020204030204" pitchFamily="34" charset="0"/>
                <a:cs typeface="Times New Roman" panose="02020603050405020304" pitchFamily="18" charset="0"/>
              </a:rPr>
              <a:t>cryptomarkets</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800" b="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b="0" dirty="0">
                <a:effectLst/>
                <a:latin typeface="Calibri Light" panose="020F0302020204030204" pitchFamily="34" charset="0"/>
                <a:ea typeface="Calibri" panose="020F0502020204030204" pitchFamily="34" charset="0"/>
                <a:cs typeface="Calibri Light" panose="020F0302020204030204" pitchFamily="34" charset="0"/>
              </a:rPr>
              <a:t>29 people who used drugs and/or were in recovery took part in semi-structured interviews</a:t>
            </a:r>
          </a:p>
          <a:p>
            <a:pPr>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included 13 women (33– 44years) and  16  men (28–56years).  Sixteen were  recruited  via  a  homeless  hostel  in Edinburgh, two from a recovery community in Clackmannanshire, eight from a stabilisation service in Glasgow, and three from a Dundee support service. </a:t>
            </a:r>
          </a:p>
          <a:p>
            <a:pPr>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 interview topic guide covered: changes to drug use since the start of lockdown, access to and use of drug-related services (harm reduction, opiate  substitution  and  recovery  services),  other  health  and  support  services,  and  impacts  on physical  and  mental  health.  </a:t>
            </a:r>
          </a:p>
          <a:p>
            <a:pPr>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Interviews  were  audio  recorded,  transcribed in  full, and  analysed thematically. </a:t>
            </a:r>
          </a:p>
          <a:p>
            <a:pPr>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25C3B0-B470-4F47-A31A-5FA04F69FAC3}" type="slidenum">
              <a:rPr lang="en-GB" smtClean="0"/>
              <a:t>4</a:t>
            </a:fld>
            <a:endParaRPr lang="en-GB"/>
          </a:p>
        </p:txBody>
      </p:sp>
    </p:spTree>
    <p:extLst>
      <p:ext uri="{BB962C8B-B14F-4D97-AF65-F5344CB8AC3E}">
        <p14:creationId xmlns:p14="http://schemas.microsoft.com/office/powerpoint/2010/main" val="37200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dirty="0"/>
              <a:t>PWUD did not seem to be at increased risk of contracting COVID, despite pre-existing health conditions in some.</a:t>
            </a:r>
          </a:p>
          <a:p>
            <a:pPr marL="171450" indent="-171450">
              <a:buFont typeface="Arial" panose="020B0604020202020204" pitchFamily="34" charset="0"/>
              <a:buChar char="•"/>
            </a:pPr>
            <a:r>
              <a:rPr lang="en-GB" dirty="0"/>
              <a:t>A digital divide was evident in the drug markets with those able to purchase party drugs and social drugs online being largely unaffected.</a:t>
            </a:r>
          </a:p>
          <a:p>
            <a:pPr marL="171450" indent="-171450">
              <a:buFont typeface="Arial" panose="020B0604020202020204" pitchFamily="34" charset="0"/>
              <a:buChar char="•"/>
            </a:pPr>
            <a:r>
              <a:rPr lang="en-GB" dirty="0"/>
              <a:t>Local markets used by more marginalised people were strained which forced people to travel further to purchase drugs, or to use unfamiliar suppliers.</a:t>
            </a:r>
          </a:p>
          <a:p>
            <a:pPr marL="171450" indent="-171450">
              <a:buFont typeface="Arial" panose="020B0604020202020204" pitchFamily="34" charset="0"/>
              <a:buChar char="•"/>
            </a:pPr>
            <a:r>
              <a:rPr lang="en-GB" dirty="0"/>
              <a:t>There was increased risk associated with drug use as quality was perceived as being less reliable and people reported trying different drugs and routes of administration.</a:t>
            </a:r>
          </a:p>
          <a:p>
            <a:pPr marL="171450" indent="-171450">
              <a:buFont typeface="Arial" panose="020B0604020202020204" pitchFamily="34" charset="0"/>
              <a:buChar char="•"/>
            </a:pPr>
            <a:r>
              <a:rPr lang="en-GB" dirty="0"/>
              <a:t>Specific  initiatives  to  ensure  access  to  harm  reduction  services as  part  of  the  pandemic response were  used  and  valued  by  participants e.g. access  to  substitute  prescribing  and injecting equipment.</a:t>
            </a:r>
          </a:p>
          <a:p>
            <a:pPr marL="171450" indent="-171450">
              <a:buFont typeface="Arial" panose="020B0604020202020204" pitchFamily="34" charset="0"/>
              <a:buChar char="•"/>
            </a:pPr>
            <a:r>
              <a:rPr lang="en-GB" dirty="0"/>
              <a:t>For people in recovery the significant reductions in recovery-focused activities increased risk of relapse. Regarding general healthcare, it was dental health that was particularly missed.</a:t>
            </a:r>
          </a:p>
        </p:txBody>
      </p:sp>
      <p:sp>
        <p:nvSpPr>
          <p:cNvPr id="4" name="Slide Number Placeholder 3"/>
          <p:cNvSpPr>
            <a:spLocks noGrp="1"/>
          </p:cNvSpPr>
          <p:nvPr>
            <p:ph type="sldNum" sz="quarter" idx="5"/>
          </p:nvPr>
        </p:nvSpPr>
        <p:spPr/>
        <p:txBody>
          <a:bodyPr/>
          <a:lstStyle/>
          <a:p>
            <a:fld id="{9525C3B0-B470-4F47-A31A-5FA04F69FAC3}" type="slidenum">
              <a:rPr lang="en-GB" smtClean="0"/>
              <a:t>5</a:t>
            </a:fld>
            <a:endParaRPr lang="en-GB"/>
          </a:p>
        </p:txBody>
      </p:sp>
    </p:spTree>
    <p:extLst>
      <p:ext uri="{BB962C8B-B14F-4D97-AF65-F5344CB8AC3E}">
        <p14:creationId xmlns:p14="http://schemas.microsoft.com/office/powerpoint/2010/main" val="256533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Across the interviews, there were several reports of services upscaling their harm reduction provision, often with a strong focus on people at risk of overdose. Developments included targeted outreach and home delivery of injecting equipment  and naloxone for those at risk of harm. These efforts were enabled by the softening of legal and policy environments,  including the temporary relaxation of laws concerning the supply of naloxone in a wider range of settings during the pandemic.</a:t>
            </a:r>
          </a:p>
          <a:p>
            <a:endParaRPr lang="en-GB" dirty="0"/>
          </a:p>
          <a:p>
            <a:r>
              <a:rPr lang="en-GB" dirty="0"/>
              <a:t>I was also on the ground working as a specialist support worker in Edinburgh during the entire study period. I remember getting straight on the phone to Tessa and Catriona in the first days of lockdown asking what is to be done – would there be repercussions for frontline staff handing out naloxone from non-drug treatment services? I just remember  feeling assured that this was being looked at with urgency, and word about a letter of comfort from the lord advocate came shortly after.</a:t>
            </a:r>
          </a:p>
          <a:p>
            <a:endParaRPr lang="en-GB" dirty="0"/>
          </a:p>
          <a:p>
            <a:r>
              <a:rPr lang="en-GB" dirty="0"/>
              <a:t>Speak to the quotes</a:t>
            </a:r>
          </a:p>
        </p:txBody>
      </p:sp>
      <p:sp>
        <p:nvSpPr>
          <p:cNvPr id="4" name="Slide Number Placeholder 3"/>
          <p:cNvSpPr>
            <a:spLocks noGrp="1"/>
          </p:cNvSpPr>
          <p:nvPr>
            <p:ph type="sldNum" sz="quarter" idx="5"/>
          </p:nvPr>
        </p:nvSpPr>
        <p:spPr/>
        <p:txBody>
          <a:bodyPr/>
          <a:lstStyle/>
          <a:p>
            <a:fld id="{9525C3B0-B470-4F47-A31A-5FA04F69FAC3}" type="slidenum">
              <a:rPr lang="en-GB" smtClean="0"/>
              <a:t>6</a:t>
            </a:fld>
            <a:endParaRPr lang="en-GB"/>
          </a:p>
        </p:txBody>
      </p:sp>
    </p:spTree>
    <p:extLst>
      <p:ext uri="{BB962C8B-B14F-4D97-AF65-F5344CB8AC3E}">
        <p14:creationId xmlns:p14="http://schemas.microsoft.com/office/powerpoint/2010/main" val="2876704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Several participants spoke of the speed with which they, or people they knew, had been able to initiate ORT since the start of the pandemic, often taking days to have a prescription in place when previously it could have taken several weeks.  This was the result of service developments, planned pre-COVID and designed to reduce risk of drug-related deaths, whose introduction was accelerated due to the pandemic.   These developments, especially noted by participants in Edinburgh , included longer opening hours and more flexible service delivery e.g. support staff were able to liaise with General Practitioners (GPs) by text message and the GPs would provide outreach, seeing clients at the hostel or another service. </a:t>
            </a:r>
          </a:p>
          <a:p>
            <a:pPr>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ORT dispensing arrangements also changed in response to the pandemic and several participants reported a shift from daily dispensing and observed consumption of their medication to being given several doses for them to take away and manage their own consumption.  This shift was introduced to reduce interpersonal contact and opportunities for COVID-19 transmission within Community Pharmacies.  Some participants spoke favourably of this change, feeling more trusted to manage their own medication and avoiding the need for more frequent pharmacy attendance. The dispensing of large quantities of ORT also posed challenges and some participants reported taking all their methadone in one day or observing their peers being approached outside the pharmacy and pressured to sell or give away their medication.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Face-to-face contact with some workers in the community was disrupted and several participants reported cessation of contact with their healthcare team.</a:t>
            </a:r>
          </a:p>
          <a:p>
            <a:pPr>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Consultations, where they took place, were generally conducted over the telephone or via online video calls.  </a:t>
            </a:r>
          </a:p>
          <a:p>
            <a:pPr>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was a mixture of feelings, ranging from frustration and confusion to understanding and compassion for staff. Several participants expressed their understanding of the significant pressures affecting NHS staff during the pandemic. Though, I recall feeling that catchphrases such as we’re all in this together were a little hard to swallow while working alongside people experiencing such challenges. These sentiments pointed to participants’ resilience    </a:t>
            </a:r>
          </a:p>
          <a:p>
            <a:pPr>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some perceived by services to be at high risk contact with their prescriber actually increased, albeit via phone consultations and check-ins.</a:t>
            </a:r>
          </a:p>
          <a:p>
            <a:pPr>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25C3B0-B470-4F47-A31A-5FA04F69FAC3}" type="slidenum">
              <a:rPr lang="en-GB" smtClean="0"/>
              <a:t>7</a:t>
            </a:fld>
            <a:endParaRPr lang="en-GB"/>
          </a:p>
        </p:txBody>
      </p:sp>
    </p:spTree>
    <p:extLst>
      <p:ext uri="{BB962C8B-B14F-4D97-AF65-F5344CB8AC3E}">
        <p14:creationId xmlns:p14="http://schemas.microsoft.com/office/powerpoint/2010/main" val="3060140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Almost all participants reported experiencing a range of health problems during the pandemic, including long-term conditions associated with poverty and substance use, and many with multiple coexisting problems.  These included chronic pain, diabetes, weight loss and skin problems due to poor diet, hepatitis C infection and treatment side effects, respiratory and cardiovascular problems including breathing difficulties and chronic obstructive pulmonary disorder.</a:t>
            </a:r>
          </a:p>
          <a:p>
            <a:pPr>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Several people reported problems caused by reduced access to healthcare services in community and hospital settings.</a:t>
            </a:r>
          </a:p>
          <a:p>
            <a:pPr>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 key concern for several participants was access to dental care, particularly for some who had long-term problems. One participant attributed their increased drug use to coping with tooth pain. </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Although some participants welcomed the opportunity for telephone and online engagement, the dominant theme was a stark lack of access to general health and care services under COVID-19.  Remote consultations were not appropriate for people with more severe mental health problems.  Dental care was a key issue for several people, including those who extracted their own teeth or considered relapsing into substance use to seek relief from pain.</a:t>
            </a:r>
          </a:p>
          <a:p>
            <a:pPr>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25C3B0-B470-4F47-A31A-5FA04F69FAC3}" type="slidenum">
              <a:rPr lang="en-GB" smtClean="0"/>
              <a:t>8</a:t>
            </a:fld>
            <a:endParaRPr lang="en-GB"/>
          </a:p>
        </p:txBody>
      </p:sp>
    </p:spTree>
    <p:extLst>
      <p:ext uri="{BB962C8B-B14F-4D97-AF65-F5344CB8AC3E}">
        <p14:creationId xmlns:p14="http://schemas.microsoft.com/office/powerpoint/2010/main" val="275223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Conclusion</a:t>
            </a:r>
          </a:p>
          <a:p>
            <a:r>
              <a:rPr lang="en-GB" dirty="0"/>
              <a:t>This study aimed to understand the impacts of COVID-19 on PWUD in Scotland.  Qualitative interviews indicated that many people experienced significant challenges resulting from the loss of access to key harm reduction, treatment, recovery and general health and care services and therapeutic relationships.  In some cases, this loss of support led to relapse into substance use and exacerbation of pre-existing physical and mental health problems.  Early in the pandemic, policy makers, service planners and providers noted the importance of ensuring continuity of access where possible, and several examples of contingency planning and innovation in delivery were apparent.  Clients appreciated nimble and rapid introduction of improved access to ORT and the expansion of IEP and naloxone into new settings, although such developments were not equitably distributed across the areas included in our study.  Providers attempts to ensure continuity of care through telephone and online consultations were welcomed by some clients, but digital exclusion and discomfort with impersonal channels were a barrier for others.  Several participants reported a complete loss of ways to contact their care providers.  The inaccessibility of general health and care provision, especially dental care, was a common challenge and reduced quality of life for many.  </a:t>
            </a:r>
          </a:p>
          <a:p>
            <a:endParaRPr lang="en-GB" dirty="0"/>
          </a:p>
          <a:p>
            <a:r>
              <a:rPr lang="en-GB" dirty="0"/>
              <a:t>Policy makers, service planners and providers should review the experiences of PWUD under COVID to understand and address the harms caused to some.  Learning from the experience of rapid access to ORT, remote clinical care and peer-led recovery support could be applied to reduce barriers to care post-COVID, but issues of digital exclusion and personal preference should be considered.</a:t>
            </a:r>
          </a:p>
          <a:p>
            <a:endParaRPr lang="en-GB" dirty="0"/>
          </a:p>
          <a:p>
            <a:endParaRPr lang="en-GB" dirty="0"/>
          </a:p>
        </p:txBody>
      </p:sp>
      <p:sp>
        <p:nvSpPr>
          <p:cNvPr id="4" name="Slide Number Placeholder 3"/>
          <p:cNvSpPr>
            <a:spLocks noGrp="1"/>
          </p:cNvSpPr>
          <p:nvPr>
            <p:ph type="sldNum" sz="quarter" idx="5"/>
          </p:nvPr>
        </p:nvSpPr>
        <p:spPr/>
        <p:txBody>
          <a:bodyPr/>
          <a:lstStyle/>
          <a:p>
            <a:fld id="{9525C3B0-B470-4F47-A31A-5FA04F69FAC3}" type="slidenum">
              <a:rPr lang="en-GB" smtClean="0"/>
              <a:t>9</a:t>
            </a:fld>
            <a:endParaRPr lang="en-GB"/>
          </a:p>
        </p:txBody>
      </p:sp>
    </p:spTree>
    <p:extLst>
      <p:ext uri="{BB962C8B-B14F-4D97-AF65-F5344CB8AC3E}">
        <p14:creationId xmlns:p14="http://schemas.microsoft.com/office/powerpoint/2010/main" val="58859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ED2C-98AF-4227-A3C9-7C9ACDD3FB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2CB71FC-0D0B-42CC-8B9D-7A4101635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F41B80-8174-4BEB-BF1C-D073E5A9DCE8}"/>
              </a:ext>
            </a:extLst>
          </p:cNvPr>
          <p:cNvSpPr>
            <a:spLocks noGrp="1"/>
          </p:cNvSpPr>
          <p:nvPr>
            <p:ph type="dt" sz="half" idx="10"/>
          </p:nvPr>
        </p:nvSpPr>
        <p:spPr/>
        <p:txBody>
          <a:bodyPr/>
          <a:lstStyle/>
          <a:p>
            <a:fld id="{BAFA4D73-BDED-4DEA-8C1C-2E8AD4A97B0C}" type="datetimeFigureOut">
              <a:rPr lang="en-GB" smtClean="0"/>
              <a:t>25/08/2021</a:t>
            </a:fld>
            <a:endParaRPr lang="en-GB"/>
          </a:p>
        </p:txBody>
      </p:sp>
      <p:sp>
        <p:nvSpPr>
          <p:cNvPr id="5" name="Footer Placeholder 4">
            <a:extLst>
              <a:ext uri="{FF2B5EF4-FFF2-40B4-BE49-F238E27FC236}">
                <a16:creationId xmlns:a16="http://schemas.microsoft.com/office/drawing/2014/main" id="{A32DF09A-893B-4EDD-B588-D8B13049BE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43ED03-F2C2-4C64-8785-1B37EA6913D1}"/>
              </a:ext>
            </a:extLst>
          </p:cNvPr>
          <p:cNvSpPr>
            <a:spLocks noGrp="1"/>
          </p:cNvSpPr>
          <p:nvPr>
            <p:ph type="sldNum" sz="quarter" idx="12"/>
          </p:nvPr>
        </p:nvSpPr>
        <p:spPr/>
        <p:txBody>
          <a:bodyPr/>
          <a:lstStyle/>
          <a:p>
            <a:fld id="{0EC22900-CB0E-45B8-8D39-E526FA7B33A8}" type="slidenum">
              <a:rPr lang="en-GB" smtClean="0"/>
              <a:t>‹#›</a:t>
            </a:fld>
            <a:endParaRPr lang="en-GB"/>
          </a:p>
        </p:txBody>
      </p:sp>
    </p:spTree>
    <p:extLst>
      <p:ext uri="{BB962C8B-B14F-4D97-AF65-F5344CB8AC3E}">
        <p14:creationId xmlns:p14="http://schemas.microsoft.com/office/powerpoint/2010/main" val="42129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3200-E620-40AB-A8FB-3A6CBE5E6F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503DDF-5AAA-4201-B50D-C4F7434577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A2EBDB-5A13-48E0-A9E5-FDF395871B9D}"/>
              </a:ext>
            </a:extLst>
          </p:cNvPr>
          <p:cNvSpPr>
            <a:spLocks noGrp="1"/>
          </p:cNvSpPr>
          <p:nvPr>
            <p:ph type="dt" sz="half" idx="10"/>
          </p:nvPr>
        </p:nvSpPr>
        <p:spPr/>
        <p:txBody>
          <a:bodyPr/>
          <a:lstStyle/>
          <a:p>
            <a:fld id="{BAFA4D73-BDED-4DEA-8C1C-2E8AD4A97B0C}" type="datetimeFigureOut">
              <a:rPr lang="en-GB" smtClean="0"/>
              <a:t>25/08/2021</a:t>
            </a:fld>
            <a:endParaRPr lang="en-GB"/>
          </a:p>
        </p:txBody>
      </p:sp>
      <p:sp>
        <p:nvSpPr>
          <p:cNvPr id="5" name="Footer Placeholder 4">
            <a:extLst>
              <a:ext uri="{FF2B5EF4-FFF2-40B4-BE49-F238E27FC236}">
                <a16:creationId xmlns:a16="http://schemas.microsoft.com/office/drawing/2014/main" id="{4823B3F3-AB77-43F2-B151-C1C6AD0E6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7072F8-B9A6-4C4B-AA9F-45D6AA0F645A}"/>
              </a:ext>
            </a:extLst>
          </p:cNvPr>
          <p:cNvSpPr>
            <a:spLocks noGrp="1"/>
          </p:cNvSpPr>
          <p:nvPr>
            <p:ph type="sldNum" sz="quarter" idx="12"/>
          </p:nvPr>
        </p:nvSpPr>
        <p:spPr/>
        <p:txBody>
          <a:bodyPr/>
          <a:lstStyle/>
          <a:p>
            <a:fld id="{0EC22900-CB0E-45B8-8D39-E526FA7B33A8}" type="slidenum">
              <a:rPr lang="en-GB" smtClean="0"/>
              <a:t>‹#›</a:t>
            </a:fld>
            <a:endParaRPr lang="en-GB"/>
          </a:p>
        </p:txBody>
      </p:sp>
    </p:spTree>
    <p:extLst>
      <p:ext uri="{BB962C8B-B14F-4D97-AF65-F5344CB8AC3E}">
        <p14:creationId xmlns:p14="http://schemas.microsoft.com/office/powerpoint/2010/main" val="374801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AFFA77-521B-46BE-981D-A8CDD19A5A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10E1C5-E083-46F6-BD34-526F329621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321F61-9A68-4B3C-AA4B-03DF42B23DF8}"/>
              </a:ext>
            </a:extLst>
          </p:cNvPr>
          <p:cNvSpPr>
            <a:spLocks noGrp="1"/>
          </p:cNvSpPr>
          <p:nvPr>
            <p:ph type="dt" sz="half" idx="10"/>
          </p:nvPr>
        </p:nvSpPr>
        <p:spPr/>
        <p:txBody>
          <a:bodyPr/>
          <a:lstStyle/>
          <a:p>
            <a:fld id="{BAFA4D73-BDED-4DEA-8C1C-2E8AD4A97B0C}" type="datetimeFigureOut">
              <a:rPr lang="en-GB" smtClean="0"/>
              <a:t>25/08/2021</a:t>
            </a:fld>
            <a:endParaRPr lang="en-GB"/>
          </a:p>
        </p:txBody>
      </p:sp>
      <p:sp>
        <p:nvSpPr>
          <p:cNvPr id="5" name="Footer Placeholder 4">
            <a:extLst>
              <a:ext uri="{FF2B5EF4-FFF2-40B4-BE49-F238E27FC236}">
                <a16:creationId xmlns:a16="http://schemas.microsoft.com/office/drawing/2014/main" id="{C8D9DAE9-1E99-4638-A218-3D56074C7D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445EB9-58AE-4E47-9829-E1637F315D2C}"/>
              </a:ext>
            </a:extLst>
          </p:cNvPr>
          <p:cNvSpPr>
            <a:spLocks noGrp="1"/>
          </p:cNvSpPr>
          <p:nvPr>
            <p:ph type="sldNum" sz="quarter" idx="12"/>
          </p:nvPr>
        </p:nvSpPr>
        <p:spPr/>
        <p:txBody>
          <a:bodyPr/>
          <a:lstStyle/>
          <a:p>
            <a:fld id="{0EC22900-CB0E-45B8-8D39-E526FA7B33A8}" type="slidenum">
              <a:rPr lang="en-GB" smtClean="0"/>
              <a:t>‹#›</a:t>
            </a:fld>
            <a:endParaRPr lang="en-GB"/>
          </a:p>
        </p:txBody>
      </p:sp>
    </p:spTree>
    <p:extLst>
      <p:ext uri="{BB962C8B-B14F-4D97-AF65-F5344CB8AC3E}">
        <p14:creationId xmlns:p14="http://schemas.microsoft.com/office/powerpoint/2010/main" val="214060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Section Slide (No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624233"/>
            <a:ext cx="11040000" cy="1035251"/>
          </a:xfrm>
          <a:prstGeom prst="rect">
            <a:avLst/>
          </a:prstGeom>
        </p:spPr>
        <p:txBody>
          <a:bodyPr/>
          <a:lstStyle>
            <a:lvl1pPr>
              <a:defRPr b="0">
                <a:solidFill>
                  <a:srgbClr val="76BD22"/>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576000" y="1685342"/>
            <a:ext cx="5205040" cy="3195038"/>
          </a:xfrm>
          <a:prstGeom prst="rect">
            <a:avLst/>
          </a:prstGeom>
        </p:spPr>
        <p:txBody>
          <a:bodyPr/>
          <a:lstStyle>
            <a:lvl1pPr>
              <a:defRPr sz="2400">
                <a:solidFill>
                  <a:srgbClr val="746E64"/>
                </a:solidFill>
              </a:defRPr>
            </a:lvl1pPr>
            <a:lvl2pPr>
              <a:defRPr sz="2400">
                <a:solidFill>
                  <a:srgbClr val="746E64"/>
                </a:solidFill>
              </a:defRPr>
            </a:lvl2pPr>
            <a:lvl3pPr marL="287978" indent="-287978">
              <a:defRPr sz="2400">
                <a:solidFill>
                  <a:srgbClr val="746E64"/>
                </a:solidFill>
              </a:defRPr>
            </a:lvl3pPr>
            <a:lvl4pPr marL="527961" indent="-287978">
              <a:buFont typeface="Symbol" pitchFamily="18" charset="2"/>
              <a:buChar char=""/>
              <a:defRPr sz="2400">
                <a:solidFill>
                  <a:srgbClr val="746E64"/>
                </a:solidFill>
              </a:defRPr>
            </a:lvl4pPr>
            <a:lvl5pPr>
              <a:defRPr sz="24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 y="997283"/>
            <a:ext cx="11712449"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6410960" y="1685342"/>
            <a:ext cx="5205040" cy="3195038"/>
          </a:xfrm>
          <a:prstGeom prst="rect">
            <a:avLst/>
          </a:prstGeom>
        </p:spPr>
        <p:txBody>
          <a:bodyPr/>
          <a:lstStyle>
            <a:lvl1pPr>
              <a:defRPr sz="2400">
                <a:solidFill>
                  <a:srgbClr val="746E64"/>
                </a:solidFill>
              </a:defRPr>
            </a:lvl1pPr>
            <a:lvl2pPr>
              <a:defRPr sz="2400">
                <a:solidFill>
                  <a:srgbClr val="746E64"/>
                </a:solidFill>
              </a:defRPr>
            </a:lvl2pPr>
            <a:lvl3pPr marL="287978" indent="-287978">
              <a:defRPr sz="2400">
                <a:solidFill>
                  <a:srgbClr val="746E64"/>
                </a:solidFill>
              </a:defRPr>
            </a:lvl3pPr>
            <a:lvl4pPr marL="527961" indent="-287978">
              <a:buFont typeface="Symbol" pitchFamily="18" charset="2"/>
              <a:buChar char=""/>
              <a:defRPr sz="2400">
                <a:solidFill>
                  <a:srgbClr val="746E64"/>
                </a:solidFill>
              </a:defRPr>
            </a:lvl4pPr>
            <a:lvl5pPr>
              <a:defRPr sz="24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11" name="Graphic 10">
            <a:extLst>
              <a:ext uri="{FF2B5EF4-FFF2-40B4-BE49-F238E27FC236}">
                <a16:creationId xmlns:a16="http://schemas.microsoft.com/office/drawing/2014/main" id="{2D3F4CA1-50B5-2644-975F-BAF52CA3F7D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928" y="5401733"/>
            <a:ext cx="12218894" cy="1456267"/>
          </a:xfrm>
          <a:prstGeom prst="rect">
            <a:avLst/>
          </a:prstGeom>
        </p:spPr>
      </p:pic>
      <p:pic>
        <p:nvPicPr>
          <p:cNvPr id="12" name="Graphic 11">
            <a:extLst>
              <a:ext uri="{FF2B5EF4-FFF2-40B4-BE49-F238E27FC236}">
                <a16:creationId xmlns:a16="http://schemas.microsoft.com/office/drawing/2014/main" id="{4DA66D9F-E431-6845-8284-380D68489AD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53839" y="6091883"/>
            <a:ext cx="2751487" cy="244764"/>
          </a:xfrm>
          <a:prstGeom prst="rect">
            <a:avLst/>
          </a:prstGeom>
        </p:spPr>
      </p:pic>
    </p:spTree>
    <p:extLst>
      <p:ext uri="{BB962C8B-B14F-4D97-AF65-F5344CB8AC3E}">
        <p14:creationId xmlns:p14="http://schemas.microsoft.com/office/powerpoint/2010/main" val="2417955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6" name="Rectangle 15"/>
          <p:cNvSpPr/>
          <p:nvPr/>
        </p:nvSpPr>
        <p:spPr>
          <a:xfrm>
            <a:off x="6192011" y="0"/>
            <a:ext cx="59999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latin typeface="Calibri" pitchFamily="34" charset="0"/>
            </a:endParaRPr>
          </a:p>
        </p:txBody>
      </p:sp>
      <p:grpSp>
        <p:nvGrpSpPr>
          <p:cNvPr id="17" name="Group 16"/>
          <p:cNvGrpSpPr/>
          <p:nvPr/>
        </p:nvGrpSpPr>
        <p:grpSpPr>
          <a:xfrm>
            <a:off x="7022104" y="1886851"/>
            <a:ext cx="5169600" cy="96175"/>
            <a:chOff x="5266578" y="1886850"/>
            <a:chExt cx="3877200" cy="96175"/>
          </a:xfrm>
        </p:grpSpPr>
        <p:cxnSp>
          <p:nvCxnSpPr>
            <p:cNvPr id="18" name="Straight Connector 17"/>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152000" y="1973663"/>
            <a:ext cx="4439715"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7152001" y="2881399"/>
            <a:ext cx="4440777"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7152216" y="3629942"/>
            <a:ext cx="444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7152000" y="3848302"/>
            <a:ext cx="444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8784297" y="444172"/>
            <a:ext cx="2832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
        <p:nvSpPr>
          <p:cNvPr id="15" name="Picture Placeholder 8"/>
          <p:cNvSpPr>
            <a:spLocks noGrp="1"/>
          </p:cNvSpPr>
          <p:nvPr>
            <p:ph type="pic" sz="quarter" idx="15"/>
          </p:nvPr>
        </p:nvSpPr>
        <p:spPr>
          <a:xfrm>
            <a:off x="0" y="0"/>
            <a:ext cx="6192011" cy="6858000"/>
          </a:xfrm>
        </p:spPr>
        <p:txBody>
          <a:bodyPr/>
          <a:lstStyle/>
          <a:p>
            <a:endParaRPr lang="en-GB" dirty="0"/>
          </a:p>
        </p:txBody>
      </p:sp>
    </p:spTree>
    <p:extLst>
      <p:ext uri="{BB962C8B-B14F-4D97-AF65-F5344CB8AC3E}">
        <p14:creationId xmlns:p14="http://schemas.microsoft.com/office/powerpoint/2010/main" val="624634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B40053"/>
        </a:soli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grpSp>
        <p:nvGrpSpPr>
          <p:cNvPr id="8" name="Group 7"/>
          <p:cNvGrpSpPr/>
          <p:nvPr/>
        </p:nvGrpSpPr>
        <p:grpSpPr>
          <a:xfrm>
            <a:off x="477725" y="1877325"/>
            <a:ext cx="11712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00168" y="1973663"/>
            <a:ext cx="10992000"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600167" y="2881399"/>
            <a:ext cx="10992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600168" y="3629942"/>
            <a:ext cx="10992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600168" y="3848302"/>
            <a:ext cx="10992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8784297" y="444172"/>
            <a:ext cx="2832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Tree>
    <p:extLst>
      <p:ext uri="{BB962C8B-B14F-4D97-AF65-F5344CB8AC3E}">
        <p14:creationId xmlns:p14="http://schemas.microsoft.com/office/powerpoint/2010/main" val="276167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B40053"/>
        </a:solidFill>
        <a:effectLst/>
      </p:bgPr>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13" name="Rectangle 12"/>
          <p:cNvSpPr/>
          <p:nvPr/>
        </p:nvSpPr>
        <p:spPr>
          <a:xfrm>
            <a:off x="-12876"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grpSp>
        <p:nvGrpSpPr>
          <p:cNvPr id="10" name="Group 9"/>
          <p:cNvGrpSpPr/>
          <p:nvPr/>
        </p:nvGrpSpPr>
        <p:grpSpPr>
          <a:xfrm>
            <a:off x="477319" y="1877325"/>
            <a:ext cx="3873600" cy="96175"/>
            <a:chOff x="357989" y="1877324"/>
            <a:chExt cx="2905200" cy="96175"/>
          </a:xfrm>
        </p:grpSpPr>
        <p:cxnSp>
          <p:nvCxnSpPr>
            <p:cNvPr id="16" name="Straight Connector 15"/>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76000" y="1970402"/>
            <a:ext cx="3456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76000" y="3160722"/>
            <a:ext cx="3456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344584" y="0"/>
            <a:ext cx="7848000" cy="5976000"/>
          </a:xfrm>
        </p:spPr>
        <p:txBody>
          <a:bodyPr/>
          <a:lstStyle>
            <a:lvl1pPr>
              <a:defRPr>
                <a:solidFill>
                  <a:schemeClr val="bg1"/>
                </a:solidFill>
              </a:defRPr>
            </a:lvl1pPr>
          </a:lstStyle>
          <a:p>
            <a:endParaRPr lang="en-GB" dirty="0"/>
          </a:p>
        </p:txBody>
      </p:sp>
      <p:pic>
        <p:nvPicPr>
          <p:cNvPr id="11" name="Picture 10" descr="UoS-LOGO-WHITE-236p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201" y="6235200"/>
            <a:ext cx="1918049"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Tree>
    <p:extLst>
      <p:ext uri="{BB962C8B-B14F-4D97-AF65-F5344CB8AC3E}">
        <p14:creationId xmlns:p14="http://schemas.microsoft.com/office/powerpoint/2010/main" val="2596625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B40053"/>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grpSp>
        <p:nvGrpSpPr>
          <p:cNvPr id="8" name="Group 7"/>
          <p:cNvGrpSpPr/>
          <p:nvPr/>
        </p:nvGrpSpPr>
        <p:grpSpPr>
          <a:xfrm>
            <a:off x="477725" y="1877325"/>
            <a:ext cx="11712000" cy="96175"/>
            <a:chOff x="358294" y="1877324"/>
            <a:chExt cx="8784000" cy="96175"/>
          </a:xfrm>
        </p:grpSpPr>
        <p:cxnSp>
          <p:nvCxnSpPr>
            <p:cNvPr id="16" name="Straight Connector 15"/>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76000" y="1970402"/>
            <a:ext cx="11040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76000" y="3160722"/>
            <a:ext cx="1104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1" name="Picture 10" descr="UoS-LOGO-WHITE-236px.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201" y="6235200"/>
            <a:ext cx="1918049"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8723124" y="6408000"/>
            <a:ext cx="3456000" cy="223448"/>
          </a:xfrm>
          <a:prstGeom prst="rect">
            <a:avLst/>
          </a:prstGeom>
        </p:spPr>
      </p:pic>
    </p:spTree>
    <p:extLst>
      <p:ext uri="{BB962C8B-B14F-4D97-AF65-F5344CB8AC3E}">
        <p14:creationId xmlns:p14="http://schemas.microsoft.com/office/powerpoint/2010/main" val="2121564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Rectangle 9"/>
          <p:cNvSpPr/>
          <p:nvPr/>
        </p:nvSpPr>
        <p:spPr>
          <a:xfrm>
            <a:off x="0" y="0"/>
            <a:ext cx="4344584"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2" name="Title 1"/>
          <p:cNvSpPr>
            <a:spLocks noGrp="1"/>
          </p:cNvSpPr>
          <p:nvPr>
            <p:ph type="title"/>
          </p:nvPr>
        </p:nvSpPr>
        <p:spPr>
          <a:xfrm>
            <a:off x="576000" y="431400"/>
            <a:ext cx="3456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76000" y="1827406"/>
            <a:ext cx="3456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344584" y="0"/>
            <a:ext cx="7848000" cy="5976000"/>
          </a:xfrm>
        </p:spPr>
        <p:txBody>
          <a:bodyPr/>
          <a:lstStyle/>
          <a:p>
            <a:endParaRPr lang="en-GB"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880" y="6235016"/>
            <a:ext cx="2080345" cy="410348"/>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l="11711" t="37131" r="8754" b="38116"/>
          <a:stretch/>
        </p:blipFill>
        <p:spPr>
          <a:xfrm>
            <a:off x="8866896" y="6375547"/>
            <a:ext cx="3325688" cy="293442"/>
          </a:xfrm>
          <a:prstGeom prst="rect">
            <a:avLst/>
          </a:prstGeom>
        </p:spPr>
      </p:pic>
    </p:spTree>
    <p:extLst>
      <p:ext uri="{BB962C8B-B14F-4D97-AF65-F5344CB8AC3E}">
        <p14:creationId xmlns:p14="http://schemas.microsoft.com/office/powerpoint/2010/main" val="7159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6215235" y="0"/>
            <a:ext cx="5952000" cy="5976000"/>
          </a:xfrm>
        </p:spPr>
        <p:txBody>
          <a:bodyPr/>
          <a:lstStyle/>
          <a:p>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880" y="6235016"/>
            <a:ext cx="2080345" cy="410348"/>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11711" t="37131" r="8754" b="38116"/>
          <a:stretch/>
        </p:blipFill>
        <p:spPr>
          <a:xfrm>
            <a:off x="8866896" y="6375547"/>
            <a:ext cx="3325688" cy="293442"/>
          </a:xfrm>
          <a:prstGeom prst="rect">
            <a:avLst/>
          </a:prstGeom>
        </p:spPr>
      </p:pic>
    </p:spTree>
    <p:extLst>
      <p:ext uri="{BB962C8B-B14F-4D97-AF65-F5344CB8AC3E}">
        <p14:creationId xmlns:p14="http://schemas.microsoft.com/office/powerpoint/2010/main" val="252243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0" name="Rectangle 9"/>
          <p:cNvSpPr/>
          <p:nvPr/>
        </p:nvSpPr>
        <p:spPr>
          <a:xfrm>
            <a:off x="6215235" y="3744000"/>
            <a:ext cx="5952000" cy="22234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2" name="Title 1"/>
          <p:cNvSpPr>
            <a:spLocks noGrp="1"/>
          </p:cNvSpPr>
          <p:nvPr>
            <p:ph type="title"/>
          </p:nvPr>
        </p:nvSpPr>
        <p:spPr/>
        <p:txBody>
          <a:bodyPr/>
          <a:lstStyle>
            <a:lvl1pPr>
              <a:defRPr>
                <a:solidFill>
                  <a:schemeClr val="tx1"/>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6215235" y="0"/>
            <a:ext cx="5952000" cy="3744000"/>
          </a:xfrm>
        </p:spPr>
        <p:txBody>
          <a:bodyPr/>
          <a:lstStyle/>
          <a:p>
            <a:endParaRPr lang="en-GB" dirty="0"/>
          </a:p>
        </p:txBody>
      </p:sp>
      <p:sp>
        <p:nvSpPr>
          <p:cNvPr id="11" name="Text Placeholder 10"/>
          <p:cNvSpPr>
            <a:spLocks noGrp="1"/>
          </p:cNvSpPr>
          <p:nvPr>
            <p:ph type="body" sz="quarter" idx="14" hasCustomPrompt="1"/>
          </p:nvPr>
        </p:nvSpPr>
        <p:spPr>
          <a:xfrm>
            <a:off x="6565325" y="3937703"/>
            <a:ext cx="5251820"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880" y="6235016"/>
            <a:ext cx="2080345" cy="410348"/>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l="11711" t="37131" r="8754" b="38116"/>
          <a:stretch/>
        </p:blipFill>
        <p:spPr>
          <a:xfrm>
            <a:off x="8866896" y="6375547"/>
            <a:ext cx="3325688" cy="293442"/>
          </a:xfrm>
          <a:prstGeom prst="rect">
            <a:avLst/>
          </a:prstGeom>
        </p:spPr>
      </p:pic>
    </p:spTree>
    <p:extLst>
      <p:ext uri="{BB962C8B-B14F-4D97-AF65-F5344CB8AC3E}">
        <p14:creationId xmlns:p14="http://schemas.microsoft.com/office/powerpoint/2010/main" val="35747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1D53-FCF6-4191-8A74-65462D3321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C46F0C-57F2-4A6A-8B4C-ED3196153C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963505-A3C5-4B9B-98D6-B3A949EA158F}"/>
              </a:ext>
            </a:extLst>
          </p:cNvPr>
          <p:cNvSpPr>
            <a:spLocks noGrp="1"/>
          </p:cNvSpPr>
          <p:nvPr>
            <p:ph type="dt" sz="half" idx="10"/>
          </p:nvPr>
        </p:nvSpPr>
        <p:spPr/>
        <p:txBody>
          <a:bodyPr/>
          <a:lstStyle/>
          <a:p>
            <a:fld id="{BAFA4D73-BDED-4DEA-8C1C-2E8AD4A97B0C}" type="datetimeFigureOut">
              <a:rPr lang="en-GB" smtClean="0"/>
              <a:t>25/08/2021</a:t>
            </a:fld>
            <a:endParaRPr lang="en-GB"/>
          </a:p>
        </p:txBody>
      </p:sp>
      <p:sp>
        <p:nvSpPr>
          <p:cNvPr id="5" name="Footer Placeholder 4">
            <a:extLst>
              <a:ext uri="{FF2B5EF4-FFF2-40B4-BE49-F238E27FC236}">
                <a16:creationId xmlns:a16="http://schemas.microsoft.com/office/drawing/2014/main" id="{C307A77C-72E8-4730-98E8-7E388252CE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7C2B9A-45E5-469D-833C-9BDB2F4DC9C7}"/>
              </a:ext>
            </a:extLst>
          </p:cNvPr>
          <p:cNvSpPr>
            <a:spLocks noGrp="1"/>
          </p:cNvSpPr>
          <p:nvPr>
            <p:ph type="sldNum" sz="quarter" idx="12"/>
          </p:nvPr>
        </p:nvSpPr>
        <p:spPr/>
        <p:txBody>
          <a:bodyPr/>
          <a:lstStyle/>
          <a:p>
            <a:fld id="{0EC22900-CB0E-45B8-8D39-E526FA7B33A8}" type="slidenum">
              <a:rPr lang="en-GB" smtClean="0"/>
              <a:t>‹#›</a:t>
            </a:fld>
            <a:endParaRPr lang="en-GB"/>
          </a:p>
        </p:txBody>
      </p:sp>
    </p:spTree>
    <p:extLst>
      <p:ext uri="{BB962C8B-B14F-4D97-AF65-F5344CB8AC3E}">
        <p14:creationId xmlns:p14="http://schemas.microsoft.com/office/powerpoint/2010/main" val="199326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576000" y="431400"/>
            <a:ext cx="11040000" cy="1332000"/>
          </a:xfrm>
        </p:spPr>
        <p:txBody>
          <a:bodyPr/>
          <a:lstStyle>
            <a:lvl1pPr>
              <a:defRPr>
                <a:solidFill>
                  <a:schemeClr val="tx2"/>
                </a:solidFill>
              </a:defRPr>
            </a:lvl1pPr>
          </a:lstStyle>
          <a:p>
            <a:r>
              <a:rPr lang="en-GB" noProof="0" dirty="0"/>
              <a:t>Click to edit Master title style</a:t>
            </a:r>
          </a:p>
        </p:txBody>
      </p:sp>
      <p:sp>
        <p:nvSpPr>
          <p:cNvPr id="3" name="Content Placeholder 2"/>
          <p:cNvSpPr>
            <a:spLocks noGrp="1"/>
          </p:cNvSpPr>
          <p:nvPr>
            <p:ph idx="1"/>
          </p:nvPr>
        </p:nvSpPr>
        <p:spPr>
          <a:xfrm>
            <a:off x="576000" y="1827406"/>
            <a:ext cx="11040000" cy="4140000"/>
          </a:xfrm>
        </p:spPr>
        <p:txBody>
          <a:bodyPr/>
          <a:lstStyle>
            <a:lvl1pPr>
              <a:lnSpc>
                <a:spcPts val="2800"/>
              </a:lnSpc>
              <a:defRPr sz="2400" b="0">
                <a:solidFill>
                  <a:schemeClr val="bg1">
                    <a:lumMod val="50000"/>
                  </a:schemeClr>
                </a:solidFill>
              </a:defRPr>
            </a:lvl1pPr>
            <a:lvl2pPr>
              <a:defRPr>
                <a:solidFill>
                  <a:schemeClr val="bg1">
                    <a:lumMod val="50000"/>
                  </a:schemeClr>
                </a:solidFill>
              </a:defRPr>
            </a:lvl2pPr>
            <a:lvl3pPr marL="216000" indent="-216000">
              <a:defRPr>
                <a:solidFill>
                  <a:srgbClr val="746E64"/>
                </a:solidFill>
              </a:defRPr>
            </a:lvl3pPr>
            <a:lvl4pPr marL="396000" indent="-216000">
              <a:buFont typeface="Symbol" pitchFamily="18" charset="2"/>
              <a:buChar char=""/>
              <a:defRPr/>
            </a:lvl4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880" y="6235016"/>
            <a:ext cx="2080345" cy="41034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11711" t="37131" r="8754" b="38116"/>
          <a:stretch/>
        </p:blipFill>
        <p:spPr>
          <a:xfrm>
            <a:off x="8866896" y="6375547"/>
            <a:ext cx="3325688" cy="293442"/>
          </a:xfrm>
          <a:prstGeom prst="rect">
            <a:avLst/>
          </a:prstGeom>
        </p:spPr>
      </p:pic>
    </p:spTree>
    <p:extLst>
      <p:ext uri="{BB962C8B-B14F-4D97-AF65-F5344CB8AC3E}">
        <p14:creationId xmlns:p14="http://schemas.microsoft.com/office/powerpoint/2010/main" val="2610951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6287997" cy="5976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14" name="Rectangle 13"/>
          <p:cNvSpPr/>
          <p:nvPr/>
        </p:nvSpPr>
        <p:spPr>
          <a:xfrm>
            <a:off x="6229961" y="0"/>
            <a:ext cx="5962039"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alibri" pitchFamily="34" charset="0"/>
            </a:endParaRPr>
          </a:p>
        </p:txBody>
      </p:sp>
      <p:sp>
        <p:nvSpPr>
          <p:cNvPr id="2" name="Title 1"/>
          <p:cNvSpPr>
            <a:spLocks noGrp="1"/>
          </p:cNvSpPr>
          <p:nvPr>
            <p:ph type="title"/>
          </p:nvPr>
        </p:nvSpPr>
        <p:spPr>
          <a:xfrm>
            <a:off x="7137977" y="431400"/>
            <a:ext cx="4464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7139444" y="1809988"/>
            <a:ext cx="4464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623392" y="404664"/>
            <a:ext cx="4992555" cy="5400600"/>
          </a:xfrm>
        </p:spPr>
        <p:txBody>
          <a:bodyPr/>
          <a:lstStyle>
            <a:lvl1pPr>
              <a:defRPr>
                <a:solidFill>
                  <a:schemeClr val="bg1"/>
                </a:solidFill>
              </a:defRPr>
            </a:lvl1pPr>
          </a:lstStyle>
          <a:p>
            <a:endParaRPr lang="en-GB"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880" y="6235016"/>
            <a:ext cx="2080345" cy="410348"/>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l="11711" t="37131" r="8754" b="38116"/>
          <a:stretch/>
        </p:blipFill>
        <p:spPr>
          <a:xfrm>
            <a:off x="8866896" y="6375547"/>
            <a:ext cx="3325688" cy="293442"/>
          </a:xfrm>
          <a:prstGeom prst="rect">
            <a:avLst/>
          </a:prstGeom>
        </p:spPr>
      </p:pic>
    </p:spTree>
    <p:extLst>
      <p:ext uri="{BB962C8B-B14F-4D97-AF65-F5344CB8AC3E}">
        <p14:creationId xmlns:p14="http://schemas.microsoft.com/office/powerpoint/2010/main" val="412175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24FA-A38C-47B5-8E31-FC54733F16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AEEB5C-E739-4579-AF78-AFF58A1C6C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325231-CA84-4483-B5E6-BBEDFBFBA8FA}"/>
              </a:ext>
            </a:extLst>
          </p:cNvPr>
          <p:cNvSpPr>
            <a:spLocks noGrp="1"/>
          </p:cNvSpPr>
          <p:nvPr>
            <p:ph type="dt" sz="half" idx="10"/>
          </p:nvPr>
        </p:nvSpPr>
        <p:spPr/>
        <p:txBody>
          <a:bodyPr/>
          <a:lstStyle/>
          <a:p>
            <a:fld id="{BAFA4D73-BDED-4DEA-8C1C-2E8AD4A97B0C}" type="datetimeFigureOut">
              <a:rPr lang="en-GB" smtClean="0"/>
              <a:t>25/08/2021</a:t>
            </a:fld>
            <a:endParaRPr lang="en-GB"/>
          </a:p>
        </p:txBody>
      </p:sp>
      <p:sp>
        <p:nvSpPr>
          <p:cNvPr id="5" name="Footer Placeholder 4">
            <a:extLst>
              <a:ext uri="{FF2B5EF4-FFF2-40B4-BE49-F238E27FC236}">
                <a16:creationId xmlns:a16="http://schemas.microsoft.com/office/drawing/2014/main" id="{C8E4DD8E-89A3-430A-BB4C-ADE414BA7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217FE0-9123-476E-9EF9-B79D9E5C0778}"/>
              </a:ext>
            </a:extLst>
          </p:cNvPr>
          <p:cNvSpPr>
            <a:spLocks noGrp="1"/>
          </p:cNvSpPr>
          <p:nvPr>
            <p:ph type="sldNum" sz="quarter" idx="12"/>
          </p:nvPr>
        </p:nvSpPr>
        <p:spPr/>
        <p:txBody>
          <a:bodyPr/>
          <a:lstStyle/>
          <a:p>
            <a:fld id="{0EC22900-CB0E-45B8-8D39-E526FA7B33A8}" type="slidenum">
              <a:rPr lang="en-GB" smtClean="0"/>
              <a:t>‹#›</a:t>
            </a:fld>
            <a:endParaRPr lang="en-GB"/>
          </a:p>
        </p:txBody>
      </p:sp>
    </p:spTree>
    <p:extLst>
      <p:ext uri="{BB962C8B-B14F-4D97-AF65-F5344CB8AC3E}">
        <p14:creationId xmlns:p14="http://schemas.microsoft.com/office/powerpoint/2010/main" val="199814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E67F-45C2-46EB-84AA-30E559A9FB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DD93C9-D520-4C85-A645-B063C542FA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8F81D5-B0D9-4EFE-B4C5-8BFD31809B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741125-4165-4FA5-9B0D-E873F3F00D51}"/>
              </a:ext>
            </a:extLst>
          </p:cNvPr>
          <p:cNvSpPr>
            <a:spLocks noGrp="1"/>
          </p:cNvSpPr>
          <p:nvPr>
            <p:ph type="dt" sz="half" idx="10"/>
          </p:nvPr>
        </p:nvSpPr>
        <p:spPr/>
        <p:txBody>
          <a:bodyPr/>
          <a:lstStyle/>
          <a:p>
            <a:fld id="{BAFA4D73-BDED-4DEA-8C1C-2E8AD4A97B0C}" type="datetimeFigureOut">
              <a:rPr lang="en-GB" smtClean="0"/>
              <a:t>25/08/2021</a:t>
            </a:fld>
            <a:endParaRPr lang="en-GB"/>
          </a:p>
        </p:txBody>
      </p:sp>
      <p:sp>
        <p:nvSpPr>
          <p:cNvPr id="6" name="Footer Placeholder 5">
            <a:extLst>
              <a:ext uri="{FF2B5EF4-FFF2-40B4-BE49-F238E27FC236}">
                <a16:creationId xmlns:a16="http://schemas.microsoft.com/office/drawing/2014/main" id="{55DFB419-8FA6-441A-A51F-FBBDC3BA7C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DCB6CD-D2F2-44DD-A798-2E488B793B79}"/>
              </a:ext>
            </a:extLst>
          </p:cNvPr>
          <p:cNvSpPr>
            <a:spLocks noGrp="1"/>
          </p:cNvSpPr>
          <p:nvPr>
            <p:ph type="sldNum" sz="quarter" idx="12"/>
          </p:nvPr>
        </p:nvSpPr>
        <p:spPr/>
        <p:txBody>
          <a:bodyPr/>
          <a:lstStyle/>
          <a:p>
            <a:fld id="{0EC22900-CB0E-45B8-8D39-E526FA7B33A8}" type="slidenum">
              <a:rPr lang="en-GB" smtClean="0"/>
              <a:t>‹#›</a:t>
            </a:fld>
            <a:endParaRPr lang="en-GB"/>
          </a:p>
        </p:txBody>
      </p:sp>
    </p:spTree>
    <p:extLst>
      <p:ext uri="{BB962C8B-B14F-4D97-AF65-F5344CB8AC3E}">
        <p14:creationId xmlns:p14="http://schemas.microsoft.com/office/powerpoint/2010/main" val="424119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6C3E-A77F-4172-874A-B254C38507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4E79EE-58A0-4417-A12C-498AE650EC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DCB05A-D7ED-4CAC-9FF0-582A703ADD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C0C5AE-CD53-407C-9B7F-62999973E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5EE2C-8239-48C8-9DF3-7B36A3A84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E14056-B736-4A3D-B9F4-55D99CE8368B}"/>
              </a:ext>
            </a:extLst>
          </p:cNvPr>
          <p:cNvSpPr>
            <a:spLocks noGrp="1"/>
          </p:cNvSpPr>
          <p:nvPr>
            <p:ph type="dt" sz="half" idx="10"/>
          </p:nvPr>
        </p:nvSpPr>
        <p:spPr/>
        <p:txBody>
          <a:bodyPr/>
          <a:lstStyle/>
          <a:p>
            <a:fld id="{BAFA4D73-BDED-4DEA-8C1C-2E8AD4A97B0C}" type="datetimeFigureOut">
              <a:rPr lang="en-GB" smtClean="0"/>
              <a:t>25/08/2021</a:t>
            </a:fld>
            <a:endParaRPr lang="en-GB"/>
          </a:p>
        </p:txBody>
      </p:sp>
      <p:sp>
        <p:nvSpPr>
          <p:cNvPr id="8" name="Footer Placeholder 7">
            <a:extLst>
              <a:ext uri="{FF2B5EF4-FFF2-40B4-BE49-F238E27FC236}">
                <a16:creationId xmlns:a16="http://schemas.microsoft.com/office/drawing/2014/main" id="{3002B4AA-2098-4091-8978-6CF0A13546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DC233B-B463-4D74-B1A9-2A81F6AEF011}"/>
              </a:ext>
            </a:extLst>
          </p:cNvPr>
          <p:cNvSpPr>
            <a:spLocks noGrp="1"/>
          </p:cNvSpPr>
          <p:nvPr>
            <p:ph type="sldNum" sz="quarter" idx="12"/>
          </p:nvPr>
        </p:nvSpPr>
        <p:spPr/>
        <p:txBody>
          <a:bodyPr/>
          <a:lstStyle/>
          <a:p>
            <a:fld id="{0EC22900-CB0E-45B8-8D39-E526FA7B33A8}" type="slidenum">
              <a:rPr lang="en-GB" smtClean="0"/>
              <a:t>‹#›</a:t>
            </a:fld>
            <a:endParaRPr lang="en-GB"/>
          </a:p>
        </p:txBody>
      </p:sp>
    </p:spTree>
    <p:extLst>
      <p:ext uri="{BB962C8B-B14F-4D97-AF65-F5344CB8AC3E}">
        <p14:creationId xmlns:p14="http://schemas.microsoft.com/office/powerpoint/2010/main" val="409345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96EA-8BCF-472D-BE60-8E8096275B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AB098E-EEC9-4134-8AC8-BD6DA2B64658}"/>
              </a:ext>
            </a:extLst>
          </p:cNvPr>
          <p:cNvSpPr>
            <a:spLocks noGrp="1"/>
          </p:cNvSpPr>
          <p:nvPr>
            <p:ph type="dt" sz="half" idx="10"/>
          </p:nvPr>
        </p:nvSpPr>
        <p:spPr/>
        <p:txBody>
          <a:bodyPr/>
          <a:lstStyle/>
          <a:p>
            <a:fld id="{BAFA4D73-BDED-4DEA-8C1C-2E8AD4A97B0C}" type="datetimeFigureOut">
              <a:rPr lang="en-GB" smtClean="0"/>
              <a:t>25/08/2021</a:t>
            </a:fld>
            <a:endParaRPr lang="en-GB"/>
          </a:p>
        </p:txBody>
      </p:sp>
      <p:sp>
        <p:nvSpPr>
          <p:cNvPr id="4" name="Footer Placeholder 3">
            <a:extLst>
              <a:ext uri="{FF2B5EF4-FFF2-40B4-BE49-F238E27FC236}">
                <a16:creationId xmlns:a16="http://schemas.microsoft.com/office/drawing/2014/main" id="{AA161B6C-8E24-4D4B-B2EB-8D4603ADA0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7FB8BF-7AC7-4C89-9B57-C1464149083D}"/>
              </a:ext>
            </a:extLst>
          </p:cNvPr>
          <p:cNvSpPr>
            <a:spLocks noGrp="1"/>
          </p:cNvSpPr>
          <p:nvPr>
            <p:ph type="sldNum" sz="quarter" idx="12"/>
          </p:nvPr>
        </p:nvSpPr>
        <p:spPr/>
        <p:txBody>
          <a:bodyPr/>
          <a:lstStyle/>
          <a:p>
            <a:fld id="{0EC22900-CB0E-45B8-8D39-E526FA7B33A8}" type="slidenum">
              <a:rPr lang="en-GB" smtClean="0"/>
              <a:t>‹#›</a:t>
            </a:fld>
            <a:endParaRPr lang="en-GB"/>
          </a:p>
        </p:txBody>
      </p:sp>
    </p:spTree>
    <p:extLst>
      <p:ext uri="{BB962C8B-B14F-4D97-AF65-F5344CB8AC3E}">
        <p14:creationId xmlns:p14="http://schemas.microsoft.com/office/powerpoint/2010/main" val="212259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01741D-054A-4E42-9398-E2C246C3ABA5}"/>
              </a:ext>
            </a:extLst>
          </p:cNvPr>
          <p:cNvSpPr>
            <a:spLocks noGrp="1"/>
          </p:cNvSpPr>
          <p:nvPr>
            <p:ph type="dt" sz="half" idx="10"/>
          </p:nvPr>
        </p:nvSpPr>
        <p:spPr/>
        <p:txBody>
          <a:bodyPr/>
          <a:lstStyle/>
          <a:p>
            <a:fld id="{BAFA4D73-BDED-4DEA-8C1C-2E8AD4A97B0C}" type="datetimeFigureOut">
              <a:rPr lang="en-GB" smtClean="0"/>
              <a:t>25/08/2021</a:t>
            </a:fld>
            <a:endParaRPr lang="en-GB"/>
          </a:p>
        </p:txBody>
      </p:sp>
      <p:sp>
        <p:nvSpPr>
          <p:cNvPr id="3" name="Footer Placeholder 2">
            <a:extLst>
              <a:ext uri="{FF2B5EF4-FFF2-40B4-BE49-F238E27FC236}">
                <a16:creationId xmlns:a16="http://schemas.microsoft.com/office/drawing/2014/main" id="{CD930DCB-188F-4CAB-B0ED-6B7A636EE3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5166A4-6986-4920-8D8B-CF3F50F23AF8}"/>
              </a:ext>
            </a:extLst>
          </p:cNvPr>
          <p:cNvSpPr>
            <a:spLocks noGrp="1"/>
          </p:cNvSpPr>
          <p:nvPr>
            <p:ph type="sldNum" sz="quarter" idx="12"/>
          </p:nvPr>
        </p:nvSpPr>
        <p:spPr/>
        <p:txBody>
          <a:bodyPr/>
          <a:lstStyle/>
          <a:p>
            <a:fld id="{0EC22900-CB0E-45B8-8D39-E526FA7B33A8}" type="slidenum">
              <a:rPr lang="en-GB" smtClean="0"/>
              <a:t>‹#›</a:t>
            </a:fld>
            <a:endParaRPr lang="en-GB"/>
          </a:p>
        </p:txBody>
      </p:sp>
    </p:spTree>
    <p:extLst>
      <p:ext uri="{BB962C8B-B14F-4D97-AF65-F5344CB8AC3E}">
        <p14:creationId xmlns:p14="http://schemas.microsoft.com/office/powerpoint/2010/main" val="260244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F795E-5D4D-4D38-AD87-D03A2616C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EDFF9B-4C2A-4CF5-97A9-177325512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B99429-5778-4B1E-9607-11AA9365B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8FB9F-BB6A-4818-AAA0-D68A8E2438D3}"/>
              </a:ext>
            </a:extLst>
          </p:cNvPr>
          <p:cNvSpPr>
            <a:spLocks noGrp="1"/>
          </p:cNvSpPr>
          <p:nvPr>
            <p:ph type="dt" sz="half" idx="10"/>
          </p:nvPr>
        </p:nvSpPr>
        <p:spPr/>
        <p:txBody>
          <a:bodyPr/>
          <a:lstStyle/>
          <a:p>
            <a:fld id="{BAFA4D73-BDED-4DEA-8C1C-2E8AD4A97B0C}" type="datetimeFigureOut">
              <a:rPr lang="en-GB" smtClean="0"/>
              <a:t>25/08/2021</a:t>
            </a:fld>
            <a:endParaRPr lang="en-GB"/>
          </a:p>
        </p:txBody>
      </p:sp>
      <p:sp>
        <p:nvSpPr>
          <p:cNvPr id="6" name="Footer Placeholder 5">
            <a:extLst>
              <a:ext uri="{FF2B5EF4-FFF2-40B4-BE49-F238E27FC236}">
                <a16:creationId xmlns:a16="http://schemas.microsoft.com/office/drawing/2014/main" id="{C806D3EF-EA2A-4F7C-99D1-A57174DA7A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395EA2-0267-4A59-B257-E6C4336C119C}"/>
              </a:ext>
            </a:extLst>
          </p:cNvPr>
          <p:cNvSpPr>
            <a:spLocks noGrp="1"/>
          </p:cNvSpPr>
          <p:nvPr>
            <p:ph type="sldNum" sz="quarter" idx="12"/>
          </p:nvPr>
        </p:nvSpPr>
        <p:spPr/>
        <p:txBody>
          <a:bodyPr/>
          <a:lstStyle/>
          <a:p>
            <a:fld id="{0EC22900-CB0E-45B8-8D39-E526FA7B33A8}" type="slidenum">
              <a:rPr lang="en-GB" smtClean="0"/>
              <a:t>‹#›</a:t>
            </a:fld>
            <a:endParaRPr lang="en-GB"/>
          </a:p>
        </p:txBody>
      </p:sp>
    </p:spTree>
    <p:extLst>
      <p:ext uri="{BB962C8B-B14F-4D97-AF65-F5344CB8AC3E}">
        <p14:creationId xmlns:p14="http://schemas.microsoft.com/office/powerpoint/2010/main" val="44452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FA0D-B752-4498-9149-BA5D0475E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6F7352-03E4-4A54-944F-10D1A0B76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C7173A-0AB4-4C20-861B-D9DD7419F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9BB21-6E9E-46E6-9187-E4554994A838}"/>
              </a:ext>
            </a:extLst>
          </p:cNvPr>
          <p:cNvSpPr>
            <a:spLocks noGrp="1"/>
          </p:cNvSpPr>
          <p:nvPr>
            <p:ph type="dt" sz="half" idx="10"/>
          </p:nvPr>
        </p:nvSpPr>
        <p:spPr/>
        <p:txBody>
          <a:bodyPr/>
          <a:lstStyle/>
          <a:p>
            <a:fld id="{BAFA4D73-BDED-4DEA-8C1C-2E8AD4A97B0C}" type="datetimeFigureOut">
              <a:rPr lang="en-GB" smtClean="0"/>
              <a:t>25/08/2021</a:t>
            </a:fld>
            <a:endParaRPr lang="en-GB"/>
          </a:p>
        </p:txBody>
      </p:sp>
      <p:sp>
        <p:nvSpPr>
          <p:cNvPr id="6" name="Footer Placeholder 5">
            <a:extLst>
              <a:ext uri="{FF2B5EF4-FFF2-40B4-BE49-F238E27FC236}">
                <a16:creationId xmlns:a16="http://schemas.microsoft.com/office/drawing/2014/main" id="{FCF7FB1F-BB88-4FF1-9CBB-B4C198B044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998C1B-1548-48AF-B837-9E33C53931C4}"/>
              </a:ext>
            </a:extLst>
          </p:cNvPr>
          <p:cNvSpPr>
            <a:spLocks noGrp="1"/>
          </p:cNvSpPr>
          <p:nvPr>
            <p:ph type="sldNum" sz="quarter" idx="12"/>
          </p:nvPr>
        </p:nvSpPr>
        <p:spPr/>
        <p:txBody>
          <a:bodyPr/>
          <a:lstStyle/>
          <a:p>
            <a:fld id="{0EC22900-CB0E-45B8-8D39-E526FA7B33A8}" type="slidenum">
              <a:rPr lang="en-GB" smtClean="0"/>
              <a:t>‹#›</a:t>
            </a:fld>
            <a:endParaRPr lang="en-GB"/>
          </a:p>
        </p:txBody>
      </p:sp>
    </p:spTree>
    <p:extLst>
      <p:ext uri="{BB962C8B-B14F-4D97-AF65-F5344CB8AC3E}">
        <p14:creationId xmlns:p14="http://schemas.microsoft.com/office/powerpoint/2010/main" val="259159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8FAA3B-5D06-41CC-BA37-C633422CC4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C68823-E589-4C98-B9DB-1BF943FDA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2B9E77-98CB-4904-A9E4-A45119BFB7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A4D73-BDED-4DEA-8C1C-2E8AD4A97B0C}" type="datetimeFigureOut">
              <a:rPr lang="en-GB" smtClean="0"/>
              <a:t>25/08/2021</a:t>
            </a:fld>
            <a:endParaRPr lang="en-GB"/>
          </a:p>
        </p:txBody>
      </p:sp>
      <p:sp>
        <p:nvSpPr>
          <p:cNvPr id="5" name="Footer Placeholder 4">
            <a:extLst>
              <a:ext uri="{FF2B5EF4-FFF2-40B4-BE49-F238E27FC236}">
                <a16:creationId xmlns:a16="http://schemas.microsoft.com/office/drawing/2014/main" id="{37A8BC50-BAF5-43C1-AEBF-D1AA535FCC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285D3B2-18F9-4A0A-AC0E-87065CA94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22900-CB0E-45B8-8D39-E526FA7B33A8}" type="slidenum">
              <a:rPr lang="en-GB" smtClean="0"/>
              <a:t>‹#›</a:t>
            </a:fld>
            <a:endParaRPr lang="en-GB"/>
          </a:p>
        </p:txBody>
      </p:sp>
    </p:spTree>
    <p:extLst>
      <p:ext uri="{BB962C8B-B14F-4D97-AF65-F5344CB8AC3E}">
        <p14:creationId xmlns:p14="http://schemas.microsoft.com/office/powerpoint/2010/main" val="73007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431400"/>
            <a:ext cx="5280000" cy="1332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576000" y="1827406"/>
            <a:ext cx="5280000" cy="41400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475708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7.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7.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7.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2.wdp"/><Relationship Id="rId4" Type="http://schemas.openxmlformats.org/officeDocument/2006/relationships/diagramData" Target="../diagrams/data2.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the source image">
            <a:extLst>
              <a:ext uri="{FF2B5EF4-FFF2-40B4-BE49-F238E27FC236}">
                <a16:creationId xmlns:a16="http://schemas.microsoft.com/office/drawing/2014/main" id="{09F38624-3EEA-4B35-9553-17E8EDDA2934}"/>
              </a:ext>
            </a:extLst>
          </p:cNvPr>
          <p:cNvPicPr>
            <a:picLocks noChangeAspect="1" noChangeArrowheads="1"/>
          </p:cNvPicPr>
          <p:nvPr/>
        </p:nvPicPr>
        <p:blipFill>
          <a:blip r:embed="rId3" cstate="email">
            <a:alphaModFix amt="18000"/>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655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507261" y="0"/>
            <a:ext cx="4684739" cy="5684520"/>
          </a:xfrm>
          <a:prstGeom prst="rect">
            <a:avLst/>
          </a:prstGeom>
          <a:solidFill>
            <a:srgbClr val="006938"/>
          </a:solidFill>
        </p:spPr>
      </p:pic>
      <p:pic>
        <p:nvPicPr>
          <p:cNvPr id="3" name="Picture 2">
            <a:extLst>
              <a:ext uri="{FF2B5EF4-FFF2-40B4-BE49-F238E27FC236}">
                <a16:creationId xmlns:a16="http://schemas.microsoft.com/office/drawing/2014/main" id="{DA00BE8E-E87D-4194-AD74-8CC555ACAA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5684520"/>
            <a:ext cx="12192000" cy="1243054"/>
          </a:xfrm>
          <a:prstGeom prst="rect">
            <a:avLst/>
          </a:prstGeom>
        </p:spPr>
      </p:pic>
      <p:sp>
        <p:nvSpPr>
          <p:cNvPr id="6" name="Title 1">
            <a:extLst>
              <a:ext uri="{FF2B5EF4-FFF2-40B4-BE49-F238E27FC236}">
                <a16:creationId xmlns:a16="http://schemas.microsoft.com/office/drawing/2014/main" id="{20778FDF-66D2-40B3-819B-305B3F57971E}"/>
              </a:ext>
            </a:extLst>
          </p:cNvPr>
          <p:cNvSpPr txBox="1">
            <a:spLocks/>
          </p:cNvSpPr>
          <p:nvPr/>
        </p:nvSpPr>
        <p:spPr>
          <a:xfrm>
            <a:off x="155431" y="1979562"/>
            <a:ext cx="7196400" cy="3173196"/>
          </a:xfrm>
          <a:prstGeom prst="rect">
            <a:avLst/>
          </a:prstGeom>
          <a:ln w="38100">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en-GB" sz="4000" b="1" dirty="0"/>
              <a:t>Understanding the health impacts of the COVID-19 response on people who use drugs in Scotland (PWUD): implications for COVID-19 infection and transmission among this group and impacts on harm reduction, treatment and recovery</a:t>
            </a:r>
          </a:p>
        </p:txBody>
      </p:sp>
      <p:cxnSp>
        <p:nvCxnSpPr>
          <p:cNvPr id="5" name="Straight Connector 4">
            <a:extLst>
              <a:ext uri="{FF2B5EF4-FFF2-40B4-BE49-F238E27FC236}">
                <a16:creationId xmlns:a16="http://schemas.microsoft.com/office/drawing/2014/main" id="{EAAFABF4-F0D6-45C0-9D3A-6B37116EDD87}"/>
              </a:ext>
            </a:extLst>
          </p:cNvPr>
          <p:cNvCxnSpPr/>
          <p:nvPr/>
        </p:nvCxnSpPr>
        <p:spPr>
          <a:xfrm flipH="1">
            <a:off x="0" y="0"/>
            <a:ext cx="7507260" cy="0"/>
          </a:xfrm>
          <a:prstGeom prst="line">
            <a:avLst/>
          </a:prstGeom>
          <a:ln w="28575">
            <a:solidFill>
              <a:srgbClr val="00693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3AF10E-85F3-43AF-ABD6-C42636EE6984}"/>
              </a:ext>
            </a:extLst>
          </p:cNvPr>
          <p:cNvCxnSpPr>
            <a:cxnSpLocks/>
          </p:cNvCxnSpPr>
          <p:nvPr/>
        </p:nvCxnSpPr>
        <p:spPr>
          <a:xfrm flipV="1">
            <a:off x="0" y="0"/>
            <a:ext cx="0" cy="6927574"/>
          </a:xfrm>
          <a:prstGeom prst="line">
            <a:avLst/>
          </a:prstGeom>
          <a:ln w="28575">
            <a:solidFill>
              <a:srgbClr val="006938"/>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6B334A-06F7-4E33-A260-856003376E6F}"/>
              </a:ext>
            </a:extLst>
          </p:cNvPr>
          <p:cNvSpPr txBox="1"/>
          <p:nvPr/>
        </p:nvSpPr>
        <p:spPr>
          <a:xfrm>
            <a:off x="8138594" y="1051312"/>
            <a:ext cx="3422072" cy="4093428"/>
          </a:xfrm>
          <a:prstGeom prst="rect">
            <a:avLst/>
          </a:prstGeom>
          <a:noFill/>
        </p:spPr>
        <p:txBody>
          <a:bodyPr wrap="square" rtlCol="0">
            <a:spAutoFit/>
          </a:bodyPr>
          <a:lstStyle/>
          <a:p>
            <a:pPr fontAlgn="ctr"/>
            <a:r>
              <a:rPr lang="en-GB" dirty="0">
                <a:solidFill>
                  <a:srgbClr val="000000"/>
                </a:solidFill>
                <a:latin typeface="Lato"/>
              </a:rPr>
              <a:t> </a:t>
            </a:r>
            <a:endParaRPr lang="en-GB" dirty="0">
              <a:latin typeface="Arial" panose="020B0604020202020204" pitchFamily="34" charset="0"/>
            </a:endParaRPr>
          </a:p>
          <a:p>
            <a:r>
              <a:rPr lang="en-GB" sz="3200" b="1" dirty="0">
                <a:solidFill>
                  <a:schemeClr val="bg1"/>
                </a:solidFill>
                <a:latin typeface="+mj-lt"/>
              </a:rPr>
              <a:t>Catriona Matheson</a:t>
            </a:r>
          </a:p>
          <a:p>
            <a:r>
              <a:rPr lang="en-GB" sz="3200" b="1" dirty="0">
                <a:solidFill>
                  <a:schemeClr val="bg1"/>
                </a:solidFill>
                <a:latin typeface="+mj-lt"/>
              </a:rPr>
              <a:t>Tessa Parkes</a:t>
            </a:r>
          </a:p>
          <a:p>
            <a:pPr fontAlgn="ctr"/>
            <a:r>
              <a:rPr lang="en-GB" sz="3200" b="1" dirty="0">
                <a:solidFill>
                  <a:schemeClr val="bg1"/>
                </a:solidFill>
                <a:latin typeface="+mj-lt"/>
              </a:rPr>
              <a:t>Joe Schofield</a:t>
            </a:r>
          </a:p>
          <a:p>
            <a:pPr fontAlgn="ctr"/>
            <a:r>
              <a:rPr lang="en-GB" sz="3200" b="1" dirty="0">
                <a:solidFill>
                  <a:schemeClr val="bg1"/>
                </a:solidFill>
                <a:latin typeface="+mj-lt"/>
              </a:rPr>
              <a:t>Tania Browne </a:t>
            </a:r>
          </a:p>
          <a:p>
            <a:pPr fontAlgn="ctr"/>
            <a:r>
              <a:rPr lang="en-GB" sz="3200" b="1" dirty="0">
                <a:solidFill>
                  <a:schemeClr val="bg1"/>
                </a:solidFill>
                <a:latin typeface="+mj-lt"/>
              </a:rPr>
              <a:t>Josh Dumbrell</a:t>
            </a:r>
          </a:p>
          <a:p>
            <a:r>
              <a:rPr lang="en-GB" sz="3200" b="1" dirty="0">
                <a:solidFill>
                  <a:schemeClr val="bg1"/>
                </a:solidFill>
                <a:latin typeface="+mj-lt"/>
              </a:rPr>
              <a:t>Angus Bancroft</a:t>
            </a:r>
          </a:p>
          <a:p>
            <a:r>
              <a:rPr lang="en-GB" sz="3200" b="1" dirty="0">
                <a:solidFill>
                  <a:schemeClr val="bg1"/>
                </a:solidFill>
                <a:latin typeface="+mj-lt"/>
              </a:rPr>
              <a:t>Idil Galip</a:t>
            </a:r>
          </a:p>
          <a:p>
            <a:endParaRPr lang="en-GB" dirty="0"/>
          </a:p>
        </p:txBody>
      </p:sp>
      <p:pic>
        <p:nvPicPr>
          <p:cNvPr id="16" name="Picture 2">
            <a:extLst>
              <a:ext uri="{FF2B5EF4-FFF2-40B4-BE49-F238E27FC236}">
                <a16:creationId xmlns:a16="http://schemas.microsoft.com/office/drawing/2014/main" id="{83195D79-62A6-47FB-A89A-ED7EBF8FE86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88281" y="105818"/>
            <a:ext cx="1312323" cy="3263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BDDF85E-1076-45D4-85DB-01B8D1383B72}"/>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620608" y="27216"/>
            <a:ext cx="1731223" cy="5103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EE83DBF-F13D-448E-9C9E-1A0F35D0FE60}"/>
              </a:ext>
            </a:extLst>
          </p:cNvPr>
          <p:cNvSpPr txBox="1"/>
          <p:nvPr/>
        </p:nvSpPr>
        <p:spPr>
          <a:xfrm>
            <a:off x="10325533" y="41563"/>
            <a:ext cx="1791260" cy="584775"/>
          </a:xfrm>
          <a:prstGeom prst="rect">
            <a:avLst/>
          </a:prstGeom>
          <a:noFill/>
        </p:spPr>
        <p:txBody>
          <a:bodyPr wrap="none" rtlCol="0">
            <a:spAutoFit/>
          </a:bodyPr>
          <a:lstStyle/>
          <a:p>
            <a:r>
              <a:rPr lang="en-GB" sz="3200" b="1" dirty="0">
                <a:solidFill>
                  <a:schemeClr val="bg1"/>
                </a:solidFill>
                <a:latin typeface="+mj-lt"/>
              </a:rPr>
              <a:t>The Team</a:t>
            </a:r>
          </a:p>
        </p:txBody>
      </p:sp>
    </p:spTree>
    <p:extLst>
      <p:ext uri="{BB962C8B-B14F-4D97-AF65-F5344CB8AC3E}">
        <p14:creationId xmlns:p14="http://schemas.microsoft.com/office/powerpoint/2010/main" val="243123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0BE8E-E87D-4194-AD74-8CC555ACAA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5684520"/>
            <a:ext cx="12192000" cy="1243054"/>
          </a:xfrm>
          <a:prstGeom prst="rect">
            <a:avLst/>
          </a:prstGeom>
        </p:spPr>
      </p:pic>
      <p:graphicFrame>
        <p:nvGraphicFramePr>
          <p:cNvPr id="8" name="Diagram 7">
            <a:extLst>
              <a:ext uri="{FF2B5EF4-FFF2-40B4-BE49-F238E27FC236}">
                <a16:creationId xmlns:a16="http://schemas.microsoft.com/office/drawing/2014/main" id="{EF72E2C9-D2D4-4848-A168-4BF2FB08A2C4}"/>
              </a:ext>
            </a:extLst>
          </p:cNvPr>
          <p:cNvGraphicFramePr/>
          <p:nvPr>
            <p:extLst>
              <p:ext uri="{D42A27DB-BD31-4B8C-83A1-F6EECF244321}">
                <p14:modId xmlns:p14="http://schemas.microsoft.com/office/powerpoint/2010/main" val="2947681074"/>
              </p:ext>
            </p:extLst>
          </p:nvPr>
        </p:nvGraphicFramePr>
        <p:xfrm>
          <a:off x="893135" y="265853"/>
          <a:ext cx="986536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40FB2570-B714-4397-A761-F23B130E081C}"/>
              </a:ext>
            </a:extLst>
          </p:cNvPr>
          <p:cNvSpPr txBox="1"/>
          <p:nvPr/>
        </p:nvSpPr>
        <p:spPr>
          <a:xfrm>
            <a:off x="583963" y="342483"/>
            <a:ext cx="4890977" cy="830997"/>
          </a:xfrm>
          <a:prstGeom prst="rect">
            <a:avLst/>
          </a:prstGeom>
          <a:noFill/>
        </p:spPr>
        <p:txBody>
          <a:bodyPr wrap="square" rtlCol="0">
            <a:spAutoFit/>
          </a:bodyPr>
          <a:lstStyle/>
          <a:p>
            <a:r>
              <a:rPr lang="en-GB" sz="4800" b="1" dirty="0">
                <a:latin typeface="+mj-lt"/>
              </a:rPr>
              <a:t>Overview</a:t>
            </a:r>
          </a:p>
        </p:txBody>
      </p:sp>
    </p:spTree>
    <p:extLst>
      <p:ext uri="{BB962C8B-B14F-4D97-AF65-F5344CB8AC3E}">
        <p14:creationId xmlns:p14="http://schemas.microsoft.com/office/powerpoint/2010/main" val="7777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the source image">
            <a:extLst>
              <a:ext uri="{FF2B5EF4-FFF2-40B4-BE49-F238E27FC236}">
                <a16:creationId xmlns:a16="http://schemas.microsoft.com/office/drawing/2014/main" id="{09F38624-3EEA-4B35-9553-17E8EDDA2934}"/>
              </a:ext>
            </a:extLst>
          </p:cNvPr>
          <p:cNvPicPr>
            <a:picLocks noChangeAspect="1" noChangeArrowheads="1"/>
          </p:cNvPicPr>
          <p:nvPr/>
        </p:nvPicPr>
        <p:blipFill>
          <a:blip r:embed="rId3" cstate="email">
            <a:alphaModFix amt="7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flipH="1">
            <a:off x="16884" y="7872"/>
            <a:ext cx="12175116" cy="56766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A00BE8E-E87D-4194-AD74-8CC555ACAA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5684520"/>
            <a:ext cx="12192000" cy="1243054"/>
          </a:xfrm>
          <a:prstGeom prst="rect">
            <a:avLst/>
          </a:prstGeom>
        </p:spPr>
      </p:pic>
      <p:sp>
        <p:nvSpPr>
          <p:cNvPr id="9" name="TextBox 8">
            <a:extLst>
              <a:ext uri="{FF2B5EF4-FFF2-40B4-BE49-F238E27FC236}">
                <a16:creationId xmlns:a16="http://schemas.microsoft.com/office/drawing/2014/main" id="{40FB2570-B714-4397-A761-F23B130E081C}"/>
              </a:ext>
            </a:extLst>
          </p:cNvPr>
          <p:cNvSpPr txBox="1"/>
          <p:nvPr/>
        </p:nvSpPr>
        <p:spPr>
          <a:xfrm>
            <a:off x="9294827" y="175178"/>
            <a:ext cx="2576331" cy="707886"/>
          </a:xfrm>
          <a:prstGeom prst="rect">
            <a:avLst/>
          </a:prstGeom>
          <a:noFill/>
        </p:spPr>
        <p:txBody>
          <a:bodyPr wrap="square" rtlCol="0">
            <a:spAutoFit/>
          </a:bodyPr>
          <a:lstStyle/>
          <a:p>
            <a:r>
              <a:rPr lang="en-GB" sz="4000" b="1" dirty="0">
                <a:latin typeface="+mj-lt"/>
              </a:rPr>
              <a:t>Background</a:t>
            </a:r>
            <a:endParaRPr lang="en-GB" sz="4800" b="1" dirty="0">
              <a:latin typeface="+mj-lt"/>
            </a:endParaRPr>
          </a:p>
        </p:txBody>
      </p:sp>
      <p:sp>
        <p:nvSpPr>
          <p:cNvPr id="2" name="TextBox 1">
            <a:extLst>
              <a:ext uri="{FF2B5EF4-FFF2-40B4-BE49-F238E27FC236}">
                <a16:creationId xmlns:a16="http://schemas.microsoft.com/office/drawing/2014/main" id="{41D9E74A-6F33-42AE-9452-9DF0932F9FA9}"/>
              </a:ext>
            </a:extLst>
          </p:cNvPr>
          <p:cNvSpPr txBox="1"/>
          <p:nvPr/>
        </p:nvSpPr>
        <p:spPr>
          <a:xfrm>
            <a:off x="128337" y="1173480"/>
            <a:ext cx="11855116" cy="4493538"/>
          </a:xfrm>
          <a:prstGeom prst="rect">
            <a:avLst/>
          </a:prstGeom>
          <a:noFill/>
        </p:spPr>
        <p:txBody>
          <a:bodyPr wrap="square" rtlCol="0">
            <a:spAutoFit/>
          </a:bodyPr>
          <a:lstStyle/>
          <a:p>
            <a:r>
              <a:rPr lang="en-GB" sz="2800" b="1" dirty="0">
                <a:latin typeface="+mj-lt"/>
              </a:rPr>
              <a:t>Vulnerabilities of people who use drugs to severe infection and COVID-19 mortality</a:t>
            </a:r>
          </a:p>
          <a:p>
            <a:pPr marL="800100" lvl="1" indent="-342900">
              <a:lnSpc>
                <a:spcPct val="200000"/>
              </a:lnSpc>
              <a:buBlip>
                <a:blip r:embed="rId6"/>
              </a:buBlip>
            </a:pPr>
            <a:r>
              <a:rPr lang="en-GB" sz="2400" b="1" dirty="0">
                <a:latin typeface="+mj-lt"/>
              </a:rPr>
              <a:t>Chronic health conditions</a:t>
            </a:r>
          </a:p>
          <a:p>
            <a:pPr marL="800100" lvl="1" indent="-342900">
              <a:lnSpc>
                <a:spcPct val="200000"/>
              </a:lnSpc>
              <a:buBlip>
                <a:blip r:embed="rId6"/>
              </a:buBlip>
            </a:pPr>
            <a:r>
              <a:rPr lang="en-GB" sz="2400" b="1" dirty="0">
                <a:latin typeface="+mj-lt"/>
              </a:rPr>
              <a:t>Co-morbidities</a:t>
            </a:r>
          </a:p>
          <a:p>
            <a:pPr marL="800100" lvl="1" indent="-342900">
              <a:lnSpc>
                <a:spcPct val="200000"/>
              </a:lnSpc>
              <a:buBlip>
                <a:blip r:embed="rId6"/>
              </a:buBlip>
            </a:pPr>
            <a:r>
              <a:rPr lang="en-GB" sz="2400" b="1" dirty="0">
                <a:latin typeface="+mj-lt"/>
              </a:rPr>
              <a:t>Immunocompromised</a:t>
            </a:r>
          </a:p>
          <a:p>
            <a:pPr marL="800100" lvl="1" indent="-342900">
              <a:lnSpc>
                <a:spcPct val="200000"/>
              </a:lnSpc>
              <a:buBlip>
                <a:blip r:embed="rId6"/>
              </a:buBlip>
            </a:pPr>
            <a:r>
              <a:rPr lang="en-GB" sz="2400" b="1" dirty="0">
                <a:latin typeface="+mj-lt"/>
              </a:rPr>
              <a:t>Homelessness</a:t>
            </a:r>
          </a:p>
          <a:p>
            <a:pPr marL="800100" lvl="1" indent="-342900">
              <a:lnSpc>
                <a:spcPct val="200000"/>
              </a:lnSpc>
              <a:buBlip>
                <a:blip r:embed="rId6"/>
              </a:buBlip>
            </a:pPr>
            <a:r>
              <a:rPr lang="en-GB" sz="2400" b="1" dirty="0">
                <a:latin typeface="+mj-lt"/>
              </a:rPr>
              <a:t>Deep social exclusion </a:t>
            </a:r>
          </a:p>
          <a:p>
            <a:pPr marL="285750" indent="-285750">
              <a:buFont typeface="Arial" panose="020B0604020202020204" pitchFamily="34" charset="0"/>
              <a:buChar char="•"/>
            </a:pPr>
            <a:endParaRPr lang="en-GB" dirty="0"/>
          </a:p>
        </p:txBody>
      </p:sp>
      <p:sp>
        <p:nvSpPr>
          <p:cNvPr id="10" name="TextBox 9">
            <a:extLst>
              <a:ext uri="{FF2B5EF4-FFF2-40B4-BE49-F238E27FC236}">
                <a16:creationId xmlns:a16="http://schemas.microsoft.com/office/drawing/2014/main" id="{D048BEEE-7F68-40A9-BAC0-443A3ACA6119}"/>
              </a:ext>
            </a:extLst>
          </p:cNvPr>
          <p:cNvSpPr txBox="1"/>
          <p:nvPr/>
        </p:nvSpPr>
        <p:spPr>
          <a:xfrm rot="19586654">
            <a:off x="4519811" y="2689277"/>
            <a:ext cx="3652695" cy="1446550"/>
          </a:xfrm>
          <a:prstGeom prst="rect">
            <a:avLst/>
          </a:prstGeom>
          <a:noFill/>
          <a:ln w="114300" cmpd="dbl">
            <a:solidFill>
              <a:srgbClr val="FF0000"/>
            </a:solidFill>
          </a:ln>
        </p:spPr>
        <p:txBody>
          <a:bodyPr wrap="square" rtlCol="0">
            <a:spAutoFit/>
          </a:bodyPr>
          <a:lstStyle/>
          <a:p>
            <a:r>
              <a:rPr lang="en-GB" sz="8800" b="1" dirty="0">
                <a:solidFill>
                  <a:srgbClr val="FF0000"/>
                </a:solidFill>
                <a:latin typeface="+mj-lt"/>
              </a:rPr>
              <a:t>R  I  S  K</a:t>
            </a:r>
          </a:p>
        </p:txBody>
      </p:sp>
    </p:spTree>
    <p:extLst>
      <p:ext uri="{BB962C8B-B14F-4D97-AF65-F5344CB8AC3E}">
        <p14:creationId xmlns:p14="http://schemas.microsoft.com/office/powerpoint/2010/main" val="26401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the source image">
            <a:extLst>
              <a:ext uri="{FF2B5EF4-FFF2-40B4-BE49-F238E27FC236}">
                <a16:creationId xmlns:a16="http://schemas.microsoft.com/office/drawing/2014/main" id="{09F38624-3EEA-4B35-9553-17E8EDDA2934}"/>
              </a:ext>
            </a:extLst>
          </p:cNvPr>
          <p:cNvPicPr>
            <a:picLocks noChangeAspect="1" noChangeArrowheads="1"/>
          </p:cNvPicPr>
          <p:nvPr/>
        </p:nvPicPr>
        <p:blipFill>
          <a:blip r:embed="rId3" cstate="email">
            <a:alphaModFix amt="1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flipH="1">
            <a:off x="0" y="0"/>
            <a:ext cx="12192000" cy="5684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A00BE8E-E87D-4194-AD74-8CC555ACAA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5684520"/>
            <a:ext cx="12192000" cy="1243054"/>
          </a:xfrm>
          <a:prstGeom prst="rect">
            <a:avLst/>
          </a:prstGeom>
        </p:spPr>
      </p:pic>
      <p:sp>
        <p:nvSpPr>
          <p:cNvPr id="9" name="TextBox 8">
            <a:extLst>
              <a:ext uri="{FF2B5EF4-FFF2-40B4-BE49-F238E27FC236}">
                <a16:creationId xmlns:a16="http://schemas.microsoft.com/office/drawing/2014/main" id="{40FB2570-B714-4397-A761-F23B130E081C}"/>
              </a:ext>
            </a:extLst>
          </p:cNvPr>
          <p:cNvSpPr txBox="1"/>
          <p:nvPr/>
        </p:nvSpPr>
        <p:spPr>
          <a:xfrm>
            <a:off x="233658" y="310519"/>
            <a:ext cx="11307591" cy="5570756"/>
          </a:xfrm>
          <a:prstGeom prst="rect">
            <a:avLst/>
          </a:prstGeom>
          <a:noFill/>
        </p:spPr>
        <p:txBody>
          <a:bodyPr wrap="square" rtlCol="0">
            <a:spAutoFit/>
          </a:bodyPr>
          <a:lstStyle/>
          <a:p>
            <a:r>
              <a:rPr lang="en-GB" sz="2800" b="1" dirty="0">
                <a:latin typeface="+mj-lt"/>
              </a:rPr>
              <a:t>Aim</a:t>
            </a:r>
            <a:r>
              <a:rPr lang="en-GB" sz="4800" b="1" dirty="0">
                <a:latin typeface="+mj-lt"/>
              </a:rPr>
              <a:t> </a:t>
            </a:r>
          </a:p>
          <a:p>
            <a:r>
              <a:rPr lang="en-GB" sz="2000" b="1" dirty="0">
                <a:latin typeface="+mj-lt"/>
              </a:rPr>
              <a:t>To understand the health impacts of the social response to COVID-19 on PWUD</a:t>
            </a:r>
            <a:endParaRPr lang="en-GB" sz="2400" b="1" dirty="0">
              <a:latin typeface="+mj-lt"/>
            </a:endParaRPr>
          </a:p>
          <a:p>
            <a:endParaRPr lang="en-GB" sz="2800" b="1" dirty="0">
              <a:latin typeface="+mj-lt"/>
            </a:endParaRPr>
          </a:p>
          <a:p>
            <a:r>
              <a:rPr lang="en-GB" sz="2800" b="1" dirty="0">
                <a:latin typeface="+mj-lt"/>
              </a:rPr>
              <a:t>Research questions </a:t>
            </a:r>
          </a:p>
          <a:p>
            <a:r>
              <a:rPr lang="en-GB" sz="2000" b="1" dirty="0">
                <a:latin typeface="+mj-lt"/>
              </a:rPr>
              <a:t>The specific objectives were to determine how the social response to COVID-19 affected:</a:t>
            </a:r>
            <a:r>
              <a:rPr lang="en-GB" sz="2400" b="1" dirty="0">
                <a:latin typeface="+mj-lt"/>
              </a:rPr>
              <a:t> </a:t>
            </a:r>
            <a:endParaRPr lang="en-GB" sz="2400" dirty="0">
              <a:latin typeface="+mj-lt"/>
            </a:endParaRPr>
          </a:p>
          <a:p>
            <a:r>
              <a:rPr lang="en-GB" sz="2000" b="1" dirty="0">
                <a:latin typeface="+mj-lt"/>
              </a:rPr>
              <a:t>	</a:t>
            </a:r>
            <a:r>
              <a:rPr lang="en-GB" sz="2000" b="1" dirty="0">
                <a:solidFill>
                  <a:schemeClr val="bg2">
                    <a:lumMod val="75000"/>
                  </a:schemeClr>
                </a:solidFill>
                <a:latin typeface="+mj-lt"/>
              </a:rPr>
              <a:t>1. Scottish illicit distribution</a:t>
            </a:r>
          </a:p>
          <a:p>
            <a:r>
              <a:rPr lang="en-GB" sz="2000" b="1" dirty="0">
                <a:latin typeface="+mj-lt"/>
              </a:rPr>
              <a:t>	2. availability of harm reduction services</a:t>
            </a:r>
          </a:p>
          <a:p>
            <a:r>
              <a:rPr lang="en-GB" sz="2000" b="1" dirty="0">
                <a:latin typeface="+mj-lt"/>
              </a:rPr>
              <a:t>	3. provision of addiction treatment medication and services and impacts on people in recovery</a:t>
            </a:r>
          </a:p>
          <a:p>
            <a:endParaRPr lang="en-GB" sz="2000" b="1" dirty="0">
              <a:latin typeface="+mj-lt"/>
            </a:endParaRPr>
          </a:p>
          <a:p>
            <a:r>
              <a:rPr lang="en-GB" sz="2800" b="1" dirty="0">
                <a:latin typeface="+mj-lt"/>
              </a:rPr>
              <a:t>Method</a:t>
            </a:r>
          </a:p>
          <a:p>
            <a:pPr marL="800100" lvl="1" indent="-342900">
              <a:buBlip>
                <a:blip r:embed="rId6"/>
              </a:buBlip>
            </a:pPr>
            <a:r>
              <a:rPr lang="en-GB" sz="2000" b="1" dirty="0">
                <a:latin typeface="+mj-lt"/>
                <a:ea typeface="Calibri" panose="020F0502020204030204" pitchFamily="34" charset="0"/>
                <a:cs typeface="Times New Roman" panose="02020603050405020304" pitchFamily="18" charset="0"/>
              </a:rPr>
              <a:t>A Research Advisory Group (RAG) was established </a:t>
            </a:r>
            <a:endParaRPr lang="en-GB" sz="2000" b="1" dirty="0">
              <a:latin typeface="+mj-lt"/>
              <a:ea typeface="Calibri" panose="020F0502020204030204" pitchFamily="34" charset="0"/>
              <a:cs typeface="Calibri Light" panose="020F0302020204030204" pitchFamily="34" charset="0"/>
            </a:endParaRPr>
          </a:p>
          <a:p>
            <a:pPr marL="800100" lvl="1" indent="-342900">
              <a:buBlip>
                <a:blip r:embed="rId6"/>
              </a:buBlip>
            </a:pPr>
            <a:r>
              <a:rPr lang="en-GB" sz="2000" b="1" dirty="0">
                <a:solidFill>
                  <a:schemeClr val="bg2">
                    <a:lumMod val="75000"/>
                  </a:schemeClr>
                </a:solidFill>
                <a:latin typeface="Calibri Light" panose="020F0302020204030204" pitchFamily="34" charset="0"/>
                <a:ea typeface="Calibri" panose="020F0502020204030204" pitchFamily="34" charset="0"/>
                <a:cs typeface="Calibri Light" panose="020F0302020204030204" pitchFamily="34" charset="0"/>
              </a:rPr>
              <a:t>Quantitative data was compiled from multiple data sources about changing drug markets</a:t>
            </a:r>
          </a:p>
          <a:p>
            <a:pPr marL="800100" lvl="1" indent="-342900">
              <a:buBlip>
                <a:blip r:embed="rId6"/>
              </a:buBlip>
            </a:pPr>
            <a:r>
              <a:rPr lang="en-GB" sz="2000" b="1" dirty="0">
                <a:effectLst/>
                <a:latin typeface="Calibri Light" panose="020F0302020204030204" pitchFamily="34" charset="0"/>
                <a:ea typeface="Calibri" panose="020F0502020204030204" pitchFamily="34" charset="0"/>
                <a:cs typeface="Calibri Light" panose="020F0302020204030204" pitchFamily="34" charset="0"/>
              </a:rPr>
              <a:t>29 people who used drugs and/or were in recovery took part in semi-structured interviews</a:t>
            </a:r>
          </a:p>
          <a:p>
            <a:pPr marL="800100" lvl="1" indent="-342900">
              <a:buBlip>
                <a:blip r:embed="rId6"/>
              </a:buBlip>
            </a:pPr>
            <a:r>
              <a:rPr lang="en-GB" sz="2000" b="1" dirty="0">
                <a:latin typeface="Calibri Light" panose="020F0302020204030204" pitchFamily="34" charset="0"/>
                <a:ea typeface="Calibri" panose="020F0502020204030204" pitchFamily="34" charset="0"/>
                <a:cs typeface="Calibri Light" panose="020F0302020204030204" pitchFamily="34" charset="0"/>
              </a:rPr>
              <a:t>Interviews were audio recorded, transcribed and analysed thematically</a:t>
            </a:r>
          </a:p>
          <a:p>
            <a:pPr marL="342900" indent="-342900">
              <a:buFont typeface="Arial" panose="020B0604020202020204" pitchFamily="34" charset="0"/>
              <a:buChar char="•"/>
            </a:pPr>
            <a:endParaRPr lang="en-GB" sz="2000" b="1" dirty="0">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B12B0EC7-F54D-4E05-BE63-2776BFDA3068}"/>
              </a:ext>
            </a:extLst>
          </p:cNvPr>
          <p:cNvPicPr>
            <a:picLocks noChangeAspect="1"/>
          </p:cNvPicPr>
          <p:nvPr/>
        </p:nvPicPr>
        <p:blipFill>
          <a:blip r:embed="rId7" cstate="email">
            <a:alphaModFix/>
            <a:extLst>
              <a:ext uri="{28A0092B-C50C-407E-A947-70E740481C1C}">
                <a14:useLocalDpi xmlns:a14="http://schemas.microsoft.com/office/drawing/2010/main"/>
              </a:ext>
            </a:extLst>
          </a:blip>
          <a:stretch>
            <a:fillRect/>
          </a:stretch>
        </p:blipFill>
        <p:spPr>
          <a:xfrm>
            <a:off x="9693327" y="0"/>
            <a:ext cx="2206692" cy="3095897"/>
          </a:xfrm>
          <a:prstGeom prst="rect">
            <a:avLst/>
          </a:prstGeom>
        </p:spPr>
      </p:pic>
    </p:spTree>
    <p:extLst>
      <p:ext uri="{BB962C8B-B14F-4D97-AF65-F5344CB8AC3E}">
        <p14:creationId xmlns:p14="http://schemas.microsoft.com/office/powerpoint/2010/main" val="146812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the source image">
            <a:extLst>
              <a:ext uri="{FF2B5EF4-FFF2-40B4-BE49-F238E27FC236}">
                <a16:creationId xmlns:a16="http://schemas.microsoft.com/office/drawing/2014/main" id="{09F38624-3EEA-4B35-9553-17E8EDDA2934}"/>
              </a:ext>
            </a:extLst>
          </p:cNvPr>
          <p:cNvPicPr>
            <a:picLocks noChangeAspect="1" noChangeArrowheads="1"/>
          </p:cNvPicPr>
          <p:nvPr/>
        </p:nvPicPr>
        <p:blipFill>
          <a:blip r:embed="rId3" cstate="email">
            <a:alphaModFix amt="1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flipH="1">
            <a:off x="0" y="0"/>
            <a:ext cx="12192000" cy="5684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A00BE8E-E87D-4194-AD74-8CC555ACAA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5684520"/>
            <a:ext cx="12192000" cy="1243054"/>
          </a:xfrm>
          <a:prstGeom prst="rect">
            <a:avLst/>
          </a:prstGeom>
        </p:spPr>
      </p:pic>
      <p:sp>
        <p:nvSpPr>
          <p:cNvPr id="9" name="TextBox 8">
            <a:extLst>
              <a:ext uri="{FF2B5EF4-FFF2-40B4-BE49-F238E27FC236}">
                <a16:creationId xmlns:a16="http://schemas.microsoft.com/office/drawing/2014/main" id="{40FB2570-B714-4397-A761-F23B130E081C}"/>
              </a:ext>
            </a:extLst>
          </p:cNvPr>
          <p:cNvSpPr txBox="1"/>
          <p:nvPr/>
        </p:nvSpPr>
        <p:spPr>
          <a:xfrm>
            <a:off x="300446" y="135782"/>
            <a:ext cx="11307591" cy="400110"/>
          </a:xfrm>
          <a:prstGeom prst="rect">
            <a:avLst/>
          </a:prstGeom>
          <a:noFill/>
        </p:spPr>
        <p:txBody>
          <a:bodyPr wrap="square" rtlCol="0">
            <a:spAutoFit/>
          </a:bodyPr>
          <a:lstStyle/>
          <a:p>
            <a:pPr marL="342900" indent="-342900">
              <a:buFont typeface="Arial" panose="020B0604020202020204" pitchFamily="34" charset="0"/>
              <a:buChar char="•"/>
            </a:pPr>
            <a:endParaRPr lang="en-GB" sz="2000" b="1" dirty="0">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B12B0EC7-F54D-4E05-BE63-2776BFDA3068}"/>
              </a:ext>
            </a:extLst>
          </p:cNvPr>
          <p:cNvPicPr>
            <a:picLocks noChangeAspect="1"/>
          </p:cNvPicPr>
          <p:nvPr/>
        </p:nvPicPr>
        <p:blipFill>
          <a:blip r:embed="rId6" cstate="email">
            <a:alphaModFix/>
            <a:extLst>
              <a:ext uri="{BEBA8EAE-BF5A-486C-A8C5-ECC9F3942E4B}">
                <a14:imgProps xmlns:a14="http://schemas.microsoft.com/office/drawing/2010/main">
                  <a14:imgLayer r:embed="rId7">
                    <a14:imgEffect>
                      <a14:saturation sat="107000"/>
                    </a14:imgEffect>
                  </a14:imgLayer>
                </a14:imgProps>
              </a:ext>
              <a:ext uri="{28A0092B-C50C-407E-A947-70E740481C1C}">
                <a14:useLocalDpi xmlns:a14="http://schemas.microsoft.com/office/drawing/2010/main"/>
              </a:ext>
            </a:extLst>
          </a:blip>
          <a:stretch>
            <a:fillRect/>
          </a:stretch>
        </p:blipFill>
        <p:spPr>
          <a:xfrm>
            <a:off x="300443" y="335837"/>
            <a:ext cx="3698929" cy="4684760"/>
          </a:xfrm>
          <a:prstGeom prst="rect">
            <a:avLst/>
          </a:prstGeom>
        </p:spPr>
      </p:pic>
      <p:sp>
        <p:nvSpPr>
          <p:cNvPr id="7" name="TextBox 6">
            <a:extLst>
              <a:ext uri="{FF2B5EF4-FFF2-40B4-BE49-F238E27FC236}">
                <a16:creationId xmlns:a16="http://schemas.microsoft.com/office/drawing/2014/main" id="{5193390E-9F27-4ABA-A20D-46600FBD1765}"/>
              </a:ext>
            </a:extLst>
          </p:cNvPr>
          <p:cNvSpPr txBox="1"/>
          <p:nvPr/>
        </p:nvSpPr>
        <p:spPr>
          <a:xfrm>
            <a:off x="6500011" y="1894841"/>
            <a:ext cx="5539589" cy="1815882"/>
          </a:xfrm>
          <a:prstGeom prst="rect">
            <a:avLst/>
          </a:prstGeom>
          <a:noFill/>
          <a:ln>
            <a:solidFill>
              <a:schemeClr val="tx1"/>
            </a:solidFill>
          </a:ln>
        </p:spPr>
        <p:txBody>
          <a:bodyPr wrap="square">
            <a:spAutoFit/>
          </a:bodyPr>
          <a:lstStyle/>
          <a:p>
            <a:pPr algn="just">
              <a:spcAft>
                <a:spcPts val="600"/>
              </a:spcAf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The impact of COVID-19 on access to harm reduction, substance use treatment and recovery services in Scotland: a qualitative study</a:t>
            </a:r>
            <a:endParaRPr lang="en-GB"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6BBE8CD4-BB4D-41D5-ACA9-5FEDF4C7D1A6}"/>
              </a:ext>
            </a:extLst>
          </p:cNvPr>
          <p:cNvSpPr/>
          <p:nvPr/>
        </p:nvSpPr>
        <p:spPr>
          <a:xfrm>
            <a:off x="4642152" y="2156677"/>
            <a:ext cx="1579653" cy="1272323"/>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4022392-1626-43AD-AB33-32BE8EAE5FF1}"/>
              </a:ext>
            </a:extLst>
          </p:cNvPr>
          <p:cNvSpPr txBox="1"/>
          <p:nvPr/>
        </p:nvSpPr>
        <p:spPr>
          <a:xfrm>
            <a:off x="7649939" y="4128655"/>
            <a:ext cx="2921080" cy="584775"/>
          </a:xfrm>
          <a:prstGeom prst="rect">
            <a:avLst/>
          </a:prstGeom>
          <a:noFill/>
        </p:spPr>
        <p:txBody>
          <a:bodyPr wrap="square" rtlCol="0">
            <a:spAutoFit/>
          </a:bodyPr>
          <a:lstStyle/>
          <a:p>
            <a:r>
              <a:rPr lang="en-GB" sz="3200" b="1" dirty="0">
                <a:latin typeface="+mj-lt"/>
              </a:rPr>
              <a:t>Upcoming paper</a:t>
            </a:r>
          </a:p>
        </p:txBody>
      </p:sp>
    </p:spTree>
    <p:extLst>
      <p:ext uri="{BB962C8B-B14F-4D97-AF65-F5344CB8AC3E}">
        <p14:creationId xmlns:p14="http://schemas.microsoft.com/office/powerpoint/2010/main" val="294682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e the source image">
            <a:extLst>
              <a:ext uri="{FF2B5EF4-FFF2-40B4-BE49-F238E27FC236}">
                <a16:creationId xmlns:a16="http://schemas.microsoft.com/office/drawing/2014/main" id="{25585EE0-308A-4CA8-BCC0-A6F7FE4CCD38}"/>
              </a:ext>
            </a:extLst>
          </p:cNvPr>
          <p:cNvPicPr>
            <a:picLocks noChangeAspect="1" noChangeArrowheads="1"/>
          </p:cNvPicPr>
          <p:nvPr/>
        </p:nvPicPr>
        <p:blipFill>
          <a:blip r:embed="rId3" cstate="email">
            <a:alphaModFix amt="8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1"/>
            <a:ext cx="12192000" cy="5486401"/>
          </a:xfrm>
          <a:prstGeom prst="rect">
            <a:avLst/>
          </a:prstGeom>
          <a:solidFill>
            <a:srgbClr val="006938"/>
          </a:solidFill>
        </p:spPr>
      </p:pic>
      <p:sp>
        <p:nvSpPr>
          <p:cNvPr id="4" name="Title 3">
            <a:extLst>
              <a:ext uri="{FF2B5EF4-FFF2-40B4-BE49-F238E27FC236}">
                <a16:creationId xmlns:a16="http://schemas.microsoft.com/office/drawing/2014/main" id="{0B5D545A-68A0-41EA-B539-4DF8CB3CBDA5}"/>
              </a:ext>
            </a:extLst>
          </p:cNvPr>
          <p:cNvSpPr>
            <a:spLocks noGrp="1"/>
          </p:cNvSpPr>
          <p:nvPr>
            <p:ph type="title"/>
          </p:nvPr>
        </p:nvSpPr>
        <p:spPr>
          <a:xfrm>
            <a:off x="134040" y="285711"/>
            <a:ext cx="11040000" cy="1035251"/>
          </a:xfrm>
        </p:spPr>
        <p:txBody>
          <a:bodyPr/>
          <a:lstStyle/>
          <a:p>
            <a:r>
              <a:rPr lang="en-GB"/>
              <a:t>Our Team</a:t>
            </a:r>
            <a:endParaRPr lang="en-GB" dirty="0"/>
          </a:p>
        </p:txBody>
      </p:sp>
      <p:sp>
        <p:nvSpPr>
          <p:cNvPr id="2" name="Rectangle 1">
            <a:extLst>
              <a:ext uri="{FF2B5EF4-FFF2-40B4-BE49-F238E27FC236}">
                <a16:creationId xmlns:a16="http://schemas.microsoft.com/office/drawing/2014/main" id="{E7F1F394-ADAF-4E20-9F91-1F0441A4B6DB}"/>
              </a:ext>
            </a:extLst>
          </p:cNvPr>
          <p:cNvSpPr/>
          <p:nvPr/>
        </p:nvSpPr>
        <p:spPr>
          <a:xfrm>
            <a:off x="0" y="1"/>
            <a:ext cx="5878286" cy="5486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TextBox 7">
            <a:extLst>
              <a:ext uri="{FF2B5EF4-FFF2-40B4-BE49-F238E27FC236}">
                <a16:creationId xmlns:a16="http://schemas.microsoft.com/office/drawing/2014/main" id="{70C2817F-3786-4390-9939-DD97BA7B13DF}"/>
              </a:ext>
            </a:extLst>
          </p:cNvPr>
          <p:cNvSpPr txBox="1"/>
          <p:nvPr/>
        </p:nvSpPr>
        <p:spPr>
          <a:xfrm>
            <a:off x="134040" y="-103799"/>
            <a:ext cx="5699470" cy="5878532"/>
          </a:xfrm>
          <a:prstGeom prst="rect">
            <a:avLst/>
          </a:prstGeom>
          <a:noFill/>
        </p:spPr>
        <p:txBody>
          <a:bodyPr wrap="square" rtlCol="0">
            <a:spAutoFit/>
          </a:bodyPr>
          <a:lstStyle/>
          <a:p>
            <a:endParaRPr lang="en-GB" sz="2400" b="1" dirty="0">
              <a:latin typeface="+mj-lt"/>
            </a:endParaRPr>
          </a:p>
          <a:p>
            <a:r>
              <a:rPr lang="en-GB" sz="2800" b="1" dirty="0">
                <a:latin typeface="+mj-lt"/>
              </a:rPr>
              <a:t>Upscaling harm reduction</a:t>
            </a:r>
          </a:p>
          <a:p>
            <a:pPr marL="342900" indent="-342900">
              <a:buBlip>
                <a:blip r:embed="rId5"/>
              </a:buBlip>
            </a:pPr>
            <a:r>
              <a:rPr lang="en-GB" sz="2400" dirty="0">
                <a:latin typeface="+mj-lt"/>
              </a:rPr>
              <a:t>naloxone coverage was high across sites</a:t>
            </a:r>
          </a:p>
          <a:p>
            <a:pPr marL="342900" indent="-342900">
              <a:buBlip>
                <a:blip r:embed="rId5"/>
              </a:buBlip>
            </a:pPr>
            <a:r>
              <a:rPr lang="en-GB" sz="2400" dirty="0">
                <a:latin typeface="+mj-lt"/>
              </a:rPr>
              <a:t>targeted outreach for those at risk of overdose</a:t>
            </a:r>
          </a:p>
          <a:p>
            <a:pPr marL="342900" indent="-342900">
              <a:buBlip>
                <a:blip r:embed="rId5"/>
              </a:buBlip>
            </a:pPr>
            <a:r>
              <a:rPr lang="en-GB" sz="2400" dirty="0">
                <a:latin typeface="+mj-lt"/>
              </a:rPr>
              <a:t>home delivery of IEP and naloxone</a:t>
            </a:r>
          </a:p>
          <a:p>
            <a:endParaRPr lang="en-GB" sz="2000" dirty="0">
              <a:latin typeface="+mj-lt"/>
            </a:endParaRPr>
          </a:p>
          <a:p>
            <a:r>
              <a:rPr lang="en-GB" b="1" dirty="0">
                <a:solidFill>
                  <a:schemeClr val="bg2"/>
                </a:solidFill>
                <a:latin typeface="+mj-lt"/>
              </a:rPr>
              <a:t>Substance use treatment services </a:t>
            </a:r>
          </a:p>
          <a:p>
            <a:pPr marL="342900" indent="-342900">
              <a:buBlip>
                <a:blip r:embed="rId5"/>
              </a:buBlip>
            </a:pPr>
            <a:r>
              <a:rPr lang="en-GB" sz="1600" dirty="0">
                <a:solidFill>
                  <a:schemeClr val="bg2"/>
                </a:solidFill>
                <a:latin typeface="+mj-lt"/>
              </a:rPr>
              <a:t>rapid access to a wider range of OST prescribing</a:t>
            </a:r>
          </a:p>
          <a:p>
            <a:pPr marL="342900" indent="-342900">
              <a:buBlip>
                <a:blip r:embed="rId5"/>
              </a:buBlip>
            </a:pPr>
            <a:r>
              <a:rPr lang="en-GB" sz="1600" dirty="0">
                <a:solidFill>
                  <a:schemeClr val="bg2"/>
                </a:solidFill>
                <a:latin typeface="+mj-lt"/>
              </a:rPr>
              <a:t>changes to dispensing for OST and other meds</a:t>
            </a:r>
          </a:p>
          <a:p>
            <a:pPr marL="800100" lvl="1" indent="-342900">
              <a:buBlip>
                <a:blip r:embed="rId5"/>
              </a:buBlip>
            </a:pPr>
            <a:r>
              <a:rPr lang="en-GB" sz="1600" dirty="0">
                <a:solidFill>
                  <a:schemeClr val="bg2"/>
                </a:solidFill>
                <a:latin typeface="+mj-lt"/>
              </a:rPr>
              <a:t>positive, negative</a:t>
            </a:r>
          </a:p>
          <a:p>
            <a:pPr marL="342900" indent="-342900">
              <a:buBlip>
                <a:blip r:embed="rId5"/>
              </a:buBlip>
            </a:pPr>
            <a:r>
              <a:rPr lang="en-GB" sz="1600" dirty="0">
                <a:solidFill>
                  <a:schemeClr val="bg2"/>
                </a:solidFill>
                <a:latin typeface="+mj-lt"/>
              </a:rPr>
              <a:t>variable contact with prescribers/support staff</a:t>
            </a:r>
          </a:p>
          <a:p>
            <a:endParaRPr lang="en-GB" sz="24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2"/>
                </a:solidFill>
                <a:effectLst/>
                <a:uLnTx/>
                <a:uFillTx/>
                <a:latin typeface="Calibri Light" panose="020F0302020204030204"/>
                <a:ea typeface="+mn-ea"/>
                <a:cs typeface="+mn-cs"/>
              </a:rPr>
              <a:t>General health and care services</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GB" sz="1600" b="0" i="0" u="none" strike="noStrike" kern="1200" cap="none" spc="0" normalizeH="0" baseline="0" noProof="0" dirty="0">
                <a:ln>
                  <a:noFill/>
                </a:ln>
                <a:solidFill>
                  <a:schemeClr val="bg2"/>
                </a:solidFill>
                <a:effectLst/>
                <a:uLnTx/>
                <a:uFillTx/>
                <a:latin typeface="Calibri Light" panose="020F0302020204030204"/>
                <a:ea typeface="+mn-ea"/>
                <a:cs typeface="+mn-cs"/>
              </a:rPr>
              <a:t>Participants reported a range of co-existing health conditions</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GB" sz="1600" b="0" i="0" u="none" strike="noStrike" kern="1200" cap="none" spc="0" normalizeH="0" baseline="0" noProof="0" dirty="0">
                <a:ln>
                  <a:noFill/>
                </a:ln>
                <a:solidFill>
                  <a:schemeClr val="bg2"/>
                </a:solidFill>
                <a:effectLst/>
                <a:uLnTx/>
                <a:uFillTx/>
                <a:latin typeface="Calibri Light" panose="020F0302020204030204"/>
                <a:ea typeface="+mn-ea"/>
                <a:cs typeface="+mn-cs"/>
              </a:rPr>
              <a:t>dental issues were common</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GB" sz="1600" b="0" i="0" u="none" strike="noStrike" kern="1200" cap="none" spc="0" normalizeH="0" baseline="0" noProof="0" dirty="0">
                <a:ln>
                  <a:noFill/>
                </a:ln>
                <a:solidFill>
                  <a:schemeClr val="bg2"/>
                </a:solidFill>
                <a:effectLst/>
                <a:uLnTx/>
                <a:uFillTx/>
                <a:latin typeface="Calibri Light" panose="020F0302020204030204"/>
                <a:ea typeface="Calibri" panose="020F0502020204030204" pitchFamily="34" charset="0"/>
                <a:cs typeface="Times New Roman" panose="02020603050405020304" pitchFamily="18" charset="0"/>
              </a:rPr>
              <a:t>lack of access to general health and care services under COVID-19.</a:t>
            </a:r>
            <a:endParaRPr kumimoji="0" lang="en-GB" sz="1600" b="0" i="0" u="none" strike="noStrike" kern="1200" cap="none" spc="0" normalizeH="0" baseline="0" noProof="0" dirty="0">
              <a:ln>
                <a:noFill/>
              </a:ln>
              <a:solidFill>
                <a:schemeClr val="bg2"/>
              </a:solidFill>
              <a:effectLst/>
              <a:uLnTx/>
              <a:uFillTx/>
              <a:latin typeface="Calibri Light" panose="020F0302020204030204"/>
              <a:ea typeface="+mn-ea"/>
              <a:cs typeface="+mn-cs"/>
            </a:endParaRPr>
          </a:p>
          <a:p>
            <a:endParaRPr lang="en-GB" sz="2000" dirty="0">
              <a:latin typeface="+mj-lt"/>
            </a:endParaRPr>
          </a:p>
        </p:txBody>
      </p:sp>
      <p:sp>
        <p:nvSpPr>
          <p:cNvPr id="9" name="TextBox 8">
            <a:extLst>
              <a:ext uri="{FF2B5EF4-FFF2-40B4-BE49-F238E27FC236}">
                <a16:creationId xmlns:a16="http://schemas.microsoft.com/office/drawing/2014/main" id="{FDD13273-E497-4B6C-A588-CB452D2585A4}"/>
              </a:ext>
            </a:extLst>
          </p:cNvPr>
          <p:cNvSpPr txBox="1"/>
          <p:nvPr/>
        </p:nvSpPr>
        <p:spPr>
          <a:xfrm>
            <a:off x="5878286" y="37517"/>
            <a:ext cx="6164725" cy="2062103"/>
          </a:xfrm>
          <a:prstGeom prst="rect">
            <a:avLst/>
          </a:prstGeom>
          <a:noFill/>
        </p:spPr>
        <p:txBody>
          <a:bodyPr wrap="square" rtlCol="0">
            <a:spAutoFit/>
          </a:bodyPr>
          <a:lstStyle/>
          <a:p>
            <a:r>
              <a:rPr lang="en-GB" sz="4800" b="1" i="1" dirty="0">
                <a:solidFill>
                  <a:schemeClr val="bg1"/>
                </a:solidFill>
                <a:effectLst/>
                <a:latin typeface="Candara Light" panose="020E0502030303020204" pitchFamily="34" charset="0"/>
                <a:ea typeface="Calibri" panose="020F0502020204030204" pitchFamily="34" charset="0"/>
                <a:cs typeface="Times New Roman" panose="02020603050405020304" pitchFamily="18" charset="0"/>
              </a:rPr>
              <a:t> “</a:t>
            </a:r>
            <a:r>
              <a:rPr lang="en-GB" sz="2000" b="1" i="1" dirty="0">
                <a:solidFill>
                  <a:schemeClr val="bg1"/>
                </a:solidFill>
                <a:effectLst/>
                <a:latin typeface="Candara Light" panose="020E0502030303020204" pitchFamily="34" charset="0"/>
                <a:ea typeface="Calibri" panose="020F0502020204030204" pitchFamily="34" charset="0"/>
                <a:cs typeface="Times New Roman" panose="02020603050405020304" pitchFamily="18" charset="0"/>
              </a:rPr>
              <a:t> </a:t>
            </a:r>
          </a:p>
          <a:p>
            <a:pPr algn="ctr"/>
            <a:r>
              <a:rPr lang="en-GB" sz="2000" b="1" i="1" dirty="0">
                <a:solidFill>
                  <a:schemeClr val="bg1"/>
                </a:solidFill>
                <a:latin typeface="Candara Light" panose="020E0502030303020204" pitchFamily="34" charset="0"/>
                <a:ea typeface="Calibri" panose="020F0502020204030204" pitchFamily="34" charset="0"/>
                <a:cs typeface="Times New Roman" panose="02020603050405020304" pitchFamily="18" charset="0"/>
              </a:rPr>
              <a:t>…that’s </a:t>
            </a:r>
            <a:r>
              <a:rPr lang="en-GB" sz="2000" b="1" i="1" dirty="0">
                <a:solidFill>
                  <a:schemeClr val="bg1"/>
                </a:solidFill>
                <a:effectLst/>
                <a:latin typeface="Candara Light" panose="020E0502030303020204" pitchFamily="34" charset="0"/>
                <a:ea typeface="Calibri" panose="020F0502020204030204" pitchFamily="34" charset="0"/>
                <a:cs typeface="Times New Roman" panose="02020603050405020304" pitchFamily="18" charset="0"/>
              </a:rPr>
              <a:t>one of the things that they do ask you, ‘have you got a naloxone?’, ‘have you done the training?’ No, well listen, we could help you with that, and they offer places where you can go to get it done. (M, 38) </a:t>
            </a:r>
            <a:endParaRPr lang="en-GB" dirty="0"/>
          </a:p>
        </p:txBody>
      </p:sp>
      <p:sp>
        <p:nvSpPr>
          <p:cNvPr id="11" name="TextBox 10">
            <a:extLst>
              <a:ext uri="{FF2B5EF4-FFF2-40B4-BE49-F238E27FC236}">
                <a16:creationId xmlns:a16="http://schemas.microsoft.com/office/drawing/2014/main" id="{3C3704F2-76DC-4F6A-AFD7-DC0FBDF593BF}"/>
              </a:ext>
            </a:extLst>
          </p:cNvPr>
          <p:cNvSpPr txBox="1"/>
          <p:nvPr/>
        </p:nvSpPr>
        <p:spPr>
          <a:xfrm>
            <a:off x="6042045" y="3839334"/>
            <a:ext cx="6224450" cy="1015663"/>
          </a:xfrm>
          <a:prstGeom prst="rect">
            <a:avLst/>
          </a:prstGeom>
          <a:noFill/>
        </p:spPr>
        <p:txBody>
          <a:bodyPr wrap="square">
            <a:spAutoFit/>
          </a:bodyPr>
          <a:lstStyle/>
          <a:p>
            <a:pPr algn="ctr"/>
            <a:r>
              <a:rPr lang="en-GB" sz="2000" b="1" i="1" dirty="0">
                <a:solidFill>
                  <a:schemeClr val="bg1"/>
                </a:solidFill>
                <a:latin typeface="Candara Light" panose="020E0502030303020204" pitchFamily="34" charset="0"/>
              </a:rPr>
              <a:t>Yeah, well actually, there’s lots of posters up about it … Yeah,  you just tell them and they can post it  [naloxone and IEP] out to you.    (F, 43)</a:t>
            </a:r>
          </a:p>
        </p:txBody>
      </p:sp>
      <p:sp>
        <p:nvSpPr>
          <p:cNvPr id="12" name="TextBox 11">
            <a:extLst>
              <a:ext uri="{FF2B5EF4-FFF2-40B4-BE49-F238E27FC236}">
                <a16:creationId xmlns:a16="http://schemas.microsoft.com/office/drawing/2014/main" id="{D5E62EC5-2911-452C-AF4E-6510FBCFBF93}"/>
              </a:ext>
            </a:extLst>
          </p:cNvPr>
          <p:cNvSpPr txBox="1"/>
          <p:nvPr/>
        </p:nvSpPr>
        <p:spPr>
          <a:xfrm>
            <a:off x="6358492" y="2529840"/>
            <a:ext cx="5482988" cy="984885"/>
          </a:xfrm>
          <a:prstGeom prst="rect">
            <a:avLst/>
          </a:prstGeom>
          <a:noFill/>
        </p:spPr>
        <p:txBody>
          <a:bodyPr wrap="square" rtlCol="0">
            <a:spAutoFit/>
          </a:bodyPr>
          <a:lstStyle/>
          <a:p>
            <a:pPr algn="ctr"/>
            <a:r>
              <a:rPr lang="en-GB" sz="2000" b="1" i="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You get them in here, aye, I just take them just in case. (M, 31)</a:t>
            </a:r>
          </a:p>
          <a:p>
            <a:endParaRPr lang="en-GB" dirty="0"/>
          </a:p>
        </p:txBody>
      </p:sp>
    </p:spTree>
    <p:extLst>
      <p:ext uri="{BB962C8B-B14F-4D97-AF65-F5344CB8AC3E}">
        <p14:creationId xmlns:p14="http://schemas.microsoft.com/office/powerpoint/2010/main" val="90446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e the source image">
            <a:extLst>
              <a:ext uri="{FF2B5EF4-FFF2-40B4-BE49-F238E27FC236}">
                <a16:creationId xmlns:a16="http://schemas.microsoft.com/office/drawing/2014/main" id="{25585EE0-308A-4CA8-BCC0-A6F7FE4CCD38}"/>
              </a:ext>
            </a:extLst>
          </p:cNvPr>
          <p:cNvPicPr>
            <a:picLocks noChangeAspect="1" noChangeArrowheads="1"/>
          </p:cNvPicPr>
          <p:nvPr/>
        </p:nvPicPr>
        <p:blipFill>
          <a:blip r:embed="rId3" cstate="email">
            <a:alphaModFix amt="8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1"/>
            <a:ext cx="12192000" cy="5486401"/>
          </a:xfrm>
          <a:prstGeom prst="rect">
            <a:avLst/>
          </a:prstGeom>
          <a:solidFill>
            <a:srgbClr val="006938"/>
          </a:solidFill>
        </p:spPr>
      </p:pic>
      <p:sp>
        <p:nvSpPr>
          <p:cNvPr id="4" name="Title 3">
            <a:extLst>
              <a:ext uri="{FF2B5EF4-FFF2-40B4-BE49-F238E27FC236}">
                <a16:creationId xmlns:a16="http://schemas.microsoft.com/office/drawing/2014/main" id="{0B5D545A-68A0-41EA-B539-4DF8CB3CBDA5}"/>
              </a:ext>
            </a:extLst>
          </p:cNvPr>
          <p:cNvSpPr>
            <a:spLocks noGrp="1"/>
          </p:cNvSpPr>
          <p:nvPr>
            <p:ph type="title"/>
          </p:nvPr>
        </p:nvSpPr>
        <p:spPr>
          <a:xfrm>
            <a:off x="134040" y="285711"/>
            <a:ext cx="11040000" cy="1035251"/>
          </a:xfrm>
        </p:spPr>
        <p:txBody>
          <a:bodyPr/>
          <a:lstStyle/>
          <a:p>
            <a:r>
              <a:rPr lang="en-GB"/>
              <a:t>Our Team</a:t>
            </a:r>
            <a:endParaRPr lang="en-GB" dirty="0"/>
          </a:p>
        </p:txBody>
      </p:sp>
      <p:sp>
        <p:nvSpPr>
          <p:cNvPr id="2" name="Rectangle 1">
            <a:extLst>
              <a:ext uri="{FF2B5EF4-FFF2-40B4-BE49-F238E27FC236}">
                <a16:creationId xmlns:a16="http://schemas.microsoft.com/office/drawing/2014/main" id="{E7F1F394-ADAF-4E20-9F91-1F0441A4B6DB}"/>
              </a:ext>
            </a:extLst>
          </p:cNvPr>
          <p:cNvSpPr/>
          <p:nvPr/>
        </p:nvSpPr>
        <p:spPr>
          <a:xfrm>
            <a:off x="0" y="1"/>
            <a:ext cx="5878286" cy="5486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TextBox 7">
            <a:extLst>
              <a:ext uri="{FF2B5EF4-FFF2-40B4-BE49-F238E27FC236}">
                <a16:creationId xmlns:a16="http://schemas.microsoft.com/office/drawing/2014/main" id="{70C2817F-3786-4390-9939-DD97BA7B13DF}"/>
              </a:ext>
            </a:extLst>
          </p:cNvPr>
          <p:cNvSpPr txBox="1"/>
          <p:nvPr/>
        </p:nvSpPr>
        <p:spPr>
          <a:xfrm>
            <a:off x="103560" y="-48040"/>
            <a:ext cx="5685318" cy="6401753"/>
          </a:xfrm>
          <a:prstGeom prst="rect">
            <a:avLst/>
          </a:prstGeom>
          <a:noFill/>
        </p:spPr>
        <p:txBody>
          <a:bodyPr wrap="square" rtlCol="0">
            <a:spAutoFit/>
          </a:bodyPr>
          <a:lstStyle/>
          <a:p>
            <a:endParaRPr lang="en-GB" sz="1600" b="1" dirty="0">
              <a:latin typeface="+mj-lt"/>
            </a:endParaRPr>
          </a:p>
          <a:p>
            <a:r>
              <a:rPr lang="en-GB" b="1" dirty="0">
                <a:solidFill>
                  <a:schemeClr val="bg2"/>
                </a:solidFill>
                <a:latin typeface="+mj-lt"/>
              </a:rPr>
              <a:t>Upscaling harm reduction</a:t>
            </a:r>
          </a:p>
          <a:p>
            <a:pPr marL="342900" indent="-342900">
              <a:buBlip>
                <a:blip r:embed="rId5"/>
              </a:buBlip>
            </a:pPr>
            <a:r>
              <a:rPr lang="en-GB" sz="1600" dirty="0">
                <a:solidFill>
                  <a:schemeClr val="bg2"/>
                </a:solidFill>
                <a:latin typeface="+mj-lt"/>
              </a:rPr>
              <a:t>targeted outreach for those at risk of overdose</a:t>
            </a:r>
          </a:p>
          <a:p>
            <a:pPr marL="342900" indent="-342900">
              <a:buBlip>
                <a:blip r:embed="rId5"/>
              </a:buBlip>
            </a:pPr>
            <a:r>
              <a:rPr lang="en-GB" sz="1600" dirty="0">
                <a:solidFill>
                  <a:schemeClr val="bg2"/>
                </a:solidFill>
                <a:latin typeface="+mj-lt"/>
              </a:rPr>
              <a:t>home delivery of IEP and naloxone</a:t>
            </a:r>
          </a:p>
          <a:p>
            <a:endParaRPr lang="en-GB" sz="2000" dirty="0">
              <a:latin typeface="+mj-lt"/>
            </a:endParaRPr>
          </a:p>
          <a:p>
            <a:r>
              <a:rPr lang="en-GB" sz="2800" b="1" dirty="0">
                <a:latin typeface="+mj-lt"/>
              </a:rPr>
              <a:t>Substance use treatment services </a:t>
            </a:r>
          </a:p>
          <a:p>
            <a:pPr marL="342900" indent="-342900">
              <a:buBlip>
                <a:blip r:embed="rId5"/>
              </a:buBlip>
            </a:pPr>
            <a:r>
              <a:rPr lang="en-GB" sz="2400" dirty="0">
                <a:latin typeface="+mj-lt"/>
              </a:rPr>
              <a:t>rapid access to a wider range of OST prescribing</a:t>
            </a:r>
          </a:p>
          <a:p>
            <a:pPr marL="342900" indent="-342900">
              <a:buBlip>
                <a:blip r:embed="rId5"/>
              </a:buBlip>
            </a:pPr>
            <a:r>
              <a:rPr lang="en-GB" sz="2400" dirty="0">
                <a:latin typeface="+mj-lt"/>
              </a:rPr>
              <a:t>changes to dispensing for OST and other meds</a:t>
            </a:r>
          </a:p>
          <a:p>
            <a:pPr marL="800100" lvl="1" indent="-342900">
              <a:buBlip>
                <a:blip r:embed="rId5"/>
              </a:buBlip>
            </a:pPr>
            <a:r>
              <a:rPr lang="en-GB" sz="2400" dirty="0">
                <a:latin typeface="+mj-lt"/>
              </a:rPr>
              <a:t>positive, negative</a:t>
            </a:r>
          </a:p>
          <a:p>
            <a:pPr marL="342900" indent="-342900">
              <a:buBlip>
                <a:blip r:embed="rId5"/>
              </a:buBlip>
            </a:pPr>
            <a:r>
              <a:rPr lang="en-GB" sz="2400" dirty="0">
                <a:latin typeface="+mj-lt"/>
              </a:rPr>
              <a:t>variable contact with prescribers/support staff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2"/>
                </a:solidFill>
                <a:effectLst/>
                <a:uLnTx/>
                <a:uFillTx/>
                <a:latin typeface="Calibri Light" panose="020F0302020204030204"/>
                <a:ea typeface="+mn-ea"/>
                <a:cs typeface="+mn-cs"/>
              </a:rPr>
              <a:t>General health and care services</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GB" sz="1600" b="0" i="0" u="none" strike="noStrike" kern="1200" cap="none" spc="0" normalizeH="0" baseline="0" noProof="0" dirty="0">
                <a:ln>
                  <a:noFill/>
                </a:ln>
                <a:solidFill>
                  <a:schemeClr val="bg2"/>
                </a:solidFill>
                <a:effectLst/>
                <a:uLnTx/>
                <a:uFillTx/>
                <a:latin typeface="Calibri Light" panose="020F0302020204030204"/>
                <a:ea typeface="+mn-ea"/>
                <a:cs typeface="+mn-cs"/>
              </a:rPr>
              <a:t>Participants reported a range of co-existing health conditions</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GB" sz="1600" b="0" i="0" u="none" strike="noStrike" kern="1200" cap="none" spc="0" normalizeH="0" baseline="0" noProof="0" dirty="0">
                <a:ln>
                  <a:noFill/>
                </a:ln>
                <a:solidFill>
                  <a:schemeClr val="bg2"/>
                </a:solidFill>
                <a:effectLst/>
                <a:uLnTx/>
                <a:uFillTx/>
                <a:latin typeface="Calibri Light" panose="020F0302020204030204"/>
                <a:ea typeface="+mn-ea"/>
                <a:cs typeface="+mn-cs"/>
              </a:rPr>
              <a:t>dental issues were common</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GB" sz="1600" b="0" i="0" u="none" strike="noStrike" kern="1200" cap="none" spc="0" normalizeH="0" baseline="0" noProof="0" dirty="0">
                <a:ln>
                  <a:noFill/>
                </a:ln>
                <a:solidFill>
                  <a:schemeClr val="bg2"/>
                </a:solidFill>
                <a:effectLst/>
                <a:uLnTx/>
                <a:uFillTx/>
                <a:latin typeface="Calibri Light" panose="020F0302020204030204"/>
                <a:ea typeface="Calibri" panose="020F0502020204030204" pitchFamily="34" charset="0"/>
                <a:cs typeface="Times New Roman" panose="02020603050405020304" pitchFamily="18" charset="0"/>
              </a:rPr>
              <a:t>lack of access to general health and care services under COVID-19.</a:t>
            </a:r>
            <a:endParaRPr kumimoji="0" lang="en-GB" sz="1600" b="0" i="0" u="none" strike="noStrike" kern="1200" cap="none" spc="0" normalizeH="0" baseline="0" noProof="0" dirty="0">
              <a:ln>
                <a:noFill/>
              </a:ln>
              <a:solidFill>
                <a:schemeClr val="bg2"/>
              </a:solidFill>
              <a:effectLst/>
              <a:uLnTx/>
              <a:uFillTx/>
              <a:latin typeface="Calibri Light" panose="020F0302020204030204"/>
              <a:ea typeface="+mn-ea"/>
              <a:cs typeface="+mn-cs"/>
            </a:endParaRPr>
          </a:p>
          <a:p>
            <a:endParaRPr lang="en-GB" sz="2000" dirty="0">
              <a:latin typeface="+mj-lt"/>
            </a:endParaRPr>
          </a:p>
          <a:p>
            <a:endParaRPr lang="en-GB" sz="2000" dirty="0">
              <a:latin typeface="+mj-lt"/>
            </a:endParaRPr>
          </a:p>
        </p:txBody>
      </p:sp>
      <p:sp>
        <p:nvSpPr>
          <p:cNvPr id="5" name="TextBox 4">
            <a:extLst>
              <a:ext uri="{FF2B5EF4-FFF2-40B4-BE49-F238E27FC236}">
                <a16:creationId xmlns:a16="http://schemas.microsoft.com/office/drawing/2014/main" id="{9773AEEA-3862-4C0E-AE4D-D3D6C8236058}"/>
              </a:ext>
            </a:extLst>
          </p:cNvPr>
          <p:cNvSpPr txBox="1"/>
          <p:nvPr/>
        </p:nvSpPr>
        <p:spPr>
          <a:xfrm>
            <a:off x="5813623" y="-3655"/>
            <a:ext cx="6224451" cy="2492990"/>
          </a:xfrm>
          <a:prstGeom prst="rect">
            <a:avLst/>
          </a:prstGeom>
          <a:noFill/>
        </p:spPr>
        <p:txBody>
          <a:bodyPr wrap="square" rtlCol="0">
            <a:spAutoFit/>
          </a:bodyPr>
          <a:lstStyle/>
          <a:p>
            <a:pPr algn="ctr"/>
            <a:r>
              <a:rPr lang="en-GB" sz="3600" b="1" i="1" dirty="0">
                <a:solidFill>
                  <a:schemeClr val="bg1"/>
                </a:solidFill>
                <a:effectLst/>
                <a:latin typeface="Candara Light" panose="020E0502030303020204" pitchFamily="34" charset="0"/>
                <a:ea typeface="Calibri" panose="020F0502020204030204" pitchFamily="34" charset="0"/>
                <a:cs typeface="Calibri Light" panose="020F0302020204030204" pitchFamily="34" charset="0"/>
              </a:rPr>
              <a:t>“</a:t>
            </a:r>
            <a:r>
              <a:rPr lang="en-GB" sz="2400" b="1" i="1" dirty="0">
                <a:solidFill>
                  <a:schemeClr val="bg1"/>
                </a:solidFill>
                <a:effectLst/>
                <a:latin typeface="Candara Light" panose="020E0502030303020204" pitchFamily="34" charset="0"/>
                <a:ea typeface="Calibri" panose="020F0502020204030204" pitchFamily="34" charset="0"/>
                <a:cs typeface="Calibri Light" panose="020F0302020204030204" pitchFamily="34" charset="0"/>
              </a:rPr>
              <a:t>Aye, there was a few of us that got rapid prescribed, the same day …  </a:t>
            </a:r>
            <a:r>
              <a:rPr lang="en-GB" sz="2400" b="1" i="1" dirty="0">
                <a:solidFill>
                  <a:schemeClr val="bg1"/>
                </a:solidFill>
                <a:latin typeface="Candara Light" panose="020E0502030303020204" pitchFamily="34" charset="0"/>
                <a:ea typeface="Calibri" panose="020F0502020204030204" pitchFamily="34" charset="0"/>
                <a:cs typeface="Calibri Light" panose="020F0302020204030204" pitchFamily="34" charset="0"/>
              </a:rPr>
              <a:t>[a friend] </a:t>
            </a:r>
            <a:r>
              <a:rPr lang="en-GB" sz="2400" b="1" i="1" dirty="0">
                <a:solidFill>
                  <a:schemeClr val="bg1"/>
                </a:solidFill>
                <a:effectLst/>
                <a:latin typeface="Candara Light" panose="020E0502030303020204" pitchFamily="34" charset="0"/>
                <a:ea typeface="Calibri" panose="020F0502020204030204" pitchFamily="34" charset="0"/>
                <a:cs typeface="Calibri Light" panose="020F0302020204030204" pitchFamily="34" charset="0"/>
              </a:rPr>
              <a:t>was sitting begging, and she [prescriber] give him a drug test … and started him on a prescription that day … that stopped him begging … he’s doing alright now. (M, 44)</a:t>
            </a:r>
            <a:endParaRPr lang="en-GB" sz="2000" b="1" i="1" dirty="0">
              <a:solidFill>
                <a:schemeClr val="bg1"/>
              </a:solidFill>
              <a:effectLst/>
              <a:latin typeface="Candara Light" panose="020E0502030303020204" pitchFamily="34" charset="0"/>
              <a:ea typeface="Calibri" panose="020F05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9C420825-1602-4B10-8EE7-91C3B1EF64EC}"/>
              </a:ext>
            </a:extLst>
          </p:cNvPr>
          <p:cNvSpPr txBox="1"/>
          <p:nvPr/>
        </p:nvSpPr>
        <p:spPr>
          <a:xfrm>
            <a:off x="6012326" y="4221700"/>
            <a:ext cx="6045634" cy="830997"/>
          </a:xfrm>
          <a:prstGeom prst="rect">
            <a:avLst/>
          </a:prstGeom>
          <a:noFill/>
        </p:spPr>
        <p:txBody>
          <a:bodyPr wrap="square" rtlCol="0">
            <a:spAutoFit/>
          </a:bodyPr>
          <a:lstStyle/>
          <a:p>
            <a:pPr algn="ctr"/>
            <a:r>
              <a:rPr lang="en-GB" sz="2400" b="1" i="1" dirty="0">
                <a:solidFill>
                  <a:schemeClr val="bg1"/>
                </a:solidFill>
                <a:latin typeface="Candara Light" panose="020E0502030303020204" pitchFamily="34" charset="0"/>
              </a:rPr>
              <a:t>some days I was swallowing the whole 4 days, and then just go to my bed  (M, 42)</a:t>
            </a:r>
          </a:p>
        </p:txBody>
      </p:sp>
      <p:sp>
        <p:nvSpPr>
          <p:cNvPr id="12" name="TextBox 11">
            <a:extLst>
              <a:ext uri="{FF2B5EF4-FFF2-40B4-BE49-F238E27FC236}">
                <a16:creationId xmlns:a16="http://schemas.microsoft.com/office/drawing/2014/main" id="{F83691FE-7AE3-4934-945F-9394118FDB44}"/>
              </a:ext>
            </a:extLst>
          </p:cNvPr>
          <p:cNvSpPr txBox="1"/>
          <p:nvPr/>
        </p:nvSpPr>
        <p:spPr>
          <a:xfrm>
            <a:off x="6040865" y="2537374"/>
            <a:ext cx="6045634" cy="1569660"/>
          </a:xfrm>
          <a:prstGeom prst="rect">
            <a:avLst/>
          </a:prstGeom>
          <a:noFill/>
        </p:spPr>
        <p:txBody>
          <a:bodyPr wrap="square" rtlCol="0">
            <a:spAutoFit/>
          </a:bodyPr>
          <a:lstStyle/>
          <a:p>
            <a:pPr algn="ctr"/>
            <a:r>
              <a:rPr lang="en-GB" sz="2400" b="1" i="1" dirty="0">
                <a:solidFill>
                  <a:schemeClr val="bg1"/>
                </a:solidFill>
                <a:latin typeface="Candara Light" panose="020E0502030303020204" pitchFamily="34" charset="0"/>
              </a:rPr>
              <a:t>It’s a bit of trust she’s gave me as well, you know, because I could just skelp the lot or save it up or whatever, but what’s the point in doing that (M, 44)</a:t>
            </a:r>
          </a:p>
        </p:txBody>
      </p:sp>
      <p:sp>
        <p:nvSpPr>
          <p:cNvPr id="7" name="TextBox 6">
            <a:extLst>
              <a:ext uri="{FF2B5EF4-FFF2-40B4-BE49-F238E27FC236}">
                <a16:creationId xmlns:a16="http://schemas.microsoft.com/office/drawing/2014/main" id="{593D712D-3F71-4E91-BFEF-DEF9F998E63F}"/>
              </a:ext>
            </a:extLst>
          </p:cNvPr>
          <p:cNvSpPr txBox="1"/>
          <p:nvPr/>
        </p:nvSpPr>
        <p:spPr>
          <a:xfrm>
            <a:off x="162343" y="5772110"/>
            <a:ext cx="2776800" cy="984885"/>
          </a:xfrm>
          <a:prstGeom prst="rect">
            <a:avLst/>
          </a:prstGeom>
          <a:noFill/>
        </p:spPr>
        <p:txBody>
          <a:bodyPr wrap="square" rtlCol="0">
            <a:spAutoFit/>
          </a:bodyPr>
          <a:lstStyle/>
          <a:p>
            <a:r>
              <a:rPr lang="en-GB" sz="4000" b="1" dirty="0">
                <a:solidFill>
                  <a:schemeClr val="bg1"/>
                </a:solidFill>
                <a:latin typeface="+mj-lt"/>
              </a:rPr>
              <a:t>Key Findings</a:t>
            </a:r>
          </a:p>
          <a:p>
            <a:endParaRPr lang="en-GB" dirty="0"/>
          </a:p>
        </p:txBody>
      </p:sp>
    </p:spTree>
    <p:extLst>
      <p:ext uri="{BB962C8B-B14F-4D97-AF65-F5344CB8AC3E}">
        <p14:creationId xmlns:p14="http://schemas.microsoft.com/office/powerpoint/2010/main" val="149430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xEl>
                                              <p:pRg st="0" end="0"/>
                                            </p:txEl>
                                          </p:spTgt>
                                        </p:tgtEl>
                                      </p:cBhvr>
                                    </p:animEffect>
                                    <p:set>
                                      <p:cBhvr>
                                        <p:cTn id="22"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xEl>
                                              <p:pRg st="0" end="0"/>
                                            </p:txEl>
                                          </p:spTgt>
                                        </p:tgtEl>
                                      </p:cBhvr>
                                    </p:animEffect>
                                    <p:set>
                                      <p:cBhvr>
                                        <p:cTn id="32"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0" grpId="0" build="allAtOnce"/>
      <p:bldP spid="1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e the source image">
            <a:extLst>
              <a:ext uri="{FF2B5EF4-FFF2-40B4-BE49-F238E27FC236}">
                <a16:creationId xmlns:a16="http://schemas.microsoft.com/office/drawing/2014/main" id="{25585EE0-308A-4CA8-BCC0-A6F7FE4CCD38}"/>
              </a:ext>
            </a:extLst>
          </p:cNvPr>
          <p:cNvPicPr>
            <a:picLocks noChangeAspect="1" noChangeArrowheads="1"/>
          </p:cNvPicPr>
          <p:nvPr/>
        </p:nvPicPr>
        <p:blipFill>
          <a:blip r:embed="rId3" cstate="email">
            <a:alphaModFix amt="8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3655"/>
            <a:ext cx="12192000" cy="5486401"/>
          </a:xfrm>
          <a:prstGeom prst="rect">
            <a:avLst/>
          </a:prstGeom>
          <a:solidFill>
            <a:srgbClr val="006938"/>
          </a:solidFill>
        </p:spPr>
      </p:pic>
      <p:sp>
        <p:nvSpPr>
          <p:cNvPr id="4" name="Title 3">
            <a:extLst>
              <a:ext uri="{FF2B5EF4-FFF2-40B4-BE49-F238E27FC236}">
                <a16:creationId xmlns:a16="http://schemas.microsoft.com/office/drawing/2014/main" id="{0B5D545A-68A0-41EA-B539-4DF8CB3CBDA5}"/>
              </a:ext>
            </a:extLst>
          </p:cNvPr>
          <p:cNvSpPr>
            <a:spLocks noGrp="1"/>
          </p:cNvSpPr>
          <p:nvPr>
            <p:ph type="title"/>
          </p:nvPr>
        </p:nvSpPr>
        <p:spPr>
          <a:xfrm>
            <a:off x="134040" y="285711"/>
            <a:ext cx="11040000" cy="1035251"/>
          </a:xfrm>
        </p:spPr>
        <p:txBody>
          <a:bodyPr/>
          <a:lstStyle/>
          <a:p>
            <a:r>
              <a:rPr lang="en-GB"/>
              <a:t>Our Team</a:t>
            </a:r>
            <a:endParaRPr lang="en-GB" dirty="0"/>
          </a:p>
        </p:txBody>
      </p:sp>
      <p:sp>
        <p:nvSpPr>
          <p:cNvPr id="2" name="Rectangle 1">
            <a:extLst>
              <a:ext uri="{FF2B5EF4-FFF2-40B4-BE49-F238E27FC236}">
                <a16:creationId xmlns:a16="http://schemas.microsoft.com/office/drawing/2014/main" id="{E7F1F394-ADAF-4E20-9F91-1F0441A4B6DB}"/>
              </a:ext>
            </a:extLst>
          </p:cNvPr>
          <p:cNvSpPr/>
          <p:nvPr/>
        </p:nvSpPr>
        <p:spPr>
          <a:xfrm>
            <a:off x="0" y="1"/>
            <a:ext cx="5878286" cy="5486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TextBox 7">
            <a:extLst>
              <a:ext uri="{FF2B5EF4-FFF2-40B4-BE49-F238E27FC236}">
                <a16:creationId xmlns:a16="http://schemas.microsoft.com/office/drawing/2014/main" id="{70C2817F-3786-4390-9939-DD97BA7B13DF}"/>
              </a:ext>
            </a:extLst>
          </p:cNvPr>
          <p:cNvSpPr txBox="1"/>
          <p:nvPr/>
        </p:nvSpPr>
        <p:spPr>
          <a:xfrm>
            <a:off x="123950" y="-3655"/>
            <a:ext cx="5941967" cy="9602629"/>
          </a:xfrm>
          <a:prstGeom prst="rect">
            <a:avLst/>
          </a:prstGeom>
          <a:noFill/>
        </p:spPr>
        <p:txBody>
          <a:bodyPr wrap="square" rtlCol="0">
            <a:spAutoFit/>
          </a:bodyPr>
          <a:lstStyle/>
          <a:p>
            <a:endParaRPr lang="en-GB" sz="1600" b="1" dirty="0">
              <a:latin typeface="+mj-lt"/>
            </a:endParaRPr>
          </a:p>
          <a:p>
            <a:r>
              <a:rPr lang="en-GB" b="1" dirty="0">
                <a:solidFill>
                  <a:schemeClr val="bg2"/>
                </a:solidFill>
                <a:latin typeface="+mj-lt"/>
              </a:rPr>
              <a:t>Upscaling harm reduction</a:t>
            </a:r>
          </a:p>
          <a:p>
            <a:pPr marL="342900" indent="-342900">
              <a:buBlip>
                <a:blip r:embed="rId5"/>
              </a:buBlip>
            </a:pPr>
            <a:r>
              <a:rPr lang="en-GB" sz="1600" dirty="0">
                <a:solidFill>
                  <a:schemeClr val="bg2"/>
                </a:solidFill>
                <a:latin typeface="+mj-lt"/>
              </a:rPr>
              <a:t>targeted outreach for those at risk of overdose</a:t>
            </a:r>
          </a:p>
          <a:p>
            <a:pPr marL="342900" indent="-342900">
              <a:buBlip>
                <a:blip r:embed="rId5"/>
              </a:buBlip>
            </a:pPr>
            <a:r>
              <a:rPr lang="en-GB" sz="1600" dirty="0">
                <a:solidFill>
                  <a:schemeClr val="bg2"/>
                </a:solidFill>
                <a:latin typeface="+mj-lt"/>
              </a:rPr>
              <a:t>home delivery of IEP and naloxone</a:t>
            </a:r>
          </a:p>
          <a:p>
            <a:endParaRPr lang="en-GB" sz="2000" dirty="0">
              <a:latin typeface="+mj-lt"/>
            </a:endParaRPr>
          </a:p>
          <a:p>
            <a:r>
              <a:rPr lang="en-GB" b="1" dirty="0">
                <a:solidFill>
                  <a:schemeClr val="bg2"/>
                </a:solidFill>
                <a:latin typeface="+mj-lt"/>
              </a:rPr>
              <a:t>Substance use treatment services </a:t>
            </a:r>
          </a:p>
          <a:p>
            <a:pPr marL="342900" indent="-342900">
              <a:buBlip>
                <a:blip r:embed="rId5"/>
              </a:buBlip>
            </a:pPr>
            <a:r>
              <a:rPr lang="en-GB" sz="1600" dirty="0">
                <a:solidFill>
                  <a:schemeClr val="bg2"/>
                </a:solidFill>
                <a:latin typeface="+mj-lt"/>
              </a:rPr>
              <a:t>rapid access to a wider range of OST prescribing</a:t>
            </a:r>
          </a:p>
          <a:p>
            <a:pPr marL="342900" indent="-342900">
              <a:buBlip>
                <a:blip r:embed="rId5"/>
              </a:buBlip>
            </a:pPr>
            <a:r>
              <a:rPr lang="en-GB" sz="1600" dirty="0">
                <a:solidFill>
                  <a:schemeClr val="bg2"/>
                </a:solidFill>
                <a:latin typeface="+mj-lt"/>
              </a:rPr>
              <a:t>changes to dispensing for OST and other meds</a:t>
            </a:r>
          </a:p>
          <a:p>
            <a:pPr marL="800100" lvl="1" indent="-342900">
              <a:buBlip>
                <a:blip r:embed="rId5"/>
              </a:buBlip>
            </a:pPr>
            <a:r>
              <a:rPr lang="en-GB" sz="1600" dirty="0">
                <a:solidFill>
                  <a:schemeClr val="bg2"/>
                </a:solidFill>
                <a:latin typeface="+mj-lt"/>
              </a:rPr>
              <a:t>positive, negative</a:t>
            </a:r>
          </a:p>
          <a:p>
            <a:pPr marL="342900" indent="-342900">
              <a:buBlip>
                <a:blip r:embed="rId5"/>
              </a:buBlip>
            </a:pPr>
            <a:r>
              <a:rPr lang="en-GB" sz="1600" dirty="0">
                <a:solidFill>
                  <a:schemeClr val="bg2"/>
                </a:solidFill>
                <a:latin typeface="+mj-lt"/>
              </a:rPr>
              <a:t>variable contact with prescribers/support staff</a:t>
            </a:r>
          </a:p>
          <a:p>
            <a:pPr marL="342900" indent="-342900">
              <a:buBlip>
                <a:blip r:embed="rId5"/>
              </a:buBlip>
            </a:pPr>
            <a:endParaRPr lang="en-GB" sz="1600" dirty="0">
              <a:solidFill>
                <a:schemeClr val="bg2"/>
              </a:solidFill>
              <a:latin typeface="+mj-lt"/>
            </a:endParaRPr>
          </a:p>
          <a:p>
            <a:r>
              <a:rPr lang="en-GB" sz="2800" b="1" dirty="0">
                <a:latin typeface="+mj-lt"/>
              </a:rPr>
              <a:t>General health and care services</a:t>
            </a:r>
          </a:p>
          <a:p>
            <a:pPr marL="342900" indent="-342900">
              <a:buBlip>
                <a:blip r:embed="rId5"/>
              </a:buBlip>
            </a:pPr>
            <a:r>
              <a:rPr lang="en-GB" sz="2400" dirty="0">
                <a:latin typeface="+mj-lt"/>
              </a:rPr>
              <a:t>Participants reported a range of co-existing health conditions</a:t>
            </a:r>
          </a:p>
          <a:p>
            <a:pPr marL="342900" indent="-342900">
              <a:buBlip>
                <a:blip r:embed="rId5"/>
              </a:buBlip>
            </a:pPr>
            <a:r>
              <a:rPr lang="en-GB" sz="2400" dirty="0">
                <a:latin typeface="+mj-lt"/>
              </a:rPr>
              <a:t>dental issues were common</a:t>
            </a:r>
          </a:p>
          <a:p>
            <a:pPr marL="342900" indent="-342900">
              <a:buBlip>
                <a:blip r:embed="rId5"/>
              </a:buBlip>
            </a:pPr>
            <a:r>
              <a:rPr lang="en-GB" sz="2400" dirty="0">
                <a:effectLst/>
                <a:latin typeface="+mj-lt"/>
                <a:ea typeface="Calibri" panose="020F0502020204030204" pitchFamily="34" charset="0"/>
                <a:cs typeface="Times New Roman" panose="02020603050405020304" pitchFamily="18" charset="0"/>
              </a:rPr>
              <a:t>lack of access to general health and care services under COVID-19.</a:t>
            </a:r>
            <a:endParaRPr lang="en-GB" sz="2400" dirty="0">
              <a:latin typeface="+mj-lt"/>
            </a:endParaRPr>
          </a:p>
          <a:p>
            <a:pPr marL="342900" indent="-342900">
              <a:buBlip>
                <a:blip r:embed="rId5"/>
              </a:buBlip>
            </a:pPr>
            <a:endParaRPr lang="en-GB" sz="2400" dirty="0">
              <a:latin typeface="+mj-lt"/>
            </a:endParaRPr>
          </a:p>
          <a:p>
            <a:pPr marL="342900" indent="-342900">
              <a:buBlip>
                <a:blip r:embed="rId5"/>
              </a:buBlip>
            </a:pPr>
            <a:endParaRPr lang="en-GB" sz="2400" dirty="0">
              <a:latin typeface="+mj-lt"/>
            </a:endParaRPr>
          </a:p>
          <a:p>
            <a:pPr marL="342900" indent="-342900">
              <a:buBlip>
                <a:blip r:embed="rId5"/>
              </a:buBlip>
            </a:pPr>
            <a:endParaRPr lang="en-GB" dirty="0">
              <a:latin typeface="+mj-lt"/>
            </a:endParaRPr>
          </a:p>
          <a:p>
            <a:pPr marL="342900" indent="-342900">
              <a:buBlip>
                <a:blip r:embed="rId5"/>
              </a:buBlip>
            </a:pPr>
            <a:endParaRPr lang="en-GB" sz="2000" b="1" dirty="0">
              <a:latin typeface="+mj-lt"/>
            </a:endParaRPr>
          </a:p>
          <a:p>
            <a:pPr marL="342900" indent="-342900">
              <a:buBlip>
                <a:blip r:embed="rId5"/>
              </a:buBlip>
            </a:pPr>
            <a:endParaRPr lang="en-GB" sz="1600" dirty="0">
              <a:solidFill>
                <a:schemeClr val="bg2"/>
              </a:solidFill>
              <a:latin typeface="+mj-lt"/>
            </a:endParaRPr>
          </a:p>
          <a:p>
            <a:pPr marL="342900" indent="-342900">
              <a:buBlip>
                <a:blip r:embed="rId5"/>
              </a:buBlip>
            </a:pPr>
            <a:endParaRPr lang="en-GB" sz="1600" dirty="0">
              <a:solidFill>
                <a:schemeClr val="bg2"/>
              </a:solidFill>
              <a:latin typeface="+mj-lt"/>
            </a:endParaRPr>
          </a:p>
          <a:p>
            <a:pPr marL="342900" indent="-342900">
              <a:buBlip>
                <a:blip r:embed="rId5"/>
              </a:buBlip>
            </a:pPr>
            <a:endParaRPr lang="en-GB" sz="1600" dirty="0">
              <a:solidFill>
                <a:schemeClr val="bg2"/>
              </a:solidFill>
              <a:latin typeface="+mj-lt"/>
            </a:endParaRPr>
          </a:p>
          <a:p>
            <a:pPr marL="342900" indent="-342900">
              <a:buBlip>
                <a:blip r:embed="rId5"/>
              </a:buBlip>
            </a:pPr>
            <a:endParaRPr lang="en-GB" sz="1600" dirty="0">
              <a:solidFill>
                <a:schemeClr val="bg2"/>
              </a:solidFill>
              <a:latin typeface="+mj-lt"/>
            </a:endParaRPr>
          </a:p>
          <a:p>
            <a:pPr marL="342900" indent="-342900">
              <a:buBlip>
                <a:blip r:embed="rId5"/>
              </a:buBlip>
            </a:pPr>
            <a:endParaRPr lang="en-GB" sz="1600" dirty="0">
              <a:solidFill>
                <a:schemeClr val="bg2"/>
              </a:solidFill>
              <a:latin typeface="+mj-lt"/>
            </a:endParaRPr>
          </a:p>
          <a:p>
            <a:pPr marL="342900" indent="-342900">
              <a:buBlip>
                <a:blip r:embed="rId5"/>
              </a:buBlip>
            </a:pPr>
            <a:endParaRPr lang="en-GB" sz="1600" dirty="0">
              <a:solidFill>
                <a:schemeClr val="bg2"/>
              </a:solidFill>
              <a:latin typeface="+mj-lt"/>
            </a:endParaRPr>
          </a:p>
          <a:p>
            <a:pPr marL="342900" indent="-342900">
              <a:buBlip>
                <a:blip r:embed="rId5"/>
              </a:buBlip>
            </a:pPr>
            <a:endParaRPr lang="en-GB" sz="1600" dirty="0">
              <a:solidFill>
                <a:schemeClr val="bg2"/>
              </a:solidFill>
              <a:latin typeface="+mj-lt"/>
            </a:endParaRPr>
          </a:p>
          <a:p>
            <a:pPr marL="342900" indent="-342900">
              <a:buBlip>
                <a:blip r:embed="rId5"/>
              </a:buBlip>
            </a:pPr>
            <a:endParaRPr lang="en-GB" sz="1600" dirty="0">
              <a:solidFill>
                <a:schemeClr val="bg2"/>
              </a:solidFill>
              <a:latin typeface="+mj-lt"/>
            </a:endParaRPr>
          </a:p>
          <a:p>
            <a:pPr marL="342900" indent="-342900">
              <a:buBlip>
                <a:blip r:embed="rId5"/>
              </a:buBlip>
            </a:pPr>
            <a:endParaRPr lang="en-GB" sz="1600" dirty="0">
              <a:solidFill>
                <a:schemeClr val="bg2"/>
              </a:solidFill>
              <a:latin typeface="+mj-lt"/>
            </a:endParaRPr>
          </a:p>
          <a:p>
            <a:pPr marL="342900" indent="-342900">
              <a:buBlip>
                <a:blip r:embed="rId5"/>
              </a:buBlip>
            </a:pPr>
            <a:endParaRPr lang="en-GB" sz="1600" dirty="0">
              <a:solidFill>
                <a:schemeClr val="bg2"/>
              </a:solidFill>
              <a:latin typeface="+mj-lt"/>
            </a:endParaRPr>
          </a:p>
          <a:p>
            <a:endParaRPr lang="en-GB" sz="2000" dirty="0">
              <a:latin typeface="+mj-lt"/>
            </a:endParaRPr>
          </a:p>
          <a:p>
            <a:endParaRPr lang="en-GB" sz="2000" b="1" dirty="0">
              <a:latin typeface="+mj-lt"/>
            </a:endParaRPr>
          </a:p>
        </p:txBody>
      </p:sp>
      <p:sp>
        <p:nvSpPr>
          <p:cNvPr id="5" name="TextBox 4">
            <a:extLst>
              <a:ext uri="{FF2B5EF4-FFF2-40B4-BE49-F238E27FC236}">
                <a16:creationId xmlns:a16="http://schemas.microsoft.com/office/drawing/2014/main" id="{9773AEEA-3862-4C0E-AE4D-D3D6C8236058}"/>
              </a:ext>
            </a:extLst>
          </p:cNvPr>
          <p:cNvSpPr txBox="1"/>
          <p:nvPr/>
        </p:nvSpPr>
        <p:spPr>
          <a:xfrm>
            <a:off x="5813623" y="-3655"/>
            <a:ext cx="6224451" cy="646331"/>
          </a:xfrm>
          <a:prstGeom prst="rect">
            <a:avLst/>
          </a:prstGeom>
          <a:noFill/>
        </p:spPr>
        <p:txBody>
          <a:bodyPr wrap="square" rtlCol="0">
            <a:spAutoFit/>
          </a:bodyPr>
          <a:lstStyle/>
          <a:p>
            <a:r>
              <a:rPr lang="en-GB" sz="3600" b="1" i="1" dirty="0">
                <a:solidFill>
                  <a:schemeClr val="bg1"/>
                </a:solidFill>
                <a:effectLst/>
                <a:latin typeface="Candara Light" panose="020E0502030303020204" pitchFamily="34" charset="0"/>
                <a:ea typeface="Calibri" panose="020F0502020204030204" pitchFamily="34" charset="0"/>
                <a:cs typeface="Calibri Light" panose="020F0302020204030204" pitchFamily="34" charset="0"/>
              </a:rPr>
              <a:t>“</a:t>
            </a:r>
            <a:endParaRPr lang="en-GB" sz="2000" b="1" i="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593D712D-3F71-4E91-BFEF-DEF9F998E63F}"/>
              </a:ext>
            </a:extLst>
          </p:cNvPr>
          <p:cNvSpPr txBox="1"/>
          <p:nvPr/>
        </p:nvSpPr>
        <p:spPr>
          <a:xfrm>
            <a:off x="162343" y="5772110"/>
            <a:ext cx="2776800" cy="984885"/>
          </a:xfrm>
          <a:prstGeom prst="rect">
            <a:avLst/>
          </a:prstGeom>
          <a:noFill/>
        </p:spPr>
        <p:txBody>
          <a:bodyPr wrap="square" rtlCol="0">
            <a:spAutoFit/>
          </a:bodyPr>
          <a:lstStyle/>
          <a:p>
            <a:r>
              <a:rPr lang="en-GB" sz="4000" b="1" dirty="0">
                <a:solidFill>
                  <a:schemeClr val="bg1"/>
                </a:solidFill>
                <a:latin typeface="+mj-lt"/>
              </a:rPr>
              <a:t>Key Findings</a:t>
            </a:r>
          </a:p>
          <a:p>
            <a:endParaRPr lang="en-GB" dirty="0"/>
          </a:p>
        </p:txBody>
      </p:sp>
      <p:sp>
        <p:nvSpPr>
          <p:cNvPr id="6" name="TextBox 5">
            <a:extLst>
              <a:ext uri="{FF2B5EF4-FFF2-40B4-BE49-F238E27FC236}">
                <a16:creationId xmlns:a16="http://schemas.microsoft.com/office/drawing/2014/main" id="{A016CE3F-6A06-4A9D-A149-9D58FF470257}"/>
              </a:ext>
            </a:extLst>
          </p:cNvPr>
          <p:cNvSpPr txBox="1"/>
          <p:nvPr/>
        </p:nvSpPr>
        <p:spPr>
          <a:xfrm>
            <a:off x="6065917" y="63346"/>
            <a:ext cx="5890659" cy="2862322"/>
          </a:xfrm>
          <a:prstGeom prst="rect">
            <a:avLst/>
          </a:prstGeom>
          <a:noFill/>
        </p:spPr>
        <p:txBody>
          <a:bodyPr wrap="square" rtlCol="0">
            <a:spAutoFit/>
          </a:bodyPr>
          <a:lstStyle/>
          <a:p>
            <a:pPr algn="ctr"/>
            <a:r>
              <a:rPr lang="en-GB" sz="2000" b="1" i="1" dirty="0">
                <a:solidFill>
                  <a:schemeClr val="bg1"/>
                </a:solidFill>
                <a:effectLst/>
                <a:latin typeface="Candara Light" panose="020E0502030303020204" pitchFamily="34" charset="0"/>
                <a:ea typeface="Calibri" panose="020F0502020204030204" pitchFamily="34" charset="0"/>
                <a:cs typeface="Calibri Light" panose="020F0302020204030204" pitchFamily="34" charset="0"/>
              </a:rPr>
              <a:t>Well I’ve no been back for my scan to the hospital, my breathings knackered, I know that there’s problems with my heart, I’ve not got, they’ve no had me back to the hospital for that yet, well obviously my kidney, my kidney’s been knackered for ages, that worries me because my ma was on dialysis eh, for nearly a year … I have been worried sick about it, and I’ve no been able to see a doctor about it. </a:t>
            </a:r>
          </a:p>
          <a:p>
            <a:pPr algn="ctr"/>
            <a:r>
              <a:rPr lang="en-GB" sz="2000" b="1" i="1" dirty="0">
                <a:solidFill>
                  <a:schemeClr val="bg1"/>
                </a:solidFill>
                <a:effectLst/>
                <a:latin typeface="Candara Light" panose="020E0502030303020204" pitchFamily="34" charset="0"/>
                <a:ea typeface="Calibri" panose="020F0502020204030204" pitchFamily="34" charset="0"/>
                <a:cs typeface="Calibri Light" panose="020F0302020204030204" pitchFamily="34" charset="0"/>
              </a:rPr>
              <a:t>(F, 44)</a:t>
            </a:r>
          </a:p>
        </p:txBody>
      </p:sp>
      <p:sp>
        <p:nvSpPr>
          <p:cNvPr id="9" name="TextBox 8">
            <a:extLst>
              <a:ext uri="{FF2B5EF4-FFF2-40B4-BE49-F238E27FC236}">
                <a16:creationId xmlns:a16="http://schemas.microsoft.com/office/drawing/2014/main" id="{1BA4114D-02D0-45F1-990F-77F871C96B7C}"/>
              </a:ext>
            </a:extLst>
          </p:cNvPr>
          <p:cNvSpPr txBox="1"/>
          <p:nvPr/>
        </p:nvSpPr>
        <p:spPr>
          <a:xfrm>
            <a:off x="6014626" y="2996184"/>
            <a:ext cx="5822443" cy="1908215"/>
          </a:xfrm>
          <a:prstGeom prst="rect">
            <a:avLst/>
          </a:prstGeom>
          <a:noFill/>
        </p:spPr>
        <p:txBody>
          <a:bodyPr wrap="square" rtlCol="0">
            <a:spAutoFit/>
          </a:bodyPr>
          <a:lstStyle/>
          <a:p>
            <a:pPr algn="ctr"/>
            <a:r>
              <a:rPr lang="en-GB" sz="2000" b="1" i="1" dirty="0">
                <a:solidFill>
                  <a:schemeClr val="bg1"/>
                </a:solidFill>
                <a:effectLst/>
                <a:latin typeface="Candara Light" panose="020E0502030303020204" pitchFamily="34" charset="0"/>
                <a:ea typeface="Calibri" panose="020F0502020204030204" pitchFamily="34" charset="0"/>
                <a:cs typeface="Calibri Light" panose="020F0302020204030204" pitchFamily="34" charset="0"/>
              </a:rPr>
              <a:t>I only knew one way to get, to get rid of the toothache and that was use … I used a lot, and then I eventually phoned the dentist, and I got put, I got emergency appointments, but they were only taking teeth out </a:t>
            </a:r>
          </a:p>
          <a:p>
            <a:pPr algn="ctr"/>
            <a:r>
              <a:rPr lang="en-GB" sz="2000" b="1" i="1" dirty="0">
                <a:solidFill>
                  <a:schemeClr val="bg1"/>
                </a:solidFill>
                <a:effectLst/>
                <a:latin typeface="Candara Light" panose="020E0502030303020204" pitchFamily="34" charset="0"/>
                <a:ea typeface="Calibri" panose="020F0502020204030204" pitchFamily="34" charset="0"/>
                <a:cs typeface="Calibri Light" panose="020F0302020204030204" pitchFamily="34" charset="0"/>
              </a:rPr>
              <a:t>(M, 32).</a:t>
            </a:r>
          </a:p>
          <a:p>
            <a:endParaRPr lang="en-GB" dirty="0"/>
          </a:p>
        </p:txBody>
      </p:sp>
      <p:sp>
        <p:nvSpPr>
          <p:cNvPr id="11" name="TextBox 10">
            <a:extLst>
              <a:ext uri="{FF2B5EF4-FFF2-40B4-BE49-F238E27FC236}">
                <a16:creationId xmlns:a16="http://schemas.microsoft.com/office/drawing/2014/main" id="{CB9646C7-1BE5-4268-9890-E9E031E3D15A}"/>
              </a:ext>
            </a:extLst>
          </p:cNvPr>
          <p:cNvSpPr txBox="1"/>
          <p:nvPr/>
        </p:nvSpPr>
        <p:spPr>
          <a:xfrm>
            <a:off x="6147292" y="4704344"/>
            <a:ext cx="5741069" cy="707886"/>
          </a:xfrm>
          <a:prstGeom prst="rect">
            <a:avLst/>
          </a:prstGeom>
          <a:noFill/>
        </p:spPr>
        <p:txBody>
          <a:bodyPr wrap="square" rtlCol="0">
            <a:spAutoFit/>
          </a:bodyPr>
          <a:lstStyle/>
          <a:p>
            <a:pPr algn="ctr"/>
            <a:r>
              <a:rPr lang="en-GB" sz="2000" dirty="0">
                <a:solidFill>
                  <a:schemeClr val="bg1"/>
                </a:solidFill>
                <a:effectLst/>
                <a:latin typeface="Candara Light" panose="020E0502030303020204" pitchFamily="34" charset="0"/>
                <a:ea typeface="Calibri" panose="020F0502020204030204" pitchFamily="34" charset="0"/>
                <a:cs typeface="Calibri Light" panose="020F0302020204030204" pitchFamily="34" charset="0"/>
              </a:rPr>
              <a:t>I</a:t>
            </a:r>
            <a:r>
              <a:rPr lang="en-GB" sz="2000" b="1" i="1" dirty="0">
                <a:solidFill>
                  <a:schemeClr val="bg1"/>
                </a:solidFill>
                <a:effectLst/>
                <a:latin typeface="Candara Light" panose="020E0502030303020204" pitchFamily="34" charset="0"/>
                <a:ea typeface="Calibri" panose="020F0502020204030204" pitchFamily="34" charset="0"/>
                <a:cs typeface="Calibri Light" panose="020F0302020204030204" pitchFamily="34" charset="0"/>
              </a:rPr>
              <a:t>’m no a phone person, you know … it’s hard to let people in, you know, especially over the phone (M, 55)</a:t>
            </a:r>
            <a:endParaRPr lang="en-GB" sz="2000" b="1" i="1" dirty="0">
              <a:solidFill>
                <a:schemeClr val="bg1"/>
              </a:solidFill>
              <a:latin typeface="Candara Light" panose="020E0502030303020204" pitchFamily="34" charset="0"/>
              <a:cs typeface="Calibri Light" panose="020F0302020204030204" pitchFamily="34" charset="0"/>
            </a:endParaRPr>
          </a:p>
        </p:txBody>
      </p:sp>
    </p:spTree>
    <p:extLst>
      <p:ext uri="{BB962C8B-B14F-4D97-AF65-F5344CB8AC3E}">
        <p14:creationId xmlns:p14="http://schemas.microsoft.com/office/powerpoint/2010/main" val="128698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0BE8E-E87D-4194-AD74-8CC555ACAA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5684520"/>
            <a:ext cx="12192000" cy="1243054"/>
          </a:xfrm>
          <a:prstGeom prst="rect">
            <a:avLst/>
          </a:prstGeom>
        </p:spPr>
      </p:pic>
      <p:graphicFrame>
        <p:nvGraphicFramePr>
          <p:cNvPr id="8" name="Diagram 7">
            <a:extLst>
              <a:ext uri="{FF2B5EF4-FFF2-40B4-BE49-F238E27FC236}">
                <a16:creationId xmlns:a16="http://schemas.microsoft.com/office/drawing/2014/main" id="{EF72E2C9-D2D4-4848-A168-4BF2FB08A2C4}"/>
              </a:ext>
            </a:extLst>
          </p:cNvPr>
          <p:cNvGraphicFramePr/>
          <p:nvPr>
            <p:extLst>
              <p:ext uri="{D42A27DB-BD31-4B8C-83A1-F6EECF244321}">
                <p14:modId xmlns:p14="http://schemas.microsoft.com/office/powerpoint/2010/main" val="3080961929"/>
              </p:ext>
            </p:extLst>
          </p:nvPr>
        </p:nvGraphicFramePr>
        <p:xfrm>
          <a:off x="893135" y="265853"/>
          <a:ext cx="986536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40FB2570-B714-4397-A761-F23B130E081C}"/>
              </a:ext>
            </a:extLst>
          </p:cNvPr>
          <p:cNvSpPr txBox="1"/>
          <p:nvPr/>
        </p:nvSpPr>
        <p:spPr>
          <a:xfrm>
            <a:off x="583963" y="342483"/>
            <a:ext cx="4890977" cy="830997"/>
          </a:xfrm>
          <a:prstGeom prst="rect">
            <a:avLst/>
          </a:prstGeom>
          <a:noFill/>
        </p:spPr>
        <p:txBody>
          <a:bodyPr wrap="square" rtlCol="0">
            <a:spAutoFit/>
          </a:bodyPr>
          <a:lstStyle/>
          <a:p>
            <a:r>
              <a:rPr lang="en-GB" sz="4800" b="1" dirty="0">
                <a:latin typeface="+mj-lt"/>
              </a:rPr>
              <a:t>Conclusions</a:t>
            </a:r>
          </a:p>
        </p:txBody>
      </p:sp>
      <p:pic>
        <p:nvPicPr>
          <p:cNvPr id="5" name="Picture 4" descr="See the source image">
            <a:extLst>
              <a:ext uri="{FF2B5EF4-FFF2-40B4-BE49-F238E27FC236}">
                <a16:creationId xmlns:a16="http://schemas.microsoft.com/office/drawing/2014/main" id="{8D442DF1-6A46-46CF-8585-B1D465B22E78}"/>
              </a:ext>
            </a:extLst>
          </p:cNvPr>
          <p:cNvPicPr>
            <a:picLocks noChangeAspect="1" noChangeArrowheads="1"/>
          </p:cNvPicPr>
          <p:nvPr/>
        </p:nvPicPr>
        <p:blipFill>
          <a:blip r:embed="rId9" cstate="email">
            <a:alphaModFix amt="7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a:fillRect/>
          </a:stretch>
        </p:blipFill>
        <p:spPr bwMode="auto">
          <a:xfrm flipH="1">
            <a:off x="16884" y="7874"/>
            <a:ext cx="12175116" cy="567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91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oS Energy 1 Red">
  <a:themeElements>
    <a:clrScheme name="Custom 3">
      <a:dk1>
        <a:srgbClr val="762055"/>
      </a:dk1>
      <a:lt1>
        <a:srgbClr val="FFFFFF"/>
      </a:lt1>
      <a:dk2>
        <a:srgbClr val="762156"/>
      </a:dk2>
      <a:lt2>
        <a:srgbClr val="FFFFFF"/>
      </a:lt2>
      <a:accent1>
        <a:srgbClr val="762056"/>
      </a:accent1>
      <a:accent2>
        <a:srgbClr val="985A7E"/>
      </a:accent2>
      <a:accent3>
        <a:srgbClr val="B286A1"/>
      </a:accent3>
      <a:accent4>
        <a:srgbClr val="CFB4C5"/>
      </a:accent4>
      <a:accent5>
        <a:srgbClr val="572B82"/>
      </a:accent5>
      <a:accent6>
        <a:srgbClr val="8561A4"/>
      </a:accent6>
      <a:hlink>
        <a:srgbClr val="EE7723"/>
      </a:hlink>
      <a:folHlink>
        <a:srgbClr val="F3C4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 1" id="{C5ABD442-A72D-FD46-930F-E726137513EC}" vid="{AD567B19-D96A-5641-9DAB-ED9542F1F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5964</TotalTime>
  <Words>2959</Words>
  <Application>Microsoft Office PowerPoint</Application>
  <PresentationFormat>Widescreen</PresentationFormat>
  <Paragraphs>188</Paragraphs>
  <Slides>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Candara Light</vt:lpstr>
      <vt:lpstr>FS Maja</vt:lpstr>
      <vt:lpstr>Lato</vt:lpstr>
      <vt:lpstr>Symbol</vt:lpstr>
      <vt:lpstr>Times New Roman</vt:lpstr>
      <vt:lpstr>Office Theme</vt:lpstr>
      <vt:lpstr>UoS Energy 1 Red</vt:lpstr>
      <vt:lpstr>PowerPoint Presentation</vt:lpstr>
      <vt:lpstr>PowerPoint Presentation</vt:lpstr>
      <vt:lpstr>PowerPoint Presentation</vt:lpstr>
      <vt:lpstr>PowerPoint Presentation</vt:lpstr>
      <vt:lpstr>PowerPoint Presentation</vt:lpstr>
      <vt:lpstr>Our Team</vt:lpstr>
      <vt:lpstr>Our Team</vt:lpstr>
      <vt:lpstr>Our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dumbrell</dc:creator>
  <cp:lastModifiedBy>Jessica Greenhalgh</cp:lastModifiedBy>
  <cp:revision>48</cp:revision>
  <dcterms:created xsi:type="dcterms:W3CDTF">2021-08-17T13:22:00Z</dcterms:created>
  <dcterms:modified xsi:type="dcterms:W3CDTF">2021-08-25T13:26:39Z</dcterms:modified>
</cp:coreProperties>
</file>