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3" r:id="rId2"/>
    <p:sldId id="306" r:id="rId3"/>
    <p:sldId id="307" r:id="rId4"/>
    <p:sldId id="309" r:id="rId5"/>
    <p:sldId id="308" r:id="rId6"/>
    <p:sldId id="318" r:id="rId7"/>
    <p:sldId id="323" r:id="rId8"/>
    <p:sldId id="326" r:id="rId9"/>
    <p:sldId id="327" r:id="rId10"/>
    <p:sldId id="310" r:id="rId11"/>
    <p:sldId id="314" r:id="rId12"/>
    <p:sldId id="328" r:id="rId13"/>
    <p:sldId id="315" r:id="rId14"/>
    <p:sldId id="320" r:id="rId15"/>
    <p:sldId id="322" r:id="rId16"/>
    <p:sldId id="30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7F99CD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4624" autoAdjust="0"/>
  </p:normalViewPr>
  <p:slideViewPr>
    <p:cSldViewPr>
      <p:cViewPr varScale="1">
        <p:scale>
          <a:sx n="69" d="100"/>
          <a:sy n="69" d="100"/>
        </p:scale>
        <p:origin x="12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3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F52F8-0BAC-4B79-BA1D-D1D57867E974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C4081-B2AD-4E8A-A0D7-3E4189C697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081-B2AD-4E8A-A0D7-3E4189C6974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43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081-B2AD-4E8A-A0D7-3E4189C6974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6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6796-6C84-4112-B825-28ADBF701854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8167-0157-4ADC-B799-EBA1695F39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6796-6C84-4112-B825-28ADBF701854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8167-0157-4ADC-B799-EBA1695F39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6796-6C84-4112-B825-28ADBF701854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8167-0157-4ADC-B799-EBA1695F39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6796-6C84-4112-B825-28ADBF701854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8167-0157-4ADC-B799-EBA1695F39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6796-6C84-4112-B825-28ADBF701854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8167-0157-4ADC-B799-EBA1695F39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6796-6C84-4112-B825-28ADBF701854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8167-0157-4ADC-B799-EBA1695F39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6796-6C84-4112-B825-28ADBF701854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8167-0157-4ADC-B799-EBA1695F39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6796-6C84-4112-B825-28ADBF701854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8167-0157-4ADC-B799-EBA1695F39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6796-6C84-4112-B825-28ADBF701854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8167-0157-4ADC-B799-EBA1695F39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6796-6C84-4112-B825-28ADBF701854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8167-0157-4ADC-B799-EBA1695F39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6796-6C84-4112-B825-28ADBF701854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8167-0157-4ADC-B799-EBA1695F39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E6796-6C84-4112-B825-28ADBF701854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B8167-0157-4ADC-B799-EBA1695F39B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irsten.Trayner@phs.scot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hyperlink" Target="mailto:Kirsten.Trayner@phs.sco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988840"/>
            <a:ext cx="7483579" cy="1584176"/>
          </a:xfrm>
        </p:spPr>
        <p:txBody>
          <a:bodyPr>
            <a:noAutofit/>
          </a:bodyPr>
          <a:lstStyle/>
          <a:p>
            <a:pPr algn="l"/>
            <a:r>
              <a:rPr lang="en-GB" sz="2800" b="1" dirty="0" smtClean="0">
                <a:solidFill>
                  <a:srgbClr val="002060"/>
                </a:solidFill>
                <a:latin typeface="+mn-lt"/>
              </a:rPr>
              <a:t>Impact of the first wave COVID-19 and associated control measures on interventions to prevent blood-borne viruses among people who inject drugs in Scotland</a:t>
            </a:r>
            <a:endParaRPr lang="en-GB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281" y="5661248"/>
            <a:ext cx="8488560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002060"/>
                </a:solidFill>
              </a:rPr>
              <a:t>Co-authors</a:t>
            </a:r>
            <a:r>
              <a:rPr lang="en-GB" b="1" i="1" dirty="0">
                <a:solidFill>
                  <a:srgbClr val="002060"/>
                </a:solidFill>
              </a:rPr>
              <a:t>: </a:t>
            </a:r>
            <a:r>
              <a:rPr lang="en-GB" i="1" dirty="0">
                <a:solidFill>
                  <a:srgbClr val="002060"/>
                </a:solidFill>
              </a:rPr>
              <a:t>Andrew McAuley, Norah Palmateer, Alan Yeung, David Goldberg, John Campbell, Carole Hunter, Fiona Raeburn, Julie Craik, Trina Ritchie, Stuart McTaggart, Lee Barnsdale, Rory Gunson, Kate Templeton, Paul McIntyre, Sharon Hutchinson</a:t>
            </a:r>
          </a:p>
          <a:p>
            <a:endParaRPr lang="en-GB" sz="2000" dirty="0" smtClean="0">
              <a:solidFill>
                <a:srgbClr val="002060"/>
              </a:solidFill>
            </a:endParaRPr>
          </a:p>
        </p:txBody>
      </p:sp>
      <p:pic>
        <p:nvPicPr>
          <p:cNvPr id="2052" name="Picture 4" descr="Glasgow Caledonian University: The University for the Common Goo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350"/>
            <a:ext cx="2195161" cy="130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ublic Health Scotland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6668"/>
            <a:ext cx="2687398" cy="97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Summary of Incident and Findings of the NHS Greater Glasgow and ...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7" name="TextBox 6"/>
          <p:cNvSpPr txBox="1"/>
          <p:nvPr/>
        </p:nvSpPr>
        <p:spPr>
          <a:xfrm>
            <a:off x="1037928" y="3869432"/>
            <a:ext cx="5894188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Kirsten Trayner</a:t>
            </a:r>
          </a:p>
          <a:p>
            <a:r>
              <a:rPr lang="en-GB" sz="2000" dirty="0">
                <a:solidFill>
                  <a:srgbClr val="002060"/>
                </a:solidFill>
              </a:rPr>
              <a:t>PhD </a:t>
            </a:r>
            <a:r>
              <a:rPr lang="en-GB" sz="2000" dirty="0" smtClean="0">
                <a:solidFill>
                  <a:srgbClr val="002060"/>
                </a:solidFill>
              </a:rPr>
              <a:t>Candidate, Glasgow Caledonian University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Honorary Healthcare Scientist, Public Health Scotland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Email: </a:t>
            </a:r>
            <a:r>
              <a:rPr lang="en-GB" sz="2000" dirty="0" err="1" smtClean="0">
                <a:solidFill>
                  <a:srgbClr val="002060"/>
                </a:solidFill>
                <a:hlinkClick r:id="rId5"/>
              </a:rPr>
              <a:t>Kirsten.Trayner@phs.scot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Twitter: @</a:t>
            </a:r>
            <a:r>
              <a:rPr lang="en-GB" sz="2000" dirty="0" err="1" smtClean="0">
                <a:solidFill>
                  <a:srgbClr val="002060"/>
                </a:solidFill>
              </a:rPr>
              <a:t>KirstenTrayner</a:t>
            </a:r>
            <a:endParaRPr lang="en-GB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1" y="1207876"/>
            <a:ext cx="6461344" cy="5336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9810" y="1844824"/>
            <a:ext cx="1623551" cy="31393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By the end of the study period (August 2020) the </a:t>
            </a:r>
            <a:r>
              <a:rPr lang="en-GB" b="1" dirty="0" smtClean="0">
                <a:solidFill>
                  <a:srgbClr val="C00000"/>
                </a:solidFill>
              </a:rPr>
              <a:t>number of N/S distributed was 15% lower </a:t>
            </a:r>
            <a:r>
              <a:rPr lang="en-GB" b="1" dirty="0" smtClean="0">
                <a:solidFill>
                  <a:srgbClr val="002060"/>
                </a:solidFill>
              </a:rPr>
              <a:t>when compared to the equivalent period in 2019</a:t>
            </a: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283967" y="1207643"/>
            <a:ext cx="1584176" cy="14216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198734" y="3342477"/>
            <a:ext cx="1832834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3812" y="127756"/>
            <a:ext cx="842493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100" b="1" dirty="0" smtClean="0">
                <a:solidFill>
                  <a:srgbClr val="002060"/>
                </a:solidFill>
                <a:latin typeface="+mn-lt"/>
              </a:rPr>
              <a:t>Needle and syringe provision: </a:t>
            </a:r>
            <a:r>
              <a:rPr lang="en-GB" sz="3100" b="1" dirty="0" smtClean="0">
                <a:solidFill>
                  <a:srgbClr val="C00000"/>
                </a:solidFill>
                <a:latin typeface="+mn-lt"/>
              </a:rPr>
              <a:t>number of needles/syringes (N/S) </a:t>
            </a:r>
            <a:r>
              <a:rPr lang="en-GB" sz="3100" b="1" dirty="0" smtClean="0">
                <a:solidFill>
                  <a:srgbClr val="002060"/>
                </a:solidFill>
                <a:latin typeface="+mn-lt"/>
              </a:rPr>
              <a:t>distributed per week, April 2019 to August 2020</a:t>
            </a:r>
            <a:br>
              <a:rPr lang="en-GB" sz="3100" b="1" dirty="0" smtClean="0">
                <a:solidFill>
                  <a:srgbClr val="002060"/>
                </a:solidFill>
                <a:latin typeface="+mn-lt"/>
              </a:rPr>
            </a:br>
            <a:r>
              <a:rPr lang="en-GB" sz="1300" b="1" dirty="0" smtClean="0">
                <a:solidFill>
                  <a:srgbClr val="002060"/>
                </a:solidFill>
                <a:latin typeface="+mn-lt"/>
              </a:rPr>
              <a:t>NHS Health Board: GGC, LO, GR and TY</a:t>
            </a:r>
            <a:br>
              <a:rPr lang="en-GB" sz="1300" b="1" dirty="0" smtClean="0">
                <a:solidFill>
                  <a:srgbClr val="002060"/>
                </a:solidFill>
                <a:latin typeface="+mn-lt"/>
              </a:rPr>
            </a:br>
            <a:r>
              <a:rPr lang="en-GB" sz="1300" b="1" dirty="0" smtClean="0">
                <a:solidFill>
                  <a:srgbClr val="002060"/>
                </a:solidFill>
                <a:latin typeface="+mn-lt"/>
              </a:rPr>
              <a:t>Key date: 23</a:t>
            </a:r>
            <a:r>
              <a:rPr lang="en-GB" sz="1300" b="1" baseline="30000" dirty="0" smtClean="0">
                <a:solidFill>
                  <a:srgbClr val="002060"/>
                </a:solidFill>
                <a:latin typeface="+mn-lt"/>
              </a:rPr>
              <a:t>rd</a:t>
            </a:r>
            <a:r>
              <a:rPr lang="en-GB" sz="1300" b="1" dirty="0" smtClean="0">
                <a:solidFill>
                  <a:srgbClr val="002060"/>
                </a:solidFill>
                <a:latin typeface="+mn-lt"/>
              </a:rPr>
              <a:t> of March 2020 (first national lockdown)</a:t>
            </a:r>
            <a:br>
              <a:rPr lang="en-GB" sz="1300" b="1" dirty="0" smtClean="0">
                <a:solidFill>
                  <a:srgbClr val="002060"/>
                </a:solidFill>
                <a:latin typeface="+mn-lt"/>
              </a:rPr>
            </a:br>
            <a:r>
              <a:rPr lang="en-GB" sz="1300" i="1" dirty="0" smtClean="0">
                <a:solidFill>
                  <a:srgbClr val="002060"/>
                </a:solidFill>
                <a:latin typeface="+mn-lt"/>
              </a:rPr>
              <a:t>Data not included before April 2019 due to data quality issues</a:t>
            </a:r>
            <a:endParaRPr lang="en-GB" sz="13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4885" y="6237312"/>
            <a:ext cx="1848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2060"/>
                </a:solidFill>
              </a:rPr>
              <a:t>Data source: NEO 360</a:t>
            </a:r>
            <a:endParaRPr lang="en-GB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0768"/>
            <a:ext cx="7176679" cy="518541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452267" y="2813750"/>
            <a:ext cx="1712929" cy="15841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/>
        </p:nvSpPr>
        <p:spPr>
          <a:xfrm>
            <a:off x="7180763" y="1913650"/>
            <a:ext cx="1828864" cy="338437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 smtClean="0">
                <a:solidFill>
                  <a:srgbClr val="C00000"/>
                </a:solidFill>
                <a:latin typeface="+mj-lt"/>
              </a:rPr>
              <a:t>Change in methadone prescribing practice was observed</a:t>
            </a:r>
          </a:p>
          <a:p>
            <a:pPr marL="0" indent="0">
              <a:buNone/>
            </a:pPr>
            <a:endParaRPr lang="en-GB" sz="16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Decrease in the </a:t>
            </a:r>
            <a:r>
              <a:rPr lang="en-GB" sz="1600" b="1" i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number of prescriptions prescribed each month </a:t>
            </a:r>
            <a:r>
              <a:rPr lang="en-GB" sz="1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post lockdown, combined with….</a:t>
            </a: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196" y="91684"/>
            <a:ext cx="9067664" cy="1224136"/>
          </a:xfrm>
        </p:spPr>
        <p:txBody>
          <a:bodyPr>
            <a:noAutofit/>
          </a:bodyPr>
          <a:lstStyle/>
          <a:p>
            <a:pPr algn="l"/>
            <a:r>
              <a:rPr lang="en-GB" sz="2400" b="1" dirty="0" smtClean="0">
                <a:solidFill>
                  <a:srgbClr val="002060"/>
                </a:solidFill>
              </a:rPr>
              <a:t>Opioid </a:t>
            </a:r>
            <a:r>
              <a:rPr lang="en-GB" sz="2400" b="1" dirty="0" smtClean="0">
                <a:solidFill>
                  <a:srgbClr val="002060"/>
                </a:solidFill>
              </a:rPr>
              <a:t>substitution therapy: </a:t>
            </a:r>
            <a:r>
              <a:rPr lang="en-GB" sz="2400" b="1" dirty="0" smtClean="0">
                <a:solidFill>
                  <a:srgbClr val="C00000"/>
                </a:solidFill>
              </a:rPr>
              <a:t>number of methadone prescriptions </a:t>
            </a:r>
            <a:r>
              <a:rPr lang="en-GB" sz="2400" b="1" dirty="0" smtClean="0">
                <a:solidFill>
                  <a:srgbClr val="002060"/>
                </a:solidFill>
              </a:rPr>
              <a:t>distributed per month, September 2018 to September 2020</a:t>
            </a:r>
            <a:r>
              <a:rPr lang="en-GB" sz="2800" b="1" dirty="0" smtClean="0">
                <a:solidFill>
                  <a:srgbClr val="002060"/>
                </a:solidFill>
              </a:rPr>
              <a:t/>
            </a:r>
            <a:br>
              <a:rPr lang="en-GB" sz="2800" b="1" dirty="0" smtClean="0">
                <a:solidFill>
                  <a:srgbClr val="002060"/>
                </a:solidFill>
              </a:rPr>
            </a:br>
            <a:r>
              <a:rPr lang="en-GB" sz="1100" b="1" dirty="0">
                <a:solidFill>
                  <a:srgbClr val="002060"/>
                </a:solidFill>
              </a:rPr>
              <a:t>NHS Health Board: GGC, LO, GR and TY</a:t>
            </a:r>
            <a:br>
              <a:rPr lang="en-GB" sz="1100" b="1" dirty="0">
                <a:solidFill>
                  <a:srgbClr val="002060"/>
                </a:solidFill>
              </a:rPr>
            </a:br>
            <a:r>
              <a:rPr lang="en-GB" sz="1100" b="1" dirty="0" smtClean="0">
                <a:solidFill>
                  <a:srgbClr val="002060"/>
                </a:solidFill>
              </a:rPr>
              <a:t>Key </a:t>
            </a:r>
            <a:r>
              <a:rPr lang="en-GB" sz="1100" b="1" dirty="0">
                <a:solidFill>
                  <a:srgbClr val="002060"/>
                </a:solidFill>
              </a:rPr>
              <a:t>date: March 2020 (first national lockdown</a:t>
            </a:r>
            <a:r>
              <a:rPr lang="en-GB" sz="1100" b="1" dirty="0" smtClean="0">
                <a:solidFill>
                  <a:srgbClr val="002060"/>
                </a:solidFill>
              </a:rPr>
              <a:t>)</a:t>
            </a:r>
            <a:br>
              <a:rPr lang="en-GB" sz="1100" b="1" dirty="0" smtClean="0">
                <a:solidFill>
                  <a:srgbClr val="002060"/>
                </a:solidFill>
              </a:rPr>
            </a:br>
            <a:r>
              <a:rPr lang="en-GB" sz="1100" i="1" dirty="0" smtClean="0">
                <a:solidFill>
                  <a:srgbClr val="002060"/>
                </a:solidFill>
              </a:rPr>
              <a:t>Additional month of data (September 2020) included to account for data time lag</a:t>
            </a:r>
            <a:endParaRPr lang="en-GB" sz="11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5196" y="5661248"/>
            <a:ext cx="18484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2060"/>
                </a:solidFill>
              </a:rPr>
              <a:t>Data source: Prescribing Information System</a:t>
            </a:r>
            <a:endParaRPr lang="en-GB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297"/>
            <a:ext cx="7320485" cy="5217816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/>
        </p:nvSpPr>
        <p:spPr>
          <a:xfrm>
            <a:off x="7236296" y="2132856"/>
            <a:ext cx="1828864" cy="316835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>
                <a:solidFill>
                  <a:srgbClr val="002060"/>
                </a:solidFill>
                <a:latin typeface="+mj-lt"/>
              </a:rPr>
              <a:t>… an increase in the </a:t>
            </a:r>
            <a:r>
              <a:rPr lang="en-GB" sz="1600" b="1" i="1" dirty="0" smtClean="0">
                <a:solidFill>
                  <a:srgbClr val="C00000"/>
                </a:solidFill>
                <a:latin typeface="+mj-lt"/>
              </a:rPr>
              <a:t>mean</a:t>
            </a:r>
            <a:r>
              <a:rPr lang="en-GB" sz="1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1600" b="1" i="1" dirty="0" smtClean="0">
                <a:solidFill>
                  <a:srgbClr val="C00000"/>
                </a:solidFill>
                <a:latin typeface="+mj-lt"/>
              </a:rPr>
              <a:t>quantity </a:t>
            </a:r>
            <a:r>
              <a:rPr lang="en-GB" sz="1600" b="1" i="1" dirty="0" smtClean="0">
                <a:solidFill>
                  <a:srgbClr val="C00000"/>
                </a:solidFill>
                <a:latin typeface="+mj-lt"/>
              </a:rPr>
              <a:t>prescribed per prescription each month post-lockdown</a:t>
            </a:r>
          </a:p>
          <a:p>
            <a:pPr marL="0" indent="0">
              <a:buNone/>
            </a:pPr>
            <a:endParaRPr lang="en-GB" sz="1600" i="1" dirty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1600" b="1" u="sng" dirty="0" smtClean="0">
                <a:solidFill>
                  <a:srgbClr val="C00000"/>
                </a:solidFill>
              </a:rPr>
              <a:t>The total amount of methadone prescribed during the study period remained stable </a:t>
            </a:r>
            <a:endParaRPr lang="en-GB" sz="1600" i="1" u="sng" dirty="0" smtClean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endParaRPr lang="en-GB" sz="16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69185" y="3356992"/>
            <a:ext cx="1712929" cy="1440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512" y="188640"/>
            <a:ext cx="9067664" cy="1185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200" b="1" dirty="0" smtClean="0">
                <a:solidFill>
                  <a:srgbClr val="002060"/>
                </a:solidFill>
              </a:rPr>
              <a:t>Opioid </a:t>
            </a:r>
            <a:r>
              <a:rPr lang="en-GB" sz="2200" b="1" dirty="0" smtClean="0">
                <a:solidFill>
                  <a:srgbClr val="002060"/>
                </a:solidFill>
              </a:rPr>
              <a:t>substitution therapy: </a:t>
            </a:r>
            <a:r>
              <a:rPr lang="en-GB" sz="2200" b="1" dirty="0" smtClean="0">
                <a:solidFill>
                  <a:srgbClr val="C00000"/>
                </a:solidFill>
              </a:rPr>
              <a:t>mean</a:t>
            </a:r>
            <a:r>
              <a:rPr lang="en-GB" sz="2200" b="1" dirty="0" smtClean="0">
                <a:solidFill>
                  <a:srgbClr val="C00000"/>
                </a:solidFill>
              </a:rPr>
              <a:t> </a:t>
            </a:r>
            <a:r>
              <a:rPr lang="en-GB" sz="2200" b="1" dirty="0" smtClean="0">
                <a:solidFill>
                  <a:srgbClr val="C00000"/>
                </a:solidFill>
              </a:rPr>
              <a:t>quantity prescribed per methadone prescription</a:t>
            </a:r>
            <a:r>
              <a:rPr lang="en-GB" sz="2200" b="1" dirty="0" smtClean="0">
                <a:solidFill>
                  <a:srgbClr val="002060"/>
                </a:solidFill>
              </a:rPr>
              <a:t> per month, September 2018 to September 2020</a:t>
            </a:r>
            <a:r>
              <a:rPr lang="en-GB" sz="2800" b="1" dirty="0" smtClean="0">
                <a:solidFill>
                  <a:srgbClr val="002060"/>
                </a:solidFill>
              </a:rPr>
              <a:t/>
            </a:r>
            <a:br>
              <a:rPr lang="en-GB" sz="2800" b="1" dirty="0" smtClean="0">
                <a:solidFill>
                  <a:srgbClr val="002060"/>
                </a:solidFill>
              </a:rPr>
            </a:br>
            <a:r>
              <a:rPr lang="en-GB" sz="1100" b="1" dirty="0" smtClean="0">
                <a:solidFill>
                  <a:srgbClr val="002060"/>
                </a:solidFill>
              </a:rPr>
              <a:t>NHS Health Board: GGC, LO, GR and TY</a:t>
            </a:r>
            <a:br>
              <a:rPr lang="en-GB" sz="1100" b="1" dirty="0" smtClean="0">
                <a:solidFill>
                  <a:srgbClr val="002060"/>
                </a:solidFill>
              </a:rPr>
            </a:br>
            <a:r>
              <a:rPr lang="en-GB" sz="1100" b="1" dirty="0" smtClean="0">
                <a:solidFill>
                  <a:srgbClr val="002060"/>
                </a:solidFill>
              </a:rPr>
              <a:t>Key date: March 2020 (first national lockdown</a:t>
            </a:r>
            <a:r>
              <a:rPr lang="en-GB" sz="1100" b="1" dirty="0" smtClean="0">
                <a:solidFill>
                  <a:srgbClr val="002060"/>
                </a:solidFill>
              </a:rPr>
              <a:t>)</a:t>
            </a:r>
          </a:p>
          <a:p>
            <a:pPr algn="l"/>
            <a:r>
              <a:rPr lang="en-GB" sz="1100" i="1" dirty="0">
                <a:solidFill>
                  <a:srgbClr val="002060"/>
                </a:solidFill>
              </a:rPr>
              <a:t>Additional month of data (September 2020) included to account for data time lag</a:t>
            </a:r>
            <a:endParaRPr lang="en-GB" sz="11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2114" y="5889164"/>
            <a:ext cx="18484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2060"/>
                </a:solidFill>
              </a:rPr>
              <a:t>Data source: Prescribing Information System</a:t>
            </a:r>
            <a:endParaRPr lang="en-GB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4" y="1556792"/>
            <a:ext cx="7317688" cy="4871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08304" y="1916832"/>
            <a:ext cx="1623551" cy="34163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By the end of the study period (August 2020) the </a:t>
            </a:r>
            <a:r>
              <a:rPr lang="en-GB" b="1" dirty="0" smtClean="0">
                <a:solidFill>
                  <a:srgbClr val="C00000"/>
                </a:solidFill>
              </a:rPr>
              <a:t>number of HIV tests conducted was  18% lower </a:t>
            </a:r>
            <a:r>
              <a:rPr lang="en-GB" b="1" dirty="0" smtClean="0">
                <a:solidFill>
                  <a:srgbClr val="002060"/>
                </a:solidFill>
              </a:rPr>
              <a:t>when compared to the equivalent period in 2019</a:t>
            </a: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40345" y="1663550"/>
            <a:ext cx="1584176" cy="14216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472797" y="3359928"/>
            <a:ext cx="1616810" cy="12655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064896" cy="1191863"/>
          </a:xfrm>
        </p:spPr>
        <p:txBody>
          <a:bodyPr>
            <a:normAutofit fontScale="90000"/>
          </a:bodyPr>
          <a:lstStyle/>
          <a:p>
            <a:pPr algn="l"/>
            <a:r>
              <a:rPr lang="en-GB" sz="3100" b="1" dirty="0" smtClean="0">
                <a:solidFill>
                  <a:srgbClr val="002060"/>
                </a:solidFill>
                <a:latin typeface="+mn-lt"/>
              </a:rPr>
              <a:t>BBV testing: </a:t>
            </a:r>
            <a:r>
              <a:rPr lang="en-GB" sz="3100" b="1" dirty="0" smtClean="0">
                <a:solidFill>
                  <a:srgbClr val="C00000"/>
                </a:solidFill>
                <a:latin typeface="+mn-lt"/>
              </a:rPr>
              <a:t>number of HIV tests </a:t>
            </a:r>
            <a:r>
              <a:rPr lang="en-GB" sz="3100" b="1" dirty="0" smtClean="0">
                <a:solidFill>
                  <a:srgbClr val="002060"/>
                </a:solidFill>
                <a:latin typeface="+mn-lt"/>
              </a:rPr>
              <a:t>in drug services and prisons per week, September 2018 to August 2020</a:t>
            </a:r>
            <a:br>
              <a:rPr lang="en-GB" sz="3100" b="1" dirty="0" smtClean="0">
                <a:solidFill>
                  <a:srgbClr val="002060"/>
                </a:solidFill>
                <a:latin typeface="+mn-lt"/>
              </a:rPr>
            </a:br>
            <a:r>
              <a:rPr lang="en-GB" sz="1300" b="1" dirty="0" smtClean="0">
                <a:solidFill>
                  <a:srgbClr val="002060"/>
                </a:solidFill>
                <a:latin typeface="+mn-lt"/>
              </a:rPr>
              <a:t>NHS Health Board: GGC </a:t>
            </a:r>
            <a:br>
              <a:rPr lang="en-GB" sz="1300" b="1" dirty="0" smtClean="0">
                <a:solidFill>
                  <a:srgbClr val="002060"/>
                </a:solidFill>
                <a:latin typeface="+mn-lt"/>
              </a:rPr>
            </a:br>
            <a:r>
              <a:rPr lang="en-GB" sz="1300" b="1" dirty="0" smtClean="0">
                <a:solidFill>
                  <a:srgbClr val="002060"/>
                </a:solidFill>
                <a:latin typeface="+mn-lt"/>
              </a:rPr>
              <a:t>Key date: 23</a:t>
            </a:r>
            <a:r>
              <a:rPr lang="en-GB" sz="1300" b="1" baseline="30000" dirty="0" smtClean="0">
                <a:solidFill>
                  <a:srgbClr val="002060"/>
                </a:solidFill>
                <a:latin typeface="+mn-lt"/>
              </a:rPr>
              <a:t>rd</a:t>
            </a:r>
            <a:r>
              <a:rPr lang="en-GB" sz="1300" b="1" dirty="0" smtClean="0">
                <a:solidFill>
                  <a:srgbClr val="002060"/>
                </a:solidFill>
                <a:latin typeface="+mn-lt"/>
              </a:rPr>
              <a:t> of March 2020 (first national lockdown)</a:t>
            </a:r>
            <a:endParaRPr lang="en-GB" sz="13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2114" y="5889164"/>
            <a:ext cx="18484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2060"/>
                </a:solidFill>
              </a:rPr>
              <a:t>Data source: West of Scotland Specialist Virology Centre</a:t>
            </a:r>
            <a:endParaRPr lang="en-GB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884"/>
            <a:ext cx="7381230" cy="4952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0312" y="1844824"/>
            <a:ext cx="1623551" cy="34163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By the end of the study period (August 2020) the </a:t>
            </a:r>
            <a:r>
              <a:rPr lang="en-GB" b="1" dirty="0" smtClean="0">
                <a:solidFill>
                  <a:srgbClr val="C00000"/>
                </a:solidFill>
              </a:rPr>
              <a:t>number of HCV tests conducted was  25% lower </a:t>
            </a:r>
            <a:r>
              <a:rPr lang="en-GB" b="1" dirty="0" smtClean="0">
                <a:solidFill>
                  <a:srgbClr val="002060"/>
                </a:solidFill>
              </a:rPr>
              <a:t>when compared to the equivalent period in 2019</a:t>
            </a: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65590" y="1473942"/>
            <a:ext cx="1694641" cy="15950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580112" y="3284984"/>
            <a:ext cx="1584176" cy="14216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52343" cy="1191863"/>
          </a:xfrm>
        </p:spPr>
        <p:txBody>
          <a:bodyPr>
            <a:normAutofit fontScale="90000"/>
          </a:bodyPr>
          <a:lstStyle/>
          <a:p>
            <a:pPr algn="l"/>
            <a:r>
              <a:rPr lang="en-GB" sz="3100" b="1" dirty="0" smtClean="0">
                <a:solidFill>
                  <a:srgbClr val="002060"/>
                </a:solidFill>
                <a:latin typeface="+mn-lt"/>
              </a:rPr>
              <a:t>BBV testing: </a:t>
            </a:r>
            <a:r>
              <a:rPr lang="en-GB" sz="3100" b="1" dirty="0" smtClean="0">
                <a:solidFill>
                  <a:srgbClr val="C00000"/>
                </a:solidFill>
                <a:latin typeface="+mn-lt"/>
              </a:rPr>
              <a:t>number of HCV tests </a:t>
            </a:r>
            <a:r>
              <a:rPr lang="en-GB" sz="3100" b="1" dirty="0" smtClean="0">
                <a:solidFill>
                  <a:srgbClr val="002060"/>
                </a:solidFill>
                <a:latin typeface="+mn-lt"/>
              </a:rPr>
              <a:t>in drug services and prisons per week, September 2018 to August 2020</a:t>
            </a:r>
            <a:br>
              <a:rPr lang="en-GB" sz="3100" b="1" dirty="0" smtClean="0">
                <a:solidFill>
                  <a:srgbClr val="002060"/>
                </a:solidFill>
                <a:latin typeface="+mn-lt"/>
              </a:rPr>
            </a:br>
            <a:r>
              <a:rPr lang="en-GB" sz="1300" b="1" dirty="0" smtClean="0">
                <a:solidFill>
                  <a:srgbClr val="002060"/>
                </a:solidFill>
                <a:latin typeface="+mn-lt"/>
              </a:rPr>
              <a:t>NHS Health Board: GGC, LO, GR and TY </a:t>
            </a:r>
            <a:r>
              <a:rPr lang="en-GB" sz="1300" b="1" dirty="0">
                <a:solidFill>
                  <a:srgbClr val="002060"/>
                </a:solidFill>
              </a:rPr>
              <a:t/>
            </a:r>
            <a:br>
              <a:rPr lang="en-GB" sz="1300" b="1" dirty="0">
                <a:solidFill>
                  <a:srgbClr val="002060"/>
                </a:solidFill>
              </a:rPr>
            </a:br>
            <a:r>
              <a:rPr lang="en-GB" sz="1300" b="1" dirty="0">
                <a:solidFill>
                  <a:srgbClr val="002060"/>
                </a:solidFill>
              </a:rPr>
              <a:t>Key date: 23</a:t>
            </a:r>
            <a:r>
              <a:rPr lang="en-GB" sz="1300" b="1" baseline="30000" dirty="0">
                <a:solidFill>
                  <a:srgbClr val="002060"/>
                </a:solidFill>
              </a:rPr>
              <a:t>rd</a:t>
            </a:r>
            <a:r>
              <a:rPr lang="en-GB" sz="1300" b="1" dirty="0">
                <a:solidFill>
                  <a:srgbClr val="002060"/>
                </a:solidFill>
              </a:rPr>
              <a:t> of March 2020 (first national lockdown)</a:t>
            </a:r>
            <a:endParaRPr lang="en-GB" sz="13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2114" y="5889164"/>
            <a:ext cx="184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2060"/>
                </a:solidFill>
              </a:rPr>
              <a:t>Data source: ECOSS HCV test database</a:t>
            </a:r>
            <a:endParaRPr lang="en-GB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srgbClr val="002060"/>
                </a:solidFill>
              </a:rPr>
              <a:t>Take home messages….</a:t>
            </a:r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052736"/>
            <a:ext cx="83632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C00000"/>
                </a:solidFill>
              </a:rPr>
              <a:t>First wave of COVID-19 severely impacted the delivery of key BBV prevention services </a:t>
            </a:r>
            <a:r>
              <a:rPr lang="en-GB" sz="2200" b="1" dirty="0" smtClean="0">
                <a:solidFill>
                  <a:srgbClr val="C00000"/>
                </a:solidFill>
              </a:rPr>
              <a:t>for people who inject drugs in Scotland </a:t>
            </a:r>
            <a:r>
              <a:rPr lang="en-GB" sz="2200" dirty="0" smtClean="0">
                <a:solidFill>
                  <a:srgbClr val="002060"/>
                </a:solidFill>
              </a:rPr>
              <a:t>(</a:t>
            </a:r>
            <a:r>
              <a:rPr lang="en-GB" sz="2200" dirty="0">
                <a:solidFill>
                  <a:srgbClr val="002060"/>
                </a:solidFill>
              </a:rPr>
              <a:t>most notably in relation to BBV testing)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C00000"/>
                </a:solidFill>
              </a:rPr>
              <a:t>Evidence of mitigation measures and recovery</a:t>
            </a:r>
            <a:r>
              <a:rPr lang="en-GB" sz="2200" dirty="0">
                <a:solidFill>
                  <a:srgbClr val="002060"/>
                </a:solidFill>
              </a:rPr>
              <a:t> but some interventions </a:t>
            </a:r>
            <a:r>
              <a:rPr lang="en-GB" sz="2200" dirty="0" smtClean="0">
                <a:solidFill>
                  <a:srgbClr val="002060"/>
                </a:solidFill>
              </a:rPr>
              <a:t>(NSP </a:t>
            </a:r>
            <a:r>
              <a:rPr lang="en-GB" sz="2200" dirty="0">
                <a:solidFill>
                  <a:srgbClr val="002060"/>
                </a:solidFill>
              </a:rPr>
              <a:t>and BBV testing) not yet returned to pre-COVID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C00000"/>
                </a:solidFill>
              </a:rPr>
              <a:t>Continued surveillance of intervention coverage is important in the context of subsequent waves of COVID-19 </a:t>
            </a:r>
            <a:r>
              <a:rPr lang="en-GB" sz="2200" dirty="0">
                <a:solidFill>
                  <a:srgbClr val="002060"/>
                </a:solidFill>
              </a:rPr>
              <a:t>and to ensure previous gains in relation to the prevention of BBVs among PWID in Scotland are not reversed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C00000"/>
                </a:solidFill>
              </a:rPr>
              <a:t>Further intelligence is required </a:t>
            </a:r>
            <a:r>
              <a:rPr lang="en-GB" sz="2200" dirty="0">
                <a:solidFill>
                  <a:srgbClr val="002060"/>
                </a:solidFill>
              </a:rPr>
              <a:t>to understand the impacts of the pandemic on injecting risk </a:t>
            </a:r>
            <a:r>
              <a:rPr lang="en-GB" sz="2200" dirty="0" smtClean="0">
                <a:solidFill>
                  <a:srgbClr val="002060"/>
                </a:solidFill>
              </a:rPr>
              <a:t>behaviours, </a:t>
            </a:r>
            <a:r>
              <a:rPr lang="en-GB" sz="2200" dirty="0">
                <a:solidFill>
                  <a:srgbClr val="002060"/>
                </a:solidFill>
              </a:rPr>
              <a:t>BBV transmission and other drug-related harms in Scotland</a:t>
            </a:r>
          </a:p>
        </p:txBody>
      </p:sp>
    </p:spTree>
    <p:extLst>
      <p:ext uri="{BB962C8B-B14F-4D97-AF65-F5344CB8AC3E}">
        <p14:creationId xmlns:p14="http://schemas.microsoft.com/office/powerpoint/2010/main" val="37685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9246"/>
            <a:ext cx="8229600" cy="5324089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16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1952" y="341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65421" y="2208810"/>
            <a:ext cx="2952328" cy="187220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  <a:hlinkClick r:id="rId2"/>
              </a:rPr>
              <a:t>Kirsten.Trayner@phs.scot</a:t>
            </a:r>
            <a:r>
              <a:rPr lang="en-GB" sz="2000" b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GB" sz="20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@</a:t>
            </a:r>
            <a:r>
              <a:rPr kumimoji="0" lang="en-GB" sz="2000" b="1" i="0" u="none" strike="noStrike" kern="1200" cap="none" spc="0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KirstenTrayner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Image result for glasgow caledonian university common go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1040"/>
            <a:ext cx="205375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nhs greater glasgow and cly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968" y="4879322"/>
            <a:ext cx="1746761" cy="1746761"/>
          </a:xfrm>
          <a:prstGeom prst="rect">
            <a:avLst/>
          </a:prstGeom>
          <a:noFill/>
        </p:spPr>
      </p:pic>
      <p:pic>
        <p:nvPicPr>
          <p:cNvPr id="13" name="Picture 6" descr="Public Health Scotland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49" y="158291"/>
            <a:ext cx="2687398" cy="97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S Grampian - Wikip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97888"/>
            <a:ext cx="1555606" cy="112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S Tayside - mygov.sco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6" y="5097888"/>
            <a:ext cx="2285190" cy="11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HS Lothian is a signatory of Scotland&amp;#39;s Digital Participation Char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19" y="4819287"/>
            <a:ext cx="1634048" cy="163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988188"/>
            <a:ext cx="6207442" cy="5417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08" y="124092"/>
            <a:ext cx="9201336" cy="864096"/>
          </a:xfrm>
        </p:spPr>
        <p:txBody>
          <a:bodyPr>
            <a:noAutofit/>
          </a:bodyPr>
          <a:lstStyle/>
          <a:p>
            <a:pPr algn="l"/>
            <a:r>
              <a:rPr lang="en-GB" sz="2800" b="1" dirty="0" smtClean="0">
                <a:solidFill>
                  <a:srgbClr val="002060"/>
                </a:solidFill>
              </a:rPr>
              <a:t>How might have people who inject drugs been affected by the COVID-19 pandemic?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664" y="3861049"/>
            <a:ext cx="3427567" cy="257818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67208" y="6469841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Image taken from </a:t>
            </a:r>
            <a:r>
              <a:rPr lang="en-GB" sz="1600" i="1" dirty="0" err="1" smtClean="0"/>
              <a:t>Zolopa</a:t>
            </a:r>
            <a:r>
              <a:rPr lang="en-GB" sz="1600" i="1" dirty="0" smtClean="0"/>
              <a:t> et al 2021, IJDP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8990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939699"/>
            <a:ext cx="3844277" cy="2735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3" y="3944212"/>
            <a:ext cx="4420146" cy="2686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2"/>
            <a:ext cx="9144000" cy="834380"/>
          </a:xfrm>
          <a:ln w="190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2400" b="1" dirty="0" smtClean="0">
                <a:solidFill>
                  <a:srgbClr val="002060"/>
                </a:solidFill>
              </a:rPr>
              <a:t>People who inject drugs in </a:t>
            </a:r>
            <a:r>
              <a:rPr lang="en-GB" sz="2400" b="1" dirty="0" smtClean="0">
                <a:solidFill>
                  <a:srgbClr val="002060"/>
                </a:solidFill>
              </a:rPr>
              <a:t>Scotland are </a:t>
            </a:r>
            <a:r>
              <a:rPr lang="en-GB" sz="2400" b="1" dirty="0" smtClean="0">
                <a:solidFill>
                  <a:srgbClr val="002060"/>
                </a:solidFill>
              </a:rPr>
              <a:t>currently experiencing a syndemic of drug-related harm…..</a:t>
            </a:r>
            <a:endParaRPr lang="en-GB" sz="2400" b="1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>
            <a:off x="4572000" y="836712"/>
            <a:ext cx="0" cy="60212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40674" y="3882709"/>
            <a:ext cx="41956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002060"/>
                </a:solidFill>
              </a:rPr>
              <a:t>Any disruptions to the coverage/delivery of key interventions could have </a:t>
            </a:r>
            <a:r>
              <a:rPr lang="en-GB" sz="2200" b="1" dirty="0" smtClean="0">
                <a:solidFill>
                  <a:srgbClr val="C00000"/>
                </a:solidFill>
              </a:rPr>
              <a:t>serious consequences relating to the transmission of </a:t>
            </a:r>
            <a:r>
              <a:rPr lang="en-GB" sz="2200" b="1" dirty="0" smtClean="0">
                <a:solidFill>
                  <a:srgbClr val="C00000"/>
                </a:solidFill>
              </a:rPr>
              <a:t>BBVs </a:t>
            </a:r>
            <a:r>
              <a:rPr lang="en-GB" sz="2200" b="1" dirty="0" smtClean="0">
                <a:solidFill>
                  <a:srgbClr val="C00000"/>
                </a:solidFill>
              </a:rPr>
              <a:t>and </a:t>
            </a:r>
            <a:r>
              <a:rPr lang="en-GB" sz="2200" b="1" dirty="0" smtClean="0">
                <a:solidFill>
                  <a:srgbClr val="C00000"/>
                </a:solidFill>
              </a:rPr>
              <a:t>exacerbation of other drug-related harms </a:t>
            </a:r>
            <a:r>
              <a:rPr lang="en-GB" sz="2200" b="1" dirty="0" smtClean="0">
                <a:solidFill>
                  <a:srgbClr val="C00000"/>
                </a:solidFill>
              </a:rPr>
              <a:t>among </a:t>
            </a:r>
            <a:r>
              <a:rPr lang="en-GB" sz="2200" b="1" dirty="0" smtClean="0">
                <a:solidFill>
                  <a:srgbClr val="002060"/>
                </a:solidFill>
              </a:rPr>
              <a:t>people who inject drugs in </a:t>
            </a:r>
            <a:r>
              <a:rPr lang="en-GB" sz="2200" b="1" dirty="0" smtClean="0">
                <a:solidFill>
                  <a:srgbClr val="002060"/>
                </a:solidFill>
              </a:rPr>
              <a:t>Scotland</a:t>
            </a:r>
            <a:endParaRPr lang="en-GB" sz="22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5" y="939699"/>
            <a:ext cx="4316830" cy="27580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01463" y="1098226"/>
            <a:ext cx="2304256" cy="107721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2060"/>
                </a:solidFill>
              </a:rPr>
              <a:t>Largest outbreak of HIV in the UK in over 30 years ongoing in Glasgow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4509120"/>
            <a:ext cx="1728192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Drug-related death epidemic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3040" y="975243"/>
            <a:ext cx="3716562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2060"/>
                </a:solidFill>
              </a:rPr>
              <a:t>Historically high prevalence of HCV – reduced in recent years due to increased access to therapy</a:t>
            </a:r>
            <a:endParaRPr lang="en-GB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81" y="332656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rgbClr val="002060"/>
                </a:solidFill>
              </a:rPr>
              <a:t>Aims and objectives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17" y="1340768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Explore the </a:t>
            </a:r>
            <a:r>
              <a:rPr lang="en-GB" b="1" dirty="0" smtClean="0">
                <a:solidFill>
                  <a:srgbClr val="C00000"/>
                </a:solidFill>
              </a:rPr>
              <a:t>effects of </a:t>
            </a:r>
            <a:r>
              <a:rPr lang="en-GB" b="1" dirty="0" smtClean="0">
                <a:solidFill>
                  <a:srgbClr val="C00000"/>
                </a:solidFill>
              </a:rPr>
              <a:t>COVID-19 and associated control measures </a:t>
            </a:r>
            <a:r>
              <a:rPr lang="en-GB" b="1" dirty="0" smtClean="0">
                <a:solidFill>
                  <a:srgbClr val="C00000"/>
                </a:solidFill>
              </a:rPr>
              <a:t>on BBV prevention among </a:t>
            </a:r>
            <a:r>
              <a:rPr lang="en-GB" b="1" dirty="0" smtClean="0">
                <a:solidFill>
                  <a:srgbClr val="C00000"/>
                </a:solidFill>
              </a:rPr>
              <a:t>people who inject drugs, </a:t>
            </a:r>
            <a:r>
              <a:rPr lang="en-GB" b="1" dirty="0" smtClean="0">
                <a:solidFill>
                  <a:srgbClr val="C00000"/>
                </a:solidFill>
              </a:rPr>
              <a:t>through assessing changes in the provision of key harm reduction services</a:t>
            </a:r>
            <a:r>
              <a:rPr lang="en-GB" dirty="0" smtClean="0">
                <a:solidFill>
                  <a:srgbClr val="002060"/>
                </a:solidFill>
              </a:rPr>
              <a:t> during the first wave of COVID-19 in Scotland, focussing specifically 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Needle and syringe provision (NSP)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Opioid substitution therapy (OST)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BBV testing (HIV and HCV)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47" y="188640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rgbClr val="002060"/>
                </a:solidFill>
              </a:rPr>
              <a:t>Methodology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37" y="939280"/>
            <a:ext cx="8229600" cy="5904656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Interrupted time series study design</a:t>
            </a:r>
            <a:r>
              <a:rPr lang="en-GB" dirty="0" smtClean="0">
                <a:solidFill>
                  <a:srgbClr val="002060"/>
                </a:solidFill>
              </a:rPr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rgbClr val="002060"/>
                </a:solidFill>
              </a:rPr>
              <a:t>Allowed for comparison of changes in service provision before and after the start of the pandemic (</a:t>
            </a:r>
            <a:r>
              <a:rPr lang="en-GB" i="1" dirty="0" smtClean="0">
                <a:solidFill>
                  <a:srgbClr val="C00000"/>
                </a:solidFill>
              </a:rPr>
              <a:t>key date: first national lockdown, 23</a:t>
            </a:r>
            <a:r>
              <a:rPr lang="en-GB" i="1" baseline="30000" dirty="0" smtClean="0">
                <a:solidFill>
                  <a:srgbClr val="C00000"/>
                </a:solidFill>
              </a:rPr>
              <a:t>rd</a:t>
            </a:r>
            <a:r>
              <a:rPr lang="en-GB" i="1" dirty="0" smtClean="0">
                <a:solidFill>
                  <a:srgbClr val="C00000"/>
                </a:solidFill>
              </a:rPr>
              <a:t> of March 2020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</a:p>
          <a:p>
            <a:pPr marL="457200" lvl="1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C00000"/>
                </a:solidFill>
              </a:rPr>
              <a:t>Four routine data sources analysed </a:t>
            </a:r>
            <a:r>
              <a:rPr lang="en-GB" dirty="0" smtClean="0">
                <a:solidFill>
                  <a:srgbClr val="002060"/>
                </a:solidFill>
              </a:rPr>
              <a:t>(representing each intervention – NSP, OST, HIV test and HCV test)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Region: NHS Greater Glasgow and Clyde, NHS Lothian, NHS Grampian and NHS Tayside were included: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rgbClr val="002060"/>
                </a:solidFill>
              </a:rPr>
              <a:t>Represents 63% of the population of people who use drugs problematically in Scotland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dirty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Time period: </a:t>
            </a:r>
            <a:r>
              <a:rPr lang="en-GB" b="1" dirty="0" smtClean="0">
                <a:solidFill>
                  <a:srgbClr val="C00000"/>
                </a:solidFill>
              </a:rPr>
              <a:t>September 2018 – August 2020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rgbClr val="002060"/>
                </a:solidFill>
              </a:rPr>
              <a:t>Included six months of data after the first COVID-19 case in Scotland (1</a:t>
            </a:r>
            <a:r>
              <a:rPr lang="en-GB" baseline="30000" dirty="0" smtClean="0">
                <a:solidFill>
                  <a:srgbClr val="002060"/>
                </a:solidFill>
              </a:rPr>
              <a:t>st</a:t>
            </a:r>
            <a:r>
              <a:rPr lang="en-GB" dirty="0" smtClean="0">
                <a:solidFill>
                  <a:srgbClr val="002060"/>
                </a:solidFill>
              </a:rPr>
              <a:t> of March 2020)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Region and time period varied depending on data availability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C00000"/>
                </a:solidFill>
              </a:rPr>
              <a:t>Qualitative information was also collated on how the provision of interventions were impacted during the first wave of COVID-19 </a:t>
            </a:r>
            <a:r>
              <a:rPr lang="en-GB" dirty="0" smtClean="0">
                <a:solidFill>
                  <a:srgbClr val="002060"/>
                </a:solidFill>
              </a:rPr>
              <a:t>through consultation with public health, addiction and harm reduction leads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</a:rPr>
              <a:t>Results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6795" y="44624"/>
            <a:ext cx="8784976" cy="432048"/>
          </a:xfrm>
        </p:spPr>
        <p:txBody>
          <a:bodyPr>
            <a:noAutofit/>
          </a:bodyPr>
          <a:lstStyle/>
          <a:p>
            <a:pPr algn="l"/>
            <a:r>
              <a:rPr lang="en-GB" sz="2000" b="1" dirty="0" smtClean="0">
                <a:solidFill>
                  <a:srgbClr val="002060"/>
                </a:solidFill>
              </a:rPr>
              <a:t>Impact of COVID-19 on service provision and mitigation measures introduced</a:t>
            </a:r>
            <a:endParaRPr lang="en-GB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849252"/>
              </p:ext>
            </p:extLst>
          </p:nvPr>
        </p:nvGraphicFramePr>
        <p:xfrm>
          <a:off x="203849" y="548680"/>
          <a:ext cx="8814428" cy="6103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791">
                  <a:extLst>
                    <a:ext uri="{9D8B030D-6E8A-4147-A177-3AD203B41FA5}">
                      <a16:colId xmlns:a16="http://schemas.microsoft.com/office/drawing/2014/main" val="1623472801"/>
                    </a:ext>
                  </a:extLst>
                </a:gridCol>
                <a:gridCol w="3534490">
                  <a:extLst>
                    <a:ext uri="{9D8B030D-6E8A-4147-A177-3AD203B41FA5}">
                      <a16:colId xmlns:a16="http://schemas.microsoft.com/office/drawing/2014/main" val="2048741593"/>
                    </a:ext>
                  </a:extLst>
                </a:gridCol>
                <a:gridCol w="4152147">
                  <a:extLst>
                    <a:ext uri="{9D8B030D-6E8A-4147-A177-3AD203B41FA5}">
                      <a16:colId xmlns:a16="http://schemas.microsoft.com/office/drawing/2014/main" val="2031190557"/>
                    </a:ext>
                  </a:extLst>
                </a:gridCol>
              </a:tblGrid>
              <a:tr h="48427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2060"/>
                          </a:solidFill>
                        </a:rPr>
                        <a:t>Intervention</a:t>
                      </a:r>
                      <a:endParaRPr lang="en-GB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2060"/>
                          </a:solidFill>
                        </a:rPr>
                        <a:t>Impact of COVID-19 on service delivery</a:t>
                      </a:r>
                      <a:endParaRPr lang="en-GB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2060"/>
                          </a:solidFill>
                        </a:rPr>
                        <a:t>Mitigation measures introduced/enhanced</a:t>
                      </a:r>
                      <a:endParaRPr lang="en-GB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814097"/>
                  </a:ext>
                </a:extLst>
              </a:tr>
              <a:tr h="119345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Needle and syringe provision (NSP)</a:t>
                      </a:r>
                      <a:endParaRPr lang="en-GB" sz="1200" b="1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Closure, reduced opening hours and face to face services</a:t>
                      </a:r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 ceased/reduced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Reduced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 footfall at NSP sites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C00000"/>
                          </a:solidFill>
                        </a:rPr>
                        <a:t>Increased waiting times/queues at NSP sites 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due to social distancing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Delivery, postal</a:t>
                      </a:r>
                      <a:r>
                        <a:rPr lang="en-GB" sz="1200" baseline="0" dirty="0" smtClean="0">
                          <a:solidFill>
                            <a:srgbClr val="C00000"/>
                          </a:solidFill>
                        </a:rPr>
                        <a:t> and ‘click and collect’ NSP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Extended opening hours (in some services that remained open)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C00000"/>
                          </a:solidFill>
                        </a:rPr>
                        <a:t>Individuals encouraged to take a 14 day supply 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at each transaction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C00000"/>
                          </a:solidFill>
                        </a:rPr>
                        <a:t>Secondary NSP distribution encouraged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C00000"/>
                          </a:solidFill>
                        </a:rPr>
                        <a:t>Outreach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079890"/>
                  </a:ext>
                </a:extLst>
              </a:tr>
              <a:tr h="2732379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Opioid substitution therapy (OST)</a:t>
                      </a:r>
                      <a:endParaRPr lang="en-GB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Reduction in capacity to see patients in person at routine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 clinics/primary care in some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Reduced capacity to initiate new OST patients (including those released from prison) in some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Increased waiting/times queues in community pharmacies due to social distancing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Relaxing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 of dispensing policies and shift from supervised OST to take home (for those appropriate)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Increase in dispensing instalment intervals (shift from daily dispensing to once/twice weekly)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Phone appointments (face-to-face available for those deemed highest risk)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Home visits introduced in some services to replace appointments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Self-referral in some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Peer support and OST delivery for those shielding/isolating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Additional clinics set up to offer OST to those not on prescription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Introduction and trials of  long acting injectable OST in some areas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Shift towards buprenorphine prescribing in some areas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276408"/>
                  </a:ext>
                </a:extLst>
              </a:tr>
              <a:tr h="141330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BBV testing</a:t>
                      </a:r>
                      <a:endParaRPr lang="en-GB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Dried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 blood spot testing (DBST) capacity reduced (due to laboratory capacity in some areas and staff sickness/shielding/reallocation)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Third sector BBV testing suspended/reduced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Reduced face-to-face contact and thus reduced testing opportunities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Self-sampling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 DBST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Point of care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Outreach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87757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03849" y="2420888"/>
            <a:ext cx="8814428" cy="4231607"/>
          </a:xfrm>
          <a:prstGeom prst="rect">
            <a:avLst/>
          </a:prstGeom>
          <a:solidFill>
            <a:srgbClr val="A6A6A6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0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773853"/>
              </p:ext>
            </p:extLst>
          </p:nvPr>
        </p:nvGraphicFramePr>
        <p:xfrm>
          <a:off x="203849" y="548680"/>
          <a:ext cx="8814428" cy="6103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791">
                  <a:extLst>
                    <a:ext uri="{9D8B030D-6E8A-4147-A177-3AD203B41FA5}">
                      <a16:colId xmlns:a16="http://schemas.microsoft.com/office/drawing/2014/main" val="1623472801"/>
                    </a:ext>
                  </a:extLst>
                </a:gridCol>
                <a:gridCol w="3534490">
                  <a:extLst>
                    <a:ext uri="{9D8B030D-6E8A-4147-A177-3AD203B41FA5}">
                      <a16:colId xmlns:a16="http://schemas.microsoft.com/office/drawing/2014/main" val="2048741593"/>
                    </a:ext>
                  </a:extLst>
                </a:gridCol>
                <a:gridCol w="4152147">
                  <a:extLst>
                    <a:ext uri="{9D8B030D-6E8A-4147-A177-3AD203B41FA5}">
                      <a16:colId xmlns:a16="http://schemas.microsoft.com/office/drawing/2014/main" val="2031190557"/>
                    </a:ext>
                  </a:extLst>
                </a:gridCol>
              </a:tblGrid>
              <a:tr h="48427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2060"/>
                          </a:solidFill>
                        </a:rPr>
                        <a:t>Intervention</a:t>
                      </a:r>
                      <a:endParaRPr lang="en-GB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2060"/>
                          </a:solidFill>
                        </a:rPr>
                        <a:t>Impact of COVID-19 on service delivery</a:t>
                      </a:r>
                      <a:endParaRPr lang="en-GB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2060"/>
                          </a:solidFill>
                        </a:rPr>
                        <a:t>Mitigation measures introduced/enhanced</a:t>
                      </a:r>
                      <a:endParaRPr lang="en-GB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814097"/>
                  </a:ext>
                </a:extLst>
              </a:tr>
              <a:tr h="119345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Needle and syringe provision (NSP)</a:t>
                      </a:r>
                      <a:endParaRPr lang="en-GB" sz="1200" b="1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Closure, reduced opening hours and face to face services ceased/reduced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Reduced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 footfall at NSP sites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Increased waiting times/queues at IEP sites due to social distancing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Delivery, postal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 and ‘click and collect’ NSP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Extended opening hours (in some services that remained open)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Individuals encouraged to take a 14 day supply at each transaction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Secondary NSP distribution encouraged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Outreach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079890"/>
                  </a:ext>
                </a:extLst>
              </a:tr>
              <a:tr h="2732379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Opioid substitution therapy (OST)</a:t>
                      </a:r>
                      <a:endParaRPr lang="en-GB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Reduction in capacity to see patients in person</a:t>
                      </a:r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 at routine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 clinics/primary care in some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C00000"/>
                          </a:solidFill>
                        </a:rPr>
                        <a:t>Reduced capacity to initiate new OST patients 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(including those released from prison) in some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C00000"/>
                          </a:solidFill>
                        </a:rPr>
                        <a:t>Increased waiting times/queues in community pharmacies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 due to social distancing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Relaxing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 of dispensing policies and </a:t>
                      </a:r>
                      <a:r>
                        <a:rPr lang="en-GB" sz="1200" baseline="0" dirty="0" smtClean="0">
                          <a:solidFill>
                            <a:srgbClr val="C00000"/>
                          </a:solidFill>
                        </a:rPr>
                        <a:t>shift from supervised OST to ‘take-home’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 (for those appropriate)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C00000"/>
                          </a:solidFill>
                        </a:rPr>
                        <a:t>Increase in dispensing instalment intervals 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(shift from daily dispensing to once/twice weekly)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C00000"/>
                          </a:solidFill>
                        </a:rPr>
                        <a:t>Phone appointments 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(face-to-face available for those deemed highest risk)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Home visits introduced in some services to replace appointments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Self-referral in some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C00000"/>
                          </a:solidFill>
                        </a:rPr>
                        <a:t>Peer support and OST delivery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 for those shielding/isolating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Additional clinics set up to offer OST to those not on prescription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C00000"/>
                          </a:solidFill>
                        </a:rPr>
                        <a:t>Introduction and trials of  long acting injectable OST 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in some areas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Shift towards buprenorphine prescribing in some areas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276408"/>
                  </a:ext>
                </a:extLst>
              </a:tr>
              <a:tr h="141330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BBV testing</a:t>
                      </a:r>
                      <a:endParaRPr lang="en-GB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Dried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 blood spot testing (DBST) capacity reduced (due to laboratory capacity in some areas and staff sickness/shielding/reallocation)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Third sector BBV testing suspended/reduced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Reduced face-to-face contact and thus reduced testing opportunities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Self-sampling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 DBST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Point of care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Outreach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87757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2069" y="1052736"/>
            <a:ext cx="8814428" cy="1368152"/>
          </a:xfrm>
          <a:prstGeom prst="rect">
            <a:avLst/>
          </a:prstGeom>
          <a:solidFill>
            <a:srgbClr val="A6A6A6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03849" y="5229200"/>
            <a:ext cx="8814428" cy="1423295"/>
          </a:xfrm>
          <a:prstGeom prst="rect">
            <a:avLst/>
          </a:prstGeom>
          <a:solidFill>
            <a:srgbClr val="A6A6A6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6795" y="44624"/>
            <a:ext cx="8784976" cy="432048"/>
          </a:xfrm>
        </p:spPr>
        <p:txBody>
          <a:bodyPr>
            <a:noAutofit/>
          </a:bodyPr>
          <a:lstStyle/>
          <a:p>
            <a:pPr algn="l"/>
            <a:r>
              <a:rPr lang="en-GB" sz="2000" b="1" dirty="0" smtClean="0">
                <a:solidFill>
                  <a:srgbClr val="002060"/>
                </a:solidFill>
              </a:rPr>
              <a:t>Impact of COVID-19 on service provision and mitigation measures introduced</a:t>
            </a:r>
            <a:endParaRPr lang="en-GB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998360"/>
              </p:ext>
            </p:extLst>
          </p:nvPr>
        </p:nvGraphicFramePr>
        <p:xfrm>
          <a:off x="203849" y="548680"/>
          <a:ext cx="8814428" cy="6103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791">
                  <a:extLst>
                    <a:ext uri="{9D8B030D-6E8A-4147-A177-3AD203B41FA5}">
                      <a16:colId xmlns:a16="http://schemas.microsoft.com/office/drawing/2014/main" val="1623472801"/>
                    </a:ext>
                  </a:extLst>
                </a:gridCol>
                <a:gridCol w="3534490">
                  <a:extLst>
                    <a:ext uri="{9D8B030D-6E8A-4147-A177-3AD203B41FA5}">
                      <a16:colId xmlns:a16="http://schemas.microsoft.com/office/drawing/2014/main" val="2048741593"/>
                    </a:ext>
                  </a:extLst>
                </a:gridCol>
                <a:gridCol w="4152147">
                  <a:extLst>
                    <a:ext uri="{9D8B030D-6E8A-4147-A177-3AD203B41FA5}">
                      <a16:colId xmlns:a16="http://schemas.microsoft.com/office/drawing/2014/main" val="2031190557"/>
                    </a:ext>
                  </a:extLst>
                </a:gridCol>
              </a:tblGrid>
              <a:tr h="48427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2060"/>
                          </a:solidFill>
                        </a:rPr>
                        <a:t>Intervention</a:t>
                      </a:r>
                      <a:endParaRPr lang="en-GB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2060"/>
                          </a:solidFill>
                        </a:rPr>
                        <a:t>Impact of COVID-19 on service delivery</a:t>
                      </a:r>
                      <a:endParaRPr lang="en-GB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2060"/>
                          </a:solidFill>
                        </a:rPr>
                        <a:t>Mitigation measures introduced/enhanced</a:t>
                      </a:r>
                      <a:endParaRPr lang="en-GB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814097"/>
                  </a:ext>
                </a:extLst>
              </a:tr>
              <a:tr h="119345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Needle and syringe provision (NSP)</a:t>
                      </a:r>
                      <a:endParaRPr lang="en-GB" sz="1200" b="1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Closure, reduced opening hours and face to face services ceased/reduced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Reduced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 footfall at NSP sites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Increased waiting times/queues at IEP sites due to social distancing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Delivery, postal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 and ‘click and collect’ NSP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Extended opening hours (in some services that remained open)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Individuals encouraged to take a 14 day supply at each transaction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Secondary NSP distribution encouraged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Outreach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079890"/>
                  </a:ext>
                </a:extLst>
              </a:tr>
              <a:tr h="2732379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Opioid substitution therapy (OST)</a:t>
                      </a:r>
                      <a:endParaRPr lang="en-GB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Reduction in capacity to see patients in person at routine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 clinics/primary care in some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Reduced capacity to initiate new OST patients (including those released from prison) in some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Increased waiting/times queues in community pharmacies due to social distancing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Relaxing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 of dispensing policies and shift from supervised OST to take home (for those appropriate)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Increase in dispensing instalment intervals (shift from daily dispensing to once/twice weekly)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Phone appointments (face-to-face available for those deemed highest risk)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Home visits introduced in some services to replace appointments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Self-referral in some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Peer support and OST delivery for those shielding/isolating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Additional clinics set up to offer OST to those not on prescription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Introduction and trials of  long acting injectable OST in some areas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Shift towards buprenorphine prescribing in some areas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276408"/>
                  </a:ext>
                </a:extLst>
              </a:tr>
              <a:tr h="141330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BBV testing</a:t>
                      </a:r>
                      <a:endParaRPr lang="en-GB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Dried</a:t>
                      </a:r>
                      <a:r>
                        <a:rPr lang="en-GB" sz="1200" baseline="0" dirty="0" smtClean="0">
                          <a:solidFill>
                            <a:srgbClr val="C00000"/>
                          </a:solidFill>
                        </a:rPr>
                        <a:t> blood spot (DBS) testing capacity reduced 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(due to laboratory capacity in some areas and staff sickness/shielding/reallocation)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Third sector BBV testing suspended/reduced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C00000"/>
                          </a:solidFill>
                        </a:rPr>
                        <a:t>Reduced face-to-face contact and thus reduced testing opportunities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Self-sampling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 DBS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Point of care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</a:rPr>
                        <a:t>Outreach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87757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3849" y="1052737"/>
            <a:ext cx="8814428" cy="4176464"/>
          </a:xfrm>
          <a:prstGeom prst="rect">
            <a:avLst/>
          </a:prstGeom>
          <a:solidFill>
            <a:srgbClr val="A6A6A6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6795" y="44624"/>
            <a:ext cx="8784976" cy="432048"/>
          </a:xfrm>
        </p:spPr>
        <p:txBody>
          <a:bodyPr>
            <a:noAutofit/>
          </a:bodyPr>
          <a:lstStyle/>
          <a:p>
            <a:pPr algn="l"/>
            <a:r>
              <a:rPr lang="en-GB" sz="2000" b="1" dirty="0" smtClean="0">
                <a:solidFill>
                  <a:srgbClr val="002060"/>
                </a:solidFill>
              </a:rPr>
              <a:t>Impact of COVID-19 on service provision and mitigation measures introduced</a:t>
            </a:r>
            <a:endParaRPr lang="en-GB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3664</TotalTime>
  <Words>1776</Words>
  <Application>Microsoft Office PowerPoint</Application>
  <PresentationFormat>On-screen Show (4:3)</PresentationFormat>
  <Paragraphs>167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 New</vt:lpstr>
      <vt:lpstr>Office Theme</vt:lpstr>
      <vt:lpstr>Impact of the first wave COVID-19 and associated control measures on interventions to prevent blood-borne viruses among people who inject drugs in Scotland</vt:lpstr>
      <vt:lpstr>How might have people who inject drugs been affected by the COVID-19 pandemic?</vt:lpstr>
      <vt:lpstr>People who inject drugs in Scotland are currently experiencing a syndemic of drug-related harm…..</vt:lpstr>
      <vt:lpstr>Aims and objectives</vt:lpstr>
      <vt:lpstr>Methodology</vt:lpstr>
      <vt:lpstr>Results</vt:lpstr>
      <vt:lpstr>Impact of COVID-19 on service provision and mitigation measures introduced</vt:lpstr>
      <vt:lpstr>Impact of COVID-19 on service provision and mitigation measures introduced</vt:lpstr>
      <vt:lpstr>Impact of COVID-19 on service provision and mitigation measures introduced</vt:lpstr>
      <vt:lpstr>PowerPoint Presentation</vt:lpstr>
      <vt:lpstr>Opioid substitution therapy: number of methadone prescriptions distributed per month, September 2018 to September 2020 NHS Health Board: GGC, LO, GR and TY Key date: March 2020 (first national lockdown) Additional month of data (September 2020) included to account for data time lag</vt:lpstr>
      <vt:lpstr>PowerPoint Presentation</vt:lpstr>
      <vt:lpstr>BBV testing: number of HIV tests in drug services and prisons per week, September 2018 to August 2020 NHS Health Board: GGC  Key date: 23rd of March 2020 (first national lockdown)</vt:lpstr>
      <vt:lpstr>BBV testing: number of HCV tests in drug services and prisons per week, September 2018 to August 2020 NHS Health Board: GGC, LO, GR and TY  Key date: 23rd of March 2020 (first national lockdown)</vt:lpstr>
      <vt:lpstr>Take home messages….</vt:lpstr>
      <vt:lpstr>PowerPoint Presentation</vt:lpstr>
    </vt:vector>
  </TitlesOfParts>
  <Company>NHS NSS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and people who inject drugs: epidemiology and interventions</dc:title>
  <dc:creator>kirstt05</dc:creator>
  <cp:lastModifiedBy>Kirsten Trayner</cp:lastModifiedBy>
  <cp:revision>270</cp:revision>
  <dcterms:created xsi:type="dcterms:W3CDTF">2019-12-03T11:29:51Z</dcterms:created>
  <dcterms:modified xsi:type="dcterms:W3CDTF">2021-08-23T19:31:24Z</dcterms:modified>
</cp:coreProperties>
</file>