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olors6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7.xml" ContentType="application/vnd.ms-office.chart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olors7.xml" ContentType="application/vnd.ms-office.chartcolor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665913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7" autoAdjust="0"/>
    <p:restoredTop sz="82472" autoAdjust="0"/>
  </p:normalViewPr>
  <p:slideViewPr>
    <p:cSldViewPr snapToGrid="0">
      <p:cViewPr varScale="1">
        <p:scale>
          <a:sx n="46" d="100"/>
          <a:sy n="46" d="100"/>
        </p:scale>
        <p:origin x="-145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Xggc-vrtl-15\share\Addiction%20Services\secondary%20services\Addictions%20-%20%20Psychology%20&amp;%20OT\Psychology%20Team\COVID-19\Remote%20appointment%20databases\ADRS_Remote_Appointment_Audit-Neuro%20excluded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\\Xggc-vrtl-15\share\Addiction%20Services\secondary%20services\Addictions%20-%20%20Psychology%20&amp;%20OT\Psychology%20Team\COVID-19\Remote%20appointment%20databases\ADRS_Remote_Appointment_Audit-Neuro%20excluded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\\Xggc-vrtl-15\share\Addiction%20Services\secondary%20services\Addictions%20-%20%20Psychology%20&amp;%20OT\Psychology%20Team\Psychologist's%20Folders\Salla%20Karki\Remote%20working%20database%20insights\ADRS_Remote_Appointment_running%20log-3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\\Xggc-vrtl-15\share\Addiction%20Services\secondary%20services\Addictions%20-%20%20Psychology%20&amp;%20OT\Psychology%20Team\Psychologist's%20Folders\Salla%20Karki\Remote%20working%20database%20insights\ADRS_Remote_Appointment_running%20log-3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\\Xggc-vrtl-15\share\Addiction%20Services\secondary%20services\Addictions%20-%20%20Psychology%20&amp;%20OT\Psychology%20Team\Psychologist's%20Folders\Salla%20Karki\Remote%20working%20database%20insights\ADRS_Remote_Appointment_running%20log-3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\\Xggc-vrtl-15\share\Addiction%20Services\secondary%20services\Addictions%20-%20%20Psychology%20&amp;%20OT\Psychology%20Team\Psychologist's%20Folders\Salla%20Karki\Remote%20working%20database%20insights\ADRS_Remote_Appointment_running%20log-3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\\Xggc-vrtl-15\share\Addiction%20Services\secondary%20services\Addictions%20-%20%20Psychology%20&amp;%20OT\Psychology%20Team\Psychologist's%20Folders\Salla%20Karki\Remote%20working%20database%20insights\ADRS_Remote_Appointment_running%20log-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Graph!$L$1</c:f>
              <c:strCache>
                <c:ptCount val="1"/>
                <c:pt idx="0">
                  <c:v>Offered Attend Anywhere appt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Graph!$K$2:$K$12</c:f>
              <c:strCache>
                <c:ptCount val="11"/>
                <c:pt idx="0">
                  <c:v>Trauma</c:v>
                </c:pt>
                <c:pt idx="1">
                  <c:v>OCD</c:v>
                </c:pt>
                <c:pt idx="2">
                  <c:v>Depression</c:v>
                </c:pt>
                <c:pt idx="3">
                  <c:v>Anxiety</c:v>
                </c:pt>
                <c:pt idx="4">
                  <c:v>Psychosis</c:v>
                </c:pt>
                <c:pt idx="5">
                  <c:v>Bereavement</c:v>
                </c:pt>
                <c:pt idx="6">
                  <c:v>Anger</c:v>
                </c:pt>
                <c:pt idx="7">
                  <c:v>EUPD</c:v>
                </c:pt>
                <c:pt idx="8">
                  <c:v>Low mood</c:v>
                </c:pt>
                <c:pt idx="9">
                  <c:v>Dysregulation</c:v>
                </c:pt>
                <c:pt idx="10">
                  <c:v>Other- fill in free text</c:v>
                </c:pt>
              </c:strCache>
            </c:strRef>
          </c:cat>
          <c:val>
            <c:numRef>
              <c:f>Graph!$L$2:$L$12</c:f>
              <c:numCache>
                <c:formatCode>General</c:formatCode>
                <c:ptCount val="11"/>
                <c:pt idx="0">
                  <c:v>66</c:v>
                </c:pt>
                <c:pt idx="1">
                  <c:v>6</c:v>
                </c:pt>
                <c:pt idx="2">
                  <c:v>20</c:v>
                </c:pt>
                <c:pt idx="3">
                  <c:v>53</c:v>
                </c:pt>
                <c:pt idx="4">
                  <c:v>1</c:v>
                </c:pt>
                <c:pt idx="5">
                  <c:v>2</c:v>
                </c:pt>
                <c:pt idx="6">
                  <c:v>6</c:v>
                </c:pt>
                <c:pt idx="7">
                  <c:v>1</c:v>
                </c:pt>
                <c:pt idx="8">
                  <c:v>5</c:v>
                </c:pt>
                <c:pt idx="9">
                  <c:v>9</c:v>
                </c:pt>
                <c:pt idx="10">
                  <c:v>9</c:v>
                </c:pt>
              </c:numCache>
            </c:numRef>
          </c:val>
        </c:ser>
        <c:ser>
          <c:idx val="1"/>
          <c:order val="1"/>
          <c:tx>
            <c:strRef>
              <c:f>Graph!$M$1</c:f>
              <c:strCache>
                <c:ptCount val="1"/>
                <c:pt idx="0">
                  <c:v>Accepted Attend Anywhere appt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Graph!$K$2:$K$12</c:f>
              <c:strCache>
                <c:ptCount val="11"/>
                <c:pt idx="0">
                  <c:v>Trauma</c:v>
                </c:pt>
                <c:pt idx="1">
                  <c:v>OCD</c:v>
                </c:pt>
                <c:pt idx="2">
                  <c:v>Depression</c:v>
                </c:pt>
                <c:pt idx="3">
                  <c:v>Anxiety</c:v>
                </c:pt>
                <c:pt idx="4">
                  <c:v>Psychosis</c:v>
                </c:pt>
                <c:pt idx="5">
                  <c:v>Bereavement</c:v>
                </c:pt>
                <c:pt idx="6">
                  <c:v>Anger</c:v>
                </c:pt>
                <c:pt idx="7">
                  <c:v>EUPD</c:v>
                </c:pt>
                <c:pt idx="8">
                  <c:v>Low mood</c:v>
                </c:pt>
                <c:pt idx="9">
                  <c:v>Dysregulation</c:v>
                </c:pt>
                <c:pt idx="10">
                  <c:v>Other- fill in free text</c:v>
                </c:pt>
              </c:strCache>
            </c:strRef>
          </c:cat>
          <c:val>
            <c:numRef>
              <c:f>Graph!$M$2:$M$12</c:f>
              <c:numCache>
                <c:formatCode>General</c:formatCode>
                <c:ptCount val="11"/>
                <c:pt idx="0">
                  <c:v>26</c:v>
                </c:pt>
                <c:pt idx="1">
                  <c:v>2</c:v>
                </c:pt>
                <c:pt idx="2">
                  <c:v>6</c:v>
                </c:pt>
                <c:pt idx="3">
                  <c:v>20</c:v>
                </c:pt>
                <c:pt idx="4">
                  <c:v>0</c:v>
                </c:pt>
                <c:pt idx="5">
                  <c:v>1</c:v>
                </c:pt>
                <c:pt idx="6">
                  <c:v>3</c:v>
                </c:pt>
                <c:pt idx="7">
                  <c:v>1</c:v>
                </c:pt>
                <c:pt idx="8">
                  <c:v>3</c:v>
                </c:pt>
                <c:pt idx="9">
                  <c:v>6</c:v>
                </c:pt>
                <c:pt idx="10">
                  <c:v>3</c:v>
                </c:pt>
              </c:numCache>
            </c:numRef>
          </c:val>
        </c:ser>
        <c:dLbls/>
        <c:gapWidth val="182"/>
        <c:axId val="48751744"/>
        <c:axId val="48753280"/>
      </c:barChart>
      <c:catAx>
        <c:axId val="4875174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753280"/>
        <c:crosses val="autoZero"/>
        <c:auto val="1"/>
        <c:lblAlgn val="ctr"/>
        <c:lblOffset val="100"/>
      </c:catAx>
      <c:valAx>
        <c:axId val="4875328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751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Graph!$V$1</c:f>
              <c:strCache>
                <c:ptCount val="1"/>
                <c:pt idx="0">
                  <c:v> Offered phone appt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Graph!$U$2:$U$12</c:f>
              <c:strCache>
                <c:ptCount val="11"/>
                <c:pt idx="0">
                  <c:v>Trauma</c:v>
                </c:pt>
                <c:pt idx="1">
                  <c:v>OCD</c:v>
                </c:pt>
                <c:pt idx="2">
                  <c:v>Depression</c:v>
                </c:pt>
                <c:pt idx="3">
                  <c:v>Anxiety</c:v>
                </c:pt>
                <c:pt idx="4">
                  <c:v>Psychosis</c:v>
                </c:pt>
                <c:pt idx="5">
                  <c:v>Bereavement</c:v>
                </c:pt>
                <c:pt idx="6">
                  <c:v>Anger</c:v>
                </c:pt>
                <c:pt idx="7">
                  <c:v>EUPD</c:v>
                </c:pt>
                <c:pt idx="8">
                  <c:v>Low mood</c:v>
                </c:pt>
                <c:pt idx="9">
                  <c:v>Dysregulation</c:v>
                </c:pt>
                <c:pt idx="10">
                  <c:v>Other- fill in free text</c:v>
                </c:pt>
              </c:strCache>
            </c:strRef>
          </c:cat>
          <c:val>
            <c:numRef>
              <c:f>Graph!$V$2:$V$12</c:f>
              <c:numCache>
                <c:formatCode>General</c:formatCode>
                <c:ptCount val="11"/>
                <c:pt idx="0">
                  <c:v>61</c:v>
                </c:pt>
                <c:pt idx="1">
                  <c:v>6</c:v>
                </c:pt>
                <c:pt idx="2">
                  <c:v>18</c:v>
                </c:pt>
                <c:pt idx="3">
                  <c:v>52</c:v>
                </c:pt>
                <c:pt idx="4">
                  <c:v>1</c:v>
                </c:pt>
                <c:pt idx="5">
                  <c:v>1</c:v>
                </c:pt>
                <c:pt idx="6">
                  <c:v>5</c:v>
                </c:pt>
                <c:pt idx="7">
                  <c:v>1</c:v>
                </c:pt>
                <c:pt idx="8">
                  <c:v>6</c:v>
                </c:pt>
                <c:pt idx="9">
                  <c:v>4</c:v>
                </c:pt>
                <c:pt idx="10">
                  <c:v>7</c:v>
                </c:pt>
              </c:numCache>
            </c:numRef>
          </c:val>
        </c:ser>
        <c:ser>
          <c:idx val="1"/>
          <c:order val="1"/>
          <c:tx>
            <c:strRef>
              <c:f>Graph!$W$1</c:f>
              <c:strCache>
                <c:ptCount val="1"/>
                <c:pt idx="0">
                  <c:v>Accepted phone appt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Graph!$U$2:$U$12</c:f>
              <c:strCache>
                <c:ptCount val="11"/>
                <c:pt idx="0">
                  <c:v>Trauma</c:v>
                </c:pt>
                <c:pt idx="1">
                  <c:v>OCD</c:v>
                </c:pt>
                <c:pt idx="2">
                  <c:v>Depression</c:v>
                </c:pt>
                <c:pt idx="3">
                  <c:v>Anxiety</c:v>
                </c:pt>
                <c:pt idx="4">
                  <c:v>Psychosis</c:v>
                </c:pt>
                <c:pt idx="5">
                  <c:v>Bereavement</c:v>
                </c:pt>
                <c:pt idx="6">
                  <c:v>Anger</c:v>
                </c:pt>
                <c:pt idx="7">
                  <c:v>EUPD</c:v>
                </c:pt>
                <c:pt idx="8">
                  <c:v>Low mood</c:v>
                </c:pt>
                <c:pt idx="9">
                  <c:v>Dysregulation</c:v>
                </c:pt>
                <c:pt idx="10">
                  <c:v>Other- fill in free text</c:v>
                </c:pt>
              </c:strCache>
            </c:strRef>
          </c:cat>
          <c:val>
            <c:numRef>
              <c:f>Graph!$W$2:$W$12</c:f>
              <c:numCache>
                <c:formatCode>General</c:formatCode>
                <c:ptCount val="11"/>
                <c:pt idx="0">
                  <c:v>47</c:v>
                </c:pt>
                <c:pt idx="1">
                  <c:v>6</c:v>
                </c:pt>
                <c:pt idx="2">
                  <c:v>12</c:v>
                </c:pt>
                <c:pt idx="3">
                  <c:v>36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  <c:pt idx="7">
                  <c:v>1</c:v>
                </c:pt>
                <c:pt idx="8">
                  <c:v>3</c:v>
                </c:pt>
                <c:pt idx="9">
                  <c:v>2</c:v>
                </c:pt>
                <c:pt idx="10">
                  <c:v>6</c:v>
                </c:pt>
              </c:numCache>
            </c:numRef>
          </c:val>
        </c:ser>
        <c:dLbls/>
        <c:gapWidth val="182"/>
        <c:axId val="48799744"/>
        <c:axId val="48801280"/>
      </c:barChart>
      <c:catAx>
        <c:axId val="4879974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801280"/>
        <c:crosses val="autoZero"/>
        <c:auto val="1"/>
        <c:lblAlgn val="ctr"/>
        <c:lblOffset val="100"/>
      </c:catAx>
      <c:valAx>
        <c:axId val="4880128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799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'2019 OctNov Graphs'!$C$2</c:f>
              <c:strCache>
                <c:ptCount val="1"/>
                <c:pt idx="0">
                  <c:v>Attended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'2019 OctNov Graphs'!$D$1:$E$1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'2019 OctNov Graphs'!$D$2:$E$2</c:f>
              <c:numCache>
                <c:formatCode>General</c:formatCode>
                <c:ptCount val="2"/>
                <c:pt idx="0">
                  <c:v>145</c:v>
                </c:pt>
                <c:pt idx="1">
                  <c:v>604</c:v>
                </c:pt>
              </c:numCache>
            </c:numRef>
          </c:val>
        </c:ser>
        <c:ser>
          <c:idx val="1"/>
          <c:order val="1"/>
          <c:tx>
            <c:strRef>
              <c:f>'2019 OctNov Graphs'!$C$3</c:f>
              <c:strCache>
                <c:ptCount val="1"/>
                <c:pt idx="0">
                  <c:v>Did not attend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'2019 OctNov Graphs'!$D$1:$E$1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'2019 OctNov Graphs'!$D$3:$E$3</c:f>
              <c:numCache>
                <c:formatCode>General</c:formatCode>
                <c:ptCount val="2"/>
                <c:pt idx="0">
                  <c:v>74</c:v>
                </c:pt>
                <c:pt idx="1">
                  <c:v>279</c:v>
                </c:pt>
              </c:numCache>
            </c:numRef>
          </c:val>
        </c:ser>
        <c:dLbls/>
        <c:gapWidth val="219"/>
        <c:overlap val="-27"/>
        <c:axId val="43547264"/>
        <c:axId val="43553152"/>
      </c:barChart>
      <c:catAx>
        <c:axId val="435472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553152"/>
        <c:crosses val="autoZero"/>
        <c:auto val="1"/>
        <c:lblAlgn val="ctr"/>
        <c:lblOffset val="100"/>
      </c:catAx>
      <c:valAx>
        <c:axId val="4355315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547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'2019 OctNov Graphs'!$J$2</c:f>
              <c:strCache>
                <c:ptCount val="1"/>
                <c:pt idx="0">
                  <c:v>Attended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'2019 OctNov Graphs'!$K$1:$L$1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'2019 OctNov Graphs'!$K$2:$L$2</c:f>
              <c:numCache>
                <c:formatCode>General</c:formatCode>
                <c:ptCount val="2"/>
                <c:pt idx="0">
                  <c:v>119</c:v>
                </c:pt>
                <c:pt idx="1">
                  <c:v>547</c:v>
                </c:pt>
              </c:numCache>
            </c:numRef>
          </c:val>
        </c:ser>
        <c:ser>
          <c:idx val="1"/>
          <c:order val="1"/>
          <c:tx>
            <c:strRef>
              <c:f>'2019 OctNov Graphs'!$J$3</c:f>
              <c:strCache>
                <c:ptCount val="1"/>
                <c:pt idx="0">
                  <c:v>Did not attend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'2019 OctNov Graphs'!$K$1:$L$1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'2019 OctNov Graphs'!$K$3:$L$3</c:f>
              <c:numCache>
                <c:formatCode>General</c:formatCode>
                <c:ptCount val="2"/>
                <c:pt idx="0">
                  <c:v>49</c:v>
                </c:pt>
                <c:pt idx="1">
                  <c:v>230</c:v>
                </c:pt>
              </c:numCache>
            </c:numRef>
          </c:val>
        </c:ser>
        <c:dLbls/>
        <c:gapWidth val="219"/>
        <c:overlap val="-27"/>
        <c:axId val="43689472"/>
        <c:axId val="43691008"/>
      </c:barChart>
      <c:catAx>
        <c:axId val="4368947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91008"/>
        <c:crosses val="autoZero"/>
        <c:auto val="1"/>
        <c:lblAlgn val="ctr"/>
        <c:lblOffset val="100"/>
      </c:catAx>
      <c:valAx>
        <c:axId val="4369100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89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'2019 OctNov Graphs'!$O$2</c:f>
              <c:strCache>
                <c:ptCount val="1"/>
                <c:pt idx="0">
                  <c:v>Attended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'2019 OctNov Graphs'!$P$1:$Q$1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'2019 OctNov Graphs'!$P$2:$Q$2</c:f>
              <c:numCache>
                <c:formatCode>General</c:formatCode>
                <c:ptCount val="2"/>
                <c:pt idx="0">
                  <c:v>11</c:v>
                </c:pt>
                <c:pt idx="1">
                  <c:v>29</c:v>
                </c:pt>
              </c:numCache>
            </c:numRef>
          </c:val>
        </c:ser>
        <c:ser>
          <c:idx val="1"/>
          <c:order val="1"/>
          <c:tx>
            <c:strRef>
              <c:f>'2019 OctNov Graphs'!$O$3</c:f>
              <c:strCache>
                <c:ptCount val="1"/>
                <c:pt idx="0">
                  <c:v>Did not attend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'2019 OctNov Graphs'!$P$1:$Q$1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'2019 OctNov Graphs'!$P$3:$Q$3</c:f>
              <c:numCache>
                <c:formatCode>General</c:formatCode>
                <c:ptCount val="2"/>
                <c:pt idx="0">
                  <c:v>9</c:v>
                </c:pt>
                <c:pt idx="1">
                  <c:v>32</c:v>
                </c:pt>
              </c:numCache>
            </c:numRef>
          </c:val>
        </c:ser>
        <c:dLbls/>
        <c:gapWidth val="219"/>
        <c:overlap val="-27"/>
        <c:axId val="43753856"/>
        <c:axId val="43755392"/>
      </c:barChart>
      <c:catAx>
        <c:axId val="437538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55392"/>
        <c:crosses val="autoZero"/>
        <c:auto val="1"/>
        <c:lblAlgn val="ctr"/>
        <c:lblOffset val="100"/>
      </c:catAx>
      <c:valAx>
        <c:axId val="4375539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53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'2019 OctNov Graphs'!$T$2</c:f>
              <c:strCache>
                <c:ptCount val="1"/>
                <c:pt idx="0">
                  <c:v>Attended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'2019 OctNov Graphs'!$U$1:$V$1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'2019 OctNov Graphs'!$U$2:$V$2</c:f>
              <c:numCache>
                <c:formatCode>General</c:formatCode>
                <c:ptCount val="2"/>
                <c:pt idx="0">
                  <c:v>15</c:v>
                </c:pt>
                <c:pt idx="1">
                  <c:v>27</c:v>
                </c:pt>
              </c:numCache>
            </c:numRef>
          </c:val>
        </c:ser>
        <c:ser>
          <c:idx val="1"/>
          <c:order val="1"/>
          <c:tx>
            <c:strRef>
              <c:f>'2019 OctNov Graphs'!$T$3</c:f>
              <c:strCache>
                <c:ptCount val="1"/>
                <c:pt idx="0">
                  <c:v>Did not attend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'2019 OctNov Graphs'!$U$1:$V$1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'2019 OctNov Graphs'!$U$3:$V$3</c:f>
              <c:numCache>
                <c:formatCode>General</c:formatCode>
                <c:ptCount val="2"/>
                <c:pt idx="0">
                  <c:v>16</c:v>
                </c:pt>
                <c:pt idx="1">
                  <c:v>17</c:v>
                </c:pt>
              </c:numCache>
            </c:numRef>
          </c:val>
        </c:ser>
        <c:dLbls/>
        <c:gapWidth val="219"/>
        <c:overlap val="-27"/>
        <c:axId val="43863040"/>
        <c:axId val="43889408"/>
      </c:barChart>
      <c:catAx>
        <c:axId val="438630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89408"/>
        <c:crosses val="autoZero"/>
        <c:auto val="1"/>
        <c:lblAlgn val="ctr"/>
        <c:lblOffset val="100"/>
      </c:catAx>
      <c:valAx>
        <c:axId val="4388940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63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'2020 Graphs Neuro excl.'!$M$2</c:f>
              <c:strCache>
                <c:ptCount val="1"/>
                <c:pt idx="0">
                  <c:v>Attended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('2020 Graphs Neuro excl.'!$N$1,'2020 Graphs Neuro excl.'!$Q$1:$R$1,'2020 Graphs Neuro excl.'!$U$1:$V$1)</c:f>
              <c:strCache>
                <c:ptCount val="5"/>
                <c:pt idx="0">
                  <c:v>Attend Anywhere</c:v>
                </c:pt>
                <c:pt idx="2">
                  <c:v>Phone </c:v>
                </c:pt>
                <c:pt idx="4">
                  <c:v>MS Teams </c:v>
                </c:pt>
              </c:strCache>
            </c:strRef>
          </c:cat>
          <c:val>
            <c:numRef>
              <c:f>('2020 Graphs Neuro excl.'!$N$2,'2020 Graphs Neuro excl.'!$Q$2:$R$2,'2020 Graphs Neuro excl.'!$U$2:$V$2)</c:f>
              <c:numCache>
                <c:formatCode>0.0%</c:formatCode>
                <c:ptCount val="5"/>
                <c:pt idx="0" formatCode="General">
                  <c:v>148</c:v>
                </c:pt>
                <c:pt idx="1">
                  <c:v>0</c:v>
                </c:pt>
                <c:pt idx="2" formatCode="General">
                  <c:v>427</c:v>
                </c:pt>
                <c:pt idx="3">
                  <c:v>0</c:v>
                </c:pt>
                <c:pt idx="4" formatCode="General">
                  <c:v>29</c:v>
                </c:pt>
              </c:numCache>
            </c:numRef>
          </c:val>
        </c:ser>
        <c:ser>
          <c:idx val="1"/>
          <c:order val="1"/>
          <c:tx>
            <c:strRef>
              <c:f>'2020 Graphs Neuro excl.'!$M$3</c:f>
              <c:strCache>
                <c:ptCount val="1"/>
                <c:pt idx="0">
                  <c:v>Did not attend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('2020 Graphs Neuro excl.'!$N$1,'2020 Graphs Neuro excl.'!$Q$1:$R$1,'2020 Graphs Neuro excl.'!$U$1:$V$1)</c:f>
              <c:strCache>
                <c:ptCount val="5"/>
                <c:pt idx="0">
                  <c:v>Attend Anywhere</c:v>
                </c:pt>
                <c:pt idx="2">
                  <c:v>Phone </c:v>
                </c:pt>
                <c:pt idx="4">
                  <c:v>MS Teams </c:v>
                </c:pt>
              </c:strCache>
            </c:strRef>
          </c:cat>
          <c:val>
            <c:numRef>
              <c:f>('2020 Graphs Neuro excl.'!$N$3,'2020 Graphs Neuro excl.'!$Q$3:$R$3,'2020 Graphs Neuro excl.'!$U$3:$V$3)</c:f>
              <c:numCache>
                <c:formatCode>0.0%</c:formatCode>
                <c:ptCount val="5"/>
                <c:pt idx="0" formatCode="General">
                  <c:v>74</c:v>
                </c:pt>
                <c:pt idx="1">
                  <c:v>0</c:v>
                </c:pt>
                <c:pt idx="2" formatCode="General">
                  <c:v>186</c:v>
                </c:pt>
                <c:pt idx="3">
                  <c:v>0</c:v>
                </c:pt>
                <c:pt idx="4" formatCode="General">
                  <c:v>19</c:v>
                </c:pt>
              </c:numCache>
            </c:numRef>
          </c:val>
        </c:ser>
        <c:dLbls/>
        <c:gapWidth val="219"/>
        <c:overlap val="-27"/>
        <c:axId val="43943808"/>
        <c:axId val="43945344"/>
      </c:barChart>
      <c:catAx>
        <c:axId val="4394380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45344"/>
        <c:crosses val="autoZero"/>
        <c:auto val="1"/>
        <c:lblAlgn val="ctr"/>
        <c:lblOffset val="100"/>
      </c:catAx>
      <c:valAx>
        <c:axId val="4394534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43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5075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79519-EA4B-47D6-A01D-CF11CCAD74C2}" type="datetimeFigureOut">
              <a:rPr lang="en-GB" smtClean="0"/>
              <a:pPr/>
              <a:t>22/08/2021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5600" y="1241425"/>
            <a:ext cx="5954713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76788"/>
            <a:ext cx="5332413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5075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C2116-AC84-4E63-ACB2-2B33C8A2C88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87720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Pre-covid – all face to face. Post covid phone, AA, Teams.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C2116-AC84-4E63-ACB2-2B33C8A2C889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112 clients accepted remote, 9 refused.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C2116-AC84-4E63-ACB2-2B33C8A2C889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u="sng" dirty="0" smtClean="0"/>
              <a:t>2019: </a:t>
            </a:r>
            <a:r>
              <a:rPr lang="en-GB" dirty="0" smtClean="0"/>
              <a:t>66.2% Attended, 33.8% Did not attend</a:t>
            </a:r>
          </a:p>
          <a:p>
            <a:pPr marL="171450" indent="-171450">
              <a:buFontTx/>
              <a:buChar char="-"/>
            </a:pPr>
            <a:r>
              <a:rPr lang="en-GB" u="sng" dirty="0" smtClean="0"/>
              <a:t>2020: </a:t>
            </a:r>
            <a:r>
              <a:rPr lang="en-GB" dirty="0" smtClean="0"/>
              <a:t>68.4%</a:t>
            </a:r>
            <a:r>
              <a:rPr lang="en-GB" baseline="0" dirty="0" smtClean="0"/>
              <a:t> </a:t>
            </a:r>
            <a:r>
              <a:rPr lang="en-GB" dirty="0" smtClean="0"/>
              <a:t>Attended, 31.6% Did</a:t>
            </a:r>
            <a:r>
              <a:rPr lang="en-GB" baseline="0" dirty="0" smtClean="0"/>
              <a:t> not attend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C2116-AC84-4E63-ACB2-2B33C8A2C889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47374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u="sng" dirty="0" smtClean="0"/>
              <a:t>2019:</a:t>
            </a:r>
            <a:r>
              <a:rPr lang="en-GB" u="sng" baseline="0" dirty="0" smtClean="0"/>
              <a:t> </a:t>
            </a:r>
            <a:r>
              <a:rPr lang="en-GB" baseline="0" dirty="0" smtClean="0"/>
              <a:t>70.8% Attended, 29.2% Did not attend</a:t>
            </a:r>
            <a:endParaRPr lang="en-GB" dirty="0" smtClean="0"/>
          </a:p>
          <a:p>
            <a:pPr marL="171450" indent="-171450">
              <a:buFontTx/>
              <a:buChar char="-"/>
            </a:pPr>
            <a:r>
              <a:rPr lang="en-GB" u="sng" dirty="0" smtClean="0"/>
              <a:t>2020: </a:t>
            </a:r>
            <a:r>
              <a:rPr lang="en-GB" dirty="0" smtClean="0"/>
              <a:t>70.4% Attended, 29.6% Did not attend</a:t>
            </a:r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C2116-AC84-4E63-ACB2-2B33C8A2C889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96905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u="sng" dirty="0" smtClean="0"/>
              <a:t>2019:</a:t>
            </a:r>
            <a:r>
              <a:rPr lang="en-GB" u="none" baseline="0" dirty="0" smtClean="0"/>
              <a:t> 55% Attended, 45% Did not attend</a:t>
            </a:r>
            <a:endParaRPr lang="en-GB" dirty="0" smtClean="0"/>
          </a:p>
          <a:p>
            <a:pPr marL="171450" indent="-171450">
              <a:buFontTx/>
              <a:buChar char="-"/>
            </a:pPr>
            <a:r>
              <a:rPr lang="en-GB" u="sng" dirty="0" smtClean="0"/>
              <a:t>2020:</a:t>
            </a:r>
            <a:r>
              <a:rPr lang="en-GB" u="none" dirty="0" smtClean="0"/>
              <a:t> 47.5% Attended,</a:t>
            </a:r>
            <a:r>
              <a:rPr lang="en-GB" u="none" baseline="0" dirty="0" smtClean="0"/>
              <a:t> 52.5% Did not attend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C2116-AC84-4E63-ACB2-2B33C8A2C889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22118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u="sng" dirty="0" smtClean="0"/>
              <a:t>2019:</a:t>
            </a:r>
            <a:r>
              <a:rPr lang="en-GB" u="none" baseline="0" dirty="0" smtClean="0"/>
              <a:t> 48.4% Attended, 51.6% Did not attend</a:t>
            </a:r>
            <a:endParaRPr lang="en-GB" dirty="0" smtClean="0"/>
          </a:p>
          <a:p>
            <a:pPr marL="171450" indent="-171450">
              <a:buFontTx/>
              <a:buChar char="-"/>
            </a:pPr>
            <a:r>
              <a:rPr lang="en-GB" u="sng" dirty="0" smtClean="0"/>
              <a:t>2020</a:t>
            </a:r>
            <a:r>
              <a:rPr lang="en-GB" u="none" dirty="0" smtClean="0"/>
              <a:t>:</a:t>
            </a:r>
            <a:r>
              <a:rPr lang="en-GB" u="none" baseline="0" dirty="0" smtClean="0"/>
              <a:t> 61.4% Attended, 38.6% Did not attend</a:t>
            </a:r>
            <a:endParaRPr lang="en-GB" u="none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C2116-AC84-4E63-ACB2-2B33C8A2C889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495057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u="sng" baseline="0" dirty="0" smtClean="0"/>
              <a:t>Attend anywhere</a:t>
            </a:r>
            <a:r>
              <a:rPr lang="en-GB" baseline="0" dirty="0" smtClean="0"/>
              <a:t>: 66.7% Attended, 33.3% Did not attend</a:t>
            </a:r>
          </a:p>
          <a:p>
            <a:pPr marL="171450" indent="-171450">
              <a:buFontTx/>
              <a:buChar char="-"/>
            </a:pPr>
            <a:r>
              <a:rPr lang="en-GB" u="sng" baseline="0" dirty="0" smtClean="0"/>
              <a:t>Phone</a:t>
            </a:r>
            <a:r>
              <a:rPr lang="en-GB" baseline="0" dirty="0" smtClean="0"/>
              <a:t>: 69.7% Attended, 30.3% Did not attend</a:t>
            </a:r>
          </a:p>
          <a:p>
            <a:pPr marL="171450" indent="-171450">
              <a:buFontTx/>
              <a:buChar char="-"/>
            </a:pPr>
            <a:r>
              <a:rPr lang="en-GB" u="sng" baseline="0" dirty="0" smtClean="0"/>
              <a:t>MS Teams</a:t>
            </a:r>
            <a:r>
              <a:rPr lang="en-GB" baseline="0" dirty="0" smtClean="0"/>
              <a:t>: 60.4% Attended, 39.6% Did not attend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C2116-AC84-4E63-ACB2-2B33C8A2C889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58908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678F-7061-40C0-8859-D3C3A4D1B6B3}" type="datetimeFigureOut">
              <a:rPr lang="en-GB" smtClean="0"/>
              <a:pPr/>
              <a:t>22/08/2021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BED5-1D0F-495A-804D-B66FAEE9DD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678F-7061-40C0-8859-D3C3A4D1B6B3}" type="datetimeFigureOut">
              <a:rPr lang="en-GB" smtClean="0"/>
              <a:pPr/>
              <a:t>22/08/2021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BED5-1D0F-495A-804D-B66FAEE9DD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678F-7061-40C0-8859-D3C3A4D1B6B3}" type="datetimeFigureOut">
              <a:rPr lang="en-GB" smtClean="0"/>
              <a:pPr/>
              <a:t>22/08/2021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BED5-1D0F-495A-804D-B66FAEE9DD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678F-7061-40C0-8859-D3C3A4D1B6B3}" type="datetimeFigureOut">
              <a:rPr lang="en-GB" smtClean="0"/>
              <a:pPr/>
              <a:t>22/08/2021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BED5-1D0F-495A-804D-B66FAEE9DD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678F-7061-40C0-8859-D3C3A4D1B6B3}" type="datetimeFigureOut">
              <a:rPr lang="en-GB" smtClean="0"/>
              <a:pPr/>
              <a:t>22/08/2021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BED5-1D0F-495A-804D-B66FAEE9DD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678F-7061-40C0-8859-D3C3A4D1B6B3}" type="datetimeFigureOut">
              <a:rPr lang="en-GB" smtClean="0"/>
              <a:pPr/>
              <a:t>22/08/2021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BED5-1D0F-495A-804D-B66FAEE9DD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678F-7061-40C0-8859-D3C3A4D1B6B3}" type="datetimeFigureOut">
              <a:rPr lang="en-GB" smtClean="0"/>
              <a:pPr/>
              <a:t>22/08/2021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BED5-1D0F-495A-804D-B66FAEE9DD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678F-7061-40C0-8859-D3C3A4D1B6B3}" type="datetimeFigureOut">
              <a:rPr lang="en-GB" smtClean="0"/>
              <a:pPr/>
              <a:t>22/08/2021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BED5-1D0F-495A-804D-B66FAEE9DD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678F-7061-40C0-8859-D3C3A4D1B6B3}" type="datetimeFigureOut">
              <a:rPr lang="en-GB" smtClean="0"/>
              <a:pPr/>
              <a:t>22/08/2021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BED5-1D0F-495A-804D-B66FAEE9DD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678F-7061-40C0-8859-D3C3A4D1B6B3}" type="datetimeFigureOut">
              <a:rPr lang="en-GB" smtClean="0"/>
              <a:pPr/>
              <a:t>22/08/2021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BED5-1D0F-495A-804D-B66FAEE9DD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678F-7061-40C0-8859-D3C3A4D1B6B3}" type="datetimeFigureOut">
              <a:rPr lang="en-GB" smtClean="0"/>
              <a:pPr/>
              <a:t>22/08/2021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BED5-1D0F-495A-804D-B66FAEE9DD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2678F-7061-40C0-8859-D3C3A4D1B6B3}" type="datetimeFigureOut">
              <a:rPr lang="en-GB" smtClean="0"/>
              <a:pPr/>
              <a:t>22/08/2021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6BED5-1D0F-495A-804D-B66FAEE9DD39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 descr="Whoosh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47170"/>
            <a:ext cx="10972800" cy="2965450"/>
          </a:xfrm>
          <a:prstGeom prst="rect">
            <a:avLst/>
          </a:prstGeom>
          <a:blipFill>
            <a:blip r:embed="rId14" cstate="print"/>
            <a:tile tx="0" ty="0" sx="100000" sy="100000" flip="none" algn="tl"/>
          </a:blipFill>
          <a:ln>
            <a:noFill/>
          </a:ln>
        </p:spPr>
      </p:pic>
      <p:pic>
        <p:nvPicPr>
          <p:cNvPr id="8" name="Picture 4" descr="NHSGG&amp;C*SPOT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60496" y="266676"/>
            <a:ext cx="1219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Uptake and acceptability of remote psychological therapies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Dr Peter Brennan</a:t>
            </a:r>
          </a:p>
          <a:p>
            <a:r>
              <a:rPr lang="en-GB" dirty="0"/>
              <a:t>Principal Clinical Psychologist</a:t>
            </a:r>
          </a:p>
          <a:p>
            <a:r>
              <a:rPr lang="en-GB" dirty="0"/>
              <a:t>NHS GG&amp;C Alcohol and Drug Recovery Services (ADRS)</a:t>
            </a:r>
          </a:p>
        </p:txBody>
      </p:sp>
    </p:spTree>
    <p:extLst>
      <p:ext uri="{BB962C8B-B14F-4D97-AF65-F5344CB8AC3E}">
        <p14:creationId xmlns:p14="http://schemas.microsoft.com/office/powerpoint/2010/main" xmlns="" val="104919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07745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Remote appointment acceptability: Phone calls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443038"/>
            <a:ext cx="10515600" cy="2114829"/>
          </a:xfrm>
        </p:spPr>
        <p:txBody>
          <a:bodyPr/>
          <a:lstStyle/>
          <a:p>
            <a:r>
              <a:rPr lang="en-GB" dirty="0"/>
              <a:t>Phone calls were offered if video calls were not a possibility or declined for other </a:t>
            </a:r>
            <a:r>
              <a:rPr lang="en-GB" dirty="0" smtClean="0"/>
              <a:t>reasons</a:t>
            </a:r>
          </a:p>
          <a:p>
            <a:pPr lvl="1"/>
            <a:r>
              <a:rPr lang="en-GB" dirty="0" smtClean="0"/>
              <a:t>Most of those offered phone appointments accepted them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38201" y="4080160"/>
            <a:ext cx="1051559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Approximately </a:t>
            </a:r>
            <a:r>
              <a:rPr lang="en-GB" sz="2800" dirty="0" smtClean="0"/>
              <a:t>22% </a:t>
            </a:r>
            <a:r>
              <a:rPr lang="en-GB" sz="2800" dirty="0"/>
              <a:t>of </a:t>
            </a:r>
            <a:r>
              <a:rPr lang="en-GB" sz="2800" dirty="0" smtClean="0"/>
              <a:t>clients either </a:t>
            </a:r>
            <a:r>
              <a:rPr lang="en-GB" sz="2800" dirty="0"/>
              <a:t>refused or were unable to access </a:t>
            </a:r>
            <a:r>
              <a:rPr lang="en-GB" sz="2800" dirty="0" smtClean="0"/>
              <a:t>any remote appointments</a:t>
            </a:r>
            <a:endParaRPr lang="en-GB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Most of these clients reported being uncomfortable with remote therapy and wanted to wait for face to face </a:t>
            </a:r>
            <a:r>
              <a:rPr lang="en-GB" sz="2400" dirty="0" smtClean="0"/>
              <a:t>appointments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Some refused because of reasons related to their presenting problem, e.g. paranoia about phones being listened to</a:t>
            </a:r>
            <a:endParaRPr lang="en-GB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10031097"/>
              </p:ext>
            </p:extLst>
          </p:nvPr>
        </p:nvGraphicFramePr>
        <p:xfrm>
          <a:off x="1147482" y="3044170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Number</a:t>
                      </a:r>
                      <a:r>
                        <a:rPr lang="en-GB" baseline="0" dirty="0" smtClean="0"/>
                        <a:t> of clients offered phone appt.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Number of clients accepted phone appt.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95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68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9837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2489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Attend Anywhere acceptability: By presenting problem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12351600"/>
              </p:ext>
            </p:extLst>
          </p:nvPr>
        </p:nvGraphicFramePr>
        <p:xfrm>
          <a:off x="752360" y="1329184"/>
          <a:ext cx="10680191" cy="5528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2700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274638"/>
            <a:ext cx="100965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Phone appointment acceptability: By presenting problem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6315642"/>
              </p:ext>
            </p:extLst>
          </p:nvPr>
        </p:nvGraphicFramePr>
        <p:xfrm>
          <a:off x="804672" y="1350449"/>
          <a:ext cx="10625328" cy="5507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51320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38225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Overall appointment attendance in (Oct-Nov) 2019 and 2020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97612584"/>
              </p:ext>
            </p:extLst>
          </p:nvPr>
        </p:nvGraphicFramePr>
        <p:xfrm>
          <a:off x="1041991" y="1509823"/>
          <a:ext cx="10311809" cy="5103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76955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00125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Therapy attendance in (Oct-Nov) 2019 and 2020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64514215"/>
              </p:ext>
            </p:extLst>
          </p:nvPr>
        </p:nvGraphicFramePr>
        <p:xfrm>
          <a:off x="1200150" y="1424763"/>
          <a:ext cx="9542277" cy="5433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51831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07745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Assessment attendance in (Oct-Nov) 2019 and 2020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96878144"/>
              </p:ext>
            </p:extLst>
          </p:nvPr>
        </p:nvGraphicFramePr>
        <p:xfrm>
          <a:off x="1339702" y="1467293"/>
          <a:ext cx="9441712" cy="5390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61652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22985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Attendance: Group attendance in (Oct-Nov) 2019 and 2020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059607"/>
              </p:ext>
            </p:extLst>
          </p:nvPr>
        </p:nvGraphicFramePr>
        <p:xfrm>
          <a:off x="1169580" y="1424763"/>
          <a:ext cx="10015871" cy="5146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1327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2505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Attendance: Differences between platforms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43921671"/>
              </p:ext>
            </p:extLst>
          </p:nvPr>
        </p:nvGraphicFramePr>
        <p:xfrm>
          <a:off x="609600" y="1350448"/>
          <a:ext cx="10972800" cy="5348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56006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 from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38699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Attendance was similar in 2020 compared to 2019</a:t>
            </a:r>
          </a:p>
          <a:p>
            <a:pPr lvl="1"/>
            <a:r>
              <a:rPr lang="en-GB" dirty="0"/>
              <a:t>Small differences: overall and therapy attendance better in 2020, assessment attendance better in 2019</a:t>
            </a:r>
          </a:p>
          <a:p>
            <a:endParaRPr lang="en-GB" dirty="0"/>
          </a:p>
          <a:p>
            <a:r>
              <a:rPr lang="en-GB" dirty="0"/>
              <a:t>The largest difference was found in the attendance to group appointments, with a rise in attendance when delivered in 2020</a:t>
            </a:r>
          </a:p>
          <a:p>
            <a:pPr lvl="1"/>
            <a:r>
              <a:rPr lang="en-GB" dirty="0"/>
              <a:t>More accessible?</a:t>
            </a:r>
          </a:p>
          <a:p>
            <a:pPr lvl="1"/>
            <a:r>
              <a:rPr lang="en-GB" dirty="0"/>
              <a:t>Lowered barrier of entry for those with anxiety?</a:t>
            </a:r>
          </a:p>
          <a:p>
            <a:endParaRPr lang="en-GB" dirty="0"/>
          </a:p>
          <a:p>
            <a:r>
              <a:rPr lang="en-GB" dirty="0"/>
              <a:t>Phone call appointments had slightly better attendance and lower non-attendance rates than video appointments</a:t>
            </a:r>
          </a:p>
          <a:p>
            <a:pPr lvl="1"/>
            <a:r>
              <a:rPr lang="en-GB" dirty="0"/>
              <a:t>Video calls require clients to log in to the video waiting room, whereas clients did not always need to remember their appointment to receive a phone call. Video calls are also more susceptible to technology problems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3220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COVID-19 response in ADRS Psychological Therapies Service</a:t>
            </a:r>
          </a:p>
          <a:p>
            <a:r>
              <a:rPr lang="en-GB" dirty="0"/>
              <a:t>Remote therapy with the ADRS client group</a:t>
            </a:r>
          </a:p>
          <a:p>
            <a:r>
              <a:rPr lang="en-GB" dirty="0"/>
              <a:t>Data collection and analysis</a:t>
            </a:r>
          </a:p>
          <a:p>
            <a:r>
              <a:rPr lang="en-GB" dirty="0"/>
              <a:t>Acceptability of remote therapy</a:t>
            </a:r>
          </a:p>
          <a:p>
            <a:r>
              <a:rPr lang="en-GB" dirty="0"/>
              <a:t>Attendance</a:t>
            </a:r>
          </a:p>
          <a:p>
            <a:pPr lvl="1"/>
            <a:r>
              <a:rPr lang="en-GB" dirty="0"/>
              <a:t>Remote appointments vs. face to face appointments</a:t>
            </a:r>
          </a:p>
          <a:p>
            <a:pPr lvl="1"/>
            <a:r>
              <a:rPr lang="en-GB" dirty="0"/>
              <a:t>Type of appointment</a:t>
            </a:r>
          </a:p>
          <a:p>
            <a:pPr lvl="1"/>
            <a:r>
              <a:rPr lang="en-GB" dirty="0"/>
              <a:t>Platform</a:t>
            </a:r>
          </a:p>
          <a:p>
            <a:r>
              <a:rPr lang="en-GB" dirty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xmlns="" val="200334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Psychological therapies in the ADRS service and impact of COVID-19 pandemic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The NHS Greater Glasgow &amp; Clyde Alcohol and Drug Recovery Service (ADRS) offer psychological therapy to clients within the health board, who are in recovery from problematic substance use</a:t>
            </a:r>
          </a:p>
          <a:p>
            <a:pPr lvl="1"/>
            <a:r>
              <a:rPr lang="en-GB" dirty="0"/>
              <a:t>Psychology intervention has traditionally involved: one-to-one therapies, group therapy and neuropsychological assessments</a:t>
            </a:r>
          </a:p>
          <a:p>
            <a:pPr lvl="1"/>
            <a:r>
              <a:rPr lang="en-GB" dirty="0"/>
              <a:t>All of these have been offered face-to-face</a:t>
            </a:r>
          </a:p>
          <a:p>
            <a:endParaRPr lang="en-GB" dirty="0"/>
          </a:p>
          <a:p>
            <a:r>
              <a:rPr lang="en-GB" dirty="0"/>
              <a:t>As a response to the nation-wide lockdown in March 2020, psychological therapies in ADRS began to be offered remotely only</a:t>
            </a:r>
          </a:p>
          <a:p>
            <a:pPr lvl="1"/>
            <a:r>
              <a:rPr lang="en-GB" dirty="0"/>
              <a:t>Phone appointment were introduced first</a:t>
            </a:r>
          </a:p>
          <a:p>
            <a:pPr lvl="1"/>
            <a:r>
              <a:rPr lang="en-GB" dirty="0"/>
              <a:t>Introduction of Attend Anywhere (NHS Near Me) </a:t>
            </a:r>
          </a:p>
          <a:p>
            <a:pPr lvl="1"/>
            <a:r>
              <a:rPr lang="en-GB" dirty="0"/>
              <a:t>Use of MS Teams for groups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9950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Remote therapy with the ADRS client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People with problematic substance use may have limited access and skills to engage with remote therapy</a:t>
            </a:r>
          </a:p>
          <a:p>
            <a:pPr lvl="1"/>
            <a:r>
              <a:rPr lang="en-GB" dirty="0"/>
              <a:t>Those most likely to need digital health interventions, e.g. people from deprived areas and, are the least likely to be able to access them due to a ‘digital divide’ (</a:t>
            </a:r>
            <a:r>
              <a:rPr lang="en-GB" dirty="0" err="1"/>
              <a:t>McAuley</a:t>
            </a:r>
            <a:r>
              <a:rPr lang="en-GB" dirty="0"/>
              <a:t>, 2014)</a:t>
            </a:r>
          </a:p>
          <a:p>
            <a:endParaRPr lang="en-GB" dirty="0"/>
          </a:p>
          <a:p>
            <a:r>
              <a:rPr lang="en-GB" dirty="0"/>
              <a:t>However, some data suggests acceptability and satisfaction with e-interventions with the client group </a:t>
            </a:r>
          </a:p>
          <a:p>
            <a:pPr lvl="1"/>
            <a:r>
              <a:rPr lang="en-GB" dirty="0"/>
              <a:t>Digital health interventions (McDonnell at al., 2020)</a:t>
            </a:r>
          </a:p>
          <a:p>
            <a:pPr lvl="1"/>
            <a:r>
              <a:rPr lang="en-GB" dirty="0"/>
              <a:t>Psychotherapy and medication treatments (Lin et al., 2019)</a:t>
            </a:r>
          </a:p>
          <a:p>
            <a:pPr lvl="1"/>
            <a:r>
              <a:rPr lang="en-GB" dirty="0"/>
              <a:t>However, little research has been conducted to date</a:t>
            </a:r>
          </a:p>
        </p:txBody>
      </p:sp>
    </p:spTree>
    <p:extLst>
      <p:ext uri="{BB962C8B-B14F-4D97-AF65-F5344CB8AC3E}">
        <p14:creationId xmlns:p14="http://schemas.microsoft.com/office/powerpoint/2010/main" xmlns="" val="204316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collection and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By remote therapy, we refer to:</a:t>
            </a:r>
          </a:p>
          <a:p>
            <a:pPr lvl="1"/>
            <a:r>
              <a:rPr lang="en-GB" dirty="0"/>
              <a:t>Phone calls</a:t>
            </a:r>
          </a:p>
          <a:p>
            <a:pPr lvl="1"/>
            <a:r>
              <a:rPr lang="en-GB" dirty="0"/>
              <a:t>Video calls (e.g. Attend Anywhere and MS Teams)</a:t>
            </a:r>
          </a:p>
          <a:p>
            <a:endParaRPr lang="en-GB" dirty="0"/>
          </a:p>
          <a:p>
            <a:r>
              <a:rPr lang="en-GB" dirty="0"/>
              <a:t>Data about the uptake of remote Psychology appointments was gathered between the 20</a:t>
            </a:r>
            <a:r>
              <a:rPr lang="en-GB" baseline="30000" dirty="0"/>
              <a:t>th</a:t>
            </a:r>
            <a:r>
              <a:rPr lang="en-GB" dirty="0"/>
              <a:t> of April 2020 and 23</a:t>
            </a:r>
            <a:r>
              <a:rPr lang="en-GB" baseline="30000" dirty="0"/>
              <a:t>rd</a:t>
            </a:r>
            <a:r>
              <a:rPr lang="en-GB" dirty="0"/>
              <a:t> of December 2020</a:t>
            </a:r>
          </a:p>
          <a:p>
            <a:endParaRPr lang="en-GB" dirty="0"/>
          </a:p>
          <a:p>
            <a:r>
              <a:rPr lang="en-GB" dirty="0"/>
              <a:t>Data about the uptake of face to face appointments was gathered between 1</a:t>
            </a:r>
            <a:r>
              <a:rPr lang="en-GB" baseline="30000" dirty="0"/>
              <a:t>st</a:t>
            </a:r>
            <a:r>
              <a:rPr lang="en-GB" dirty="0"/>
              <a:t> of October 2019 and 30</a:t>
            </a:r>
            <a:r>
              <a:rPr lang="en-GB" baseline="30000" dirty="0"/>
              <a:t>th</a:t>
            </a:r>
            <a:r>
              <a:rPr lang="en-GB" dirty="0"/>
              <a:t> of November 2019</a:t>
            </a:r>
          </a:p>
          <a:p>
            <a:pPr lvl="1"/>
            <a:r>
              <a:rPr lang="en-GB" dirty="0"/>
              <a:t>Months were chosen as a representative of average 2019 attendance</a:t>
            </a:r>
          </a:p>
        </p:txBody>
      </p:sp>
    </p:spTree>
    <p:extLst>
      <p:ext uri="{BB962C8B-B14F-4D97-AF65-F5344CB8AC3E}">
        <p14:creationId xmlns:p14="http://schemas.microsoft.com/office/powerpoint/2010/main" xmlns="" val="240407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collection and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Types of appointments included in the data:</a:t>
            </a:r>
          </a:p>
          <a:p>
            <a:pPr lvl="1"/>
            <a:r>
              <a:rPr lang="en-GB" dirty="0"/>
              <a:t>Therapy</a:t>
            </a:r>
          </a:p>
          <a:p>
            <a:pPr lvl="1"/>
            <a:r>
              <a:rPr lang="en-GB" dirty="0"/>
              <a:t>Assessments</a:t>
            </a:r>
          </a:p>
          <a:p>
            <a:pPr lvl="1"/>
            <a:r>
              <a:rPr lang="en-GB" dirty="0"/>
              <a:t>Group course</a:t>
            </a:r>
          </a:p>
          <a:p>
            <a:endParaRPr lang="en-GB" dirty="0"/>
          </a:p>
          <a:p>
            <a:r>
              <a:rPr lang="en-GB" dirty="0"/>
              <a:t>Types of appointments not included in the data</a:t>
            </a:r>
          </a:p>
          <a:p>
            <a:pPr lvl="1"/>
            <a:r>
              <a:rPr lang="en-GB" dirty="0"/>
              <a:t>Neuropsychology appointments</a:t>
            </a:r>
          </a:p>
          <a:p>
            <a:pPr lvl="2"/>
            <a:r>
              <a:rPr lang="en-GB" dirty="0"/>
              <a:t>Not comparable to data from other appointments: clients frequently received support</a:t>
            </a:r>
          </a:p>
          <a:p>
            <a:pPr lvl="1"/>
            <a:r>
              <a:rPr lang="en-GB" dirty="0"/>
              <a:t>Routine check-in</a:t>
            </a:r>
          </a:p>
          <a:p>
            <a:pPr lvl="2"/>
            <a:r>
              <a:rPr lang="en-GB" dirty="0"/>
              <a:t>Delivered only at the beginning of the first lockdown in 2020</a:t>
            </a:r>
          </a:p>
        </p:txBody>
      </p:sp>
    </p:spTree>
    <p:extLst>
      <p:ext uri="{BB962C8B-B14F-4D97-AF65-F5344CB8AC3E}">
        <p14:creationId xmlns:p14="http://schemas.microsoft.com/office/powerpoint/2010/main" xmlns="" val="169546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collection and analysis-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were 883 recorded appointments with 121 clients between 20</a:t>
            </a:r>
            <a:r>
              <a:rPr lang="en-GB" baseline="30000" dirty="0"/>
              <a:t>th</a:t>
            </a:r>
            <a:r>
              <a:rPr lang="en-GB" dirty="0"/>
              <a:t> of April and 23</a:t>
            </a:r>
            <a:r>
              <a:rPr lang="en-GB" baseline="30000" dirty="0"/>
              <a:t>rd</a:t>
            </a:r>
            <a:r>
              <a:rPr lang="en-GB" dirty="0"/>
              <a:t> of December, 2020</a:t>
            </a:r>
          </a:p>
          <a:p>
            <a:pPr lvl="1"/>
            <a:r>
              <a:rPr lang="en-GB" dirty="0"/>
              <a:t>69.4% of these were conducted as phone appointments and 30.6% as video appointments, either on Attend Anywhere or MS Teams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04928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88695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Data collection and analysis: Presenting problems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24020241"/>
              </p:ext>
            </p:extLst>
          </p:nvPr>
        </p:nvGraphicFramePr>
        <p:xfrm>
          <a:off x="5540829" y="1745798"/>
          <a:ext cx="5470072" cy="4611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2572"/>
                <a:gridCol w="2857500"/>
              </a:tblGrid>
              <a:tr h="560784">
                <a:tc>
                  <a:txBody>
                    <a:bodyPr/>
                    <a:lstStyle/>
                    <a:p>
                      <a:r>
                        <a:rPr lang="en-GB" dirty="0" smtClean="0"/>
                        <a:t>Presenting problem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Number</a:t>
                      </a:r>
                      <a:r>
                        <a:rPr lang="en-GB" baseline="0" dirty="0" smtClean="0"/>
                        <a:t> of clients</a:t>
                      </a:r>
                      <a:endParaRPr lang="en-GB" dirty="0"/>
                    </a:p>
                  </a:txBody>
                  <a:tcPr/>
                </a:tc>
              </a:tr>
              <a:tr h="340460">
                <a:tc>
                  <a:txBody>
                    <a:bodyPr/>
                    <a:lstStyle/>
                    <a:p>
                      <a:r>
                        <a:rPr lang="en-GB" dirty="0" smtClean="0"/>
                        <a:t>Trauma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75</a:t>
                      </a:r>
                      <a:endParaRPr lang="en-GB" dirty="0"/>
                    </a:p>
                  </a:txBody>
                  <a:tcPr/>
                </a:tc>
              </a:tr>
              <a:tr h="350258">
                <a:tc>
                  <a:txBody>
                    <a:bodyPr/>
                    <a:lstStyle/>
                    <a:p>
                      <a:r>
                        <a:rPr lang="en-GB" dirty="0" smtClean="0"/>
                        <a:t>OCD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</a:tr>
              <a:tr h="392712">
                <a:tc>
                  <a:txBody>
                    <a:bodyPr/>
                    <a:lstStyle/>
                    <a:p>
                      <a:r>
                        <a:rPr lang="en-GB" dirty="0" smtClean="0"/>
                        <a:t>Depression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</a:t>
                      </a:r>
                      <a:endParaRPr lang="en-GB" dirty="0"/>
                    </a:p>
                  </a:txBody>
                  <a:tcPr/>
                </a:tc>
              </a:tr>
              <a:tr h="326571">
                <a:tc>
                  <a:txBody>
                    <a:bodyPr/>
                    <a:lstStyle/>
                    <a:p>
                      <a:r>
                        <a:rPr lang="en-GB" dirty="0" smtClean="0"/>
                        <a:t>Anxiety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56</a:t>
                      </a:r>
                      <a:endParaRPr lang="en-GB" dirty="0"/>
                    </a:p>
                  </a:txBody>
                  <a:tcPr/>
                </a:tc>
              </a:tr>
              <a:tr h="303711">
                <a:tc>
                  <a:txBody>
                    <a:bodyPr/>
                    <a:lstStyle/>
                    <a:p>
                      <a:r>
                        <a:rPr lang="en-GB" dirty="0" smtClean="0"/>
                        <a:t>Psychosis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</a:tr>
              <a:tr h="231866">
                <a:tc>
                  <a:txBody>
                    <a:bodyPr/>
                    <a:lstStyle/>
                    <a:p>
                      <a:r>
                        <a:rPr lang="en-GB" dirty="0" smtClean="0"/>
                        <a:t>Bereavement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</a:tr>
              <a:tr h="209006">
                <a:tc>
                  <a:txBody>
                    <a:bodyPr/>
                    <a:lstStyle/>
                    <a:p>
                      <a:r>
                        <a:rPr lang="en-GB" dirty="0" smtClean="0"/>
                        <a:t>Anger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dirty="0" smtClean="0"/>
                        <a:t>EUPD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dirty="0" smtClean="0"/>
                        <a:t>Low mood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dirty="0" smtClean="0"/>
                        <a:t>Dysregulation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dirty="0" smtClean="0"/>
                        <a:t>Other- fill in free text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2413908"/>
            <a:ext cx="450668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54% clients were recorded to have more than one presenting problem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Trauma and anxiety were the most prevalent problems</a:t>
            </a:r>
          </a:p>
        </p:txBody>
      </p:sp>
    </p:spTree>
    <p:extLst>
      <p:ext uri="{BB962C8B-B14F-4D97-AF65-F5344CB8AC3E}">
        <p14:creationId xmlns:p14="http://schemas.microsoft.com/office/powerpoint/2010/main" xmlns="" val="390284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0203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Remote appointment acceptability: Video calls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517464"/>
            <a:ext cx="10515600" cy="1186516"/>
          </a:xfrm>
        </p:spPr>
        <p:txBody>
          <a:bodyPr>
            <a:normAutofit/>
          </a:bodyPr>
          <a:lstStyle/>
          <a:p>
            <a:r>
              <a:rPr lang="en-GB" dirty="0"/>
              <a:t>Most clients were offered video call appointments (either Attend Anywhere or MS Teams) </a:t>
            </a:r>
            <a:r>
              <a:rPr lang="en-GB" dirty="0" smtClean="0"/>
              <a:t>first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82740850"/>
              </p:ext>
            </p:extLst>
          </p:nvPr>
        </p:nvGraphicFramePr>
        <p:xfrm>
          <a:off x="1174376" y="2615995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Number</a:t>
                      </a:r>
                      <a:r>
                        <a:rPr lang="en-GB" baseline="0" dirty="0" smtClean="0"/>
                        <a:t> of clients offered video appt.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Number of clients accepted video appt.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106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46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3378416"/>
            <a:ext cx="105155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Reason for refusing video calls often related to digital skills and technology ownership. Reasons reported: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Not comfortable with video calls (n=33)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Lack of equipment (n=27)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Unfamiliar with technology (n=16)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Wants to wait for face to face appointments (n=10)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Concerns about privacy (n=8)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Concerns about safety (n=2)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Concerns about confidentiality (n=1)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Other reasons (n=12)</a:t>
            </a:r>
          </a:p>
        </p:txBody>
      </p:sp>
    </p:spTree>
    <p:extLst>
      <p:ext uri="{BB962C8B-B14F-4D97-AF65-F5344CB8AC3E}">
        <p14:creationId xmlns:p14="http://schemas.microsoft.com/office/powerpoint/2010/main" xmlns="" val="302012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gc theme 202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gc theme 2021" id="{E7FBFC24-9A98-4F86-8EB0-0B05B256DDBA}" vid="{71D565F4-8725-4DCD-AE1A-E7C2B0A490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ggc theme 2021</Template>
  <TotalTime>90</TotalTime>
  <Words>1036</Words>
  <Application>Microsoft Office PowerPoint</Application>
  <PresentationFormat>Custom</PresentationFormat>
  <Paragraphs>144</Paragraphs>
  <Slides>18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ggc theme 2021</vt:lpstr>
      <vt:lpstr>Uptake and acceptability of remote psychological therapies</vt:lpstr>
      <vt:lpstr>Outline</vt:lpstr>
      <vt:lpstr>Psychological therapies in the ADRS service and impact of COVID-19 pandemic</vt:lpstr>
      <vt:lpstr>Remote therapy with the ADRS client group</vt:lpstr>
      <vt:lpstr>Data collection and analysis</vt:lpstr>
      <vt:lpstr>Data collection and analysis</vt:lpstr>
      <vt:lpstr>Data collection and analysis- overview</vt:lpstr>
      <vt:lpstr>Data collection and analysis: Presenting problems</vt:lpstr>
      <vt:lpstr>Remote appointment acceptability: Video calls</vt:lpstr>
      <vt:lpstr>Remote appointment acceptability: Phone calls</vt:lpstr>
      <vt:lpstr>Attend Anywhere acceptability: By presenting problem</vt:lpstr>
      <vt:lpstr>Phone appointment acceptability: By presenting problem</vt:lpstr>
      <vt:lpstr>Overall appointment attendance in (Oct-Nov) 2019 and 2020</vt:lpstr>
      <vt:lpstr>Therapy attendance in (Oct-Nov) 2019 and 2020</vt:lpstr>
      <vt:lpstr>Assessment attendance in (Oct-Nov) 2019 and 2020</vt:lpstr>
      <vt:lpstr>Attendance: Group attendance in (Oct-Nov) 2019 and 2020</vt:lpstr>
      <vt:lpstr>Attendance: Differences between platforms</vt:lpstr>
      <vt:lpstr>Conclusions from data</vt:lpstr>
    </vt:vector>
  </TitlesOfParts>
  <Company>NHS Greater Glasgow &amp; Clyde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Uptake and acceptability of remote psychological therapies</dc:title>
  <dc:creator>Karki, Salla</dc:creator>
  <cp:lastModifiedBy>BRENNPE096</cp:lastModifiedBy>
  <cp:revision>7</cp:revision>
  <dcterms:created xsi:type="dcterms:W3CDTF">2021-04-29T14:22:00Z</dcterms:created>
  <dcterms:modified xsi:type="dcterms:W3CDTF">2021-08-22T23:58:14Z</dcterms:modified>
</cp:coreProperties>
</file>