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7"/>
  </p:notesMasterIdLst>
  <p:sldIdLst>
    <p:sldId id="263" r:id="rId2"/>
    <p:sldId id="261" r:id="rId3"/>
    <p:sldId id="259" r:id="rId4"/>
    <p:sldId id="260" r:id="rId5"/>
    <p:sldId id="262"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A0EFB8-D51E-3941-9D02-EC0DF0A4B3CF}" v="17" dt="2021-08-11T15:42:25.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4762"/>
  </p:normalViewPr>
  <p:slideViewPr>
    <p:cSldViewPr snapToGrid="0">
      <p:cViewPr varScale="1">
        <p:scale>
          <a:sx n="125" d="100"/>
          <a:sy n="125" d="100"/>
        </p:scale>
        <p:origin x="1784"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NCROFT Angus" userId="fd582655-475b-4319-a715-aa4a4fb4e8fb" providerId="ADAL" clId="{8F02B065-D9A0-5946-8226-642838CD2779}"/>
    <pc:docChg chg="undo custSel modSld">
      <pc:chgData name="BANCROFT Angus" userId="fd582655-475b-4319-a715-aa4a4fb4e8fb" providerId="ADAL" clId="{8F02B065-D9A0-5946-8226-642838CD2779}" dt="2021-08-11T14:50:27.586" v="32" actId="20577"/>
      <pc:docMkLst>
        <pc:docMk/>
      </pc:docMkLst>
      <pc:sldChg chg="modSp">
        <pc:chgData name="BANCROFT Angus" userId="fd582655-475b-4319-a715-aa4a4fb4e8fb" providerId="ADAL" clId="{8F02B065-D9A0-5946-8226-642838CD2779}" dt="2021-08-11T14:48:25.433" v="1" actId="2711"/>
        <pc:sldMkLst>
          <pc:docMk/>
          <pc:sldMk cId="0" sldId="259"/>
        </pc:sldMkLst>
        <pc:spChg chg="mod">
          <ac:chgData name="BANCROFT Angus" userId="fd582655-475b-4319-a715-aa4a4fb4e8fb" providerId="ADAL" clId="{8F02B065-D9A0-5946-8226-642838CD2779}" dt="2021-08-11T14:48:25.433" v="1" actId="2711"/>
          <ac:spMkLst>
            <pc:docMk/>
            <pc:sldMk cId="0" sldId="259"/>
            <ac:spMk id="2" creationId="{CEB551D6-F46B-4847-B95E-384DE5AFC630}"/>
          </ac:spMkLst>
        </pc:spChg>
      </pc:sldChg>
      <pc:sldChg chg="modSp">
        <pc:chgData name="BANCROFT Angus" userId="fd582655-475b-4319-a715-aa4a4fb4e8fb" providerId="ADAL" clId="{8F02B065-D9A0-5946-8226-642838CD2779}" dt="2021-08-11T14:50:27.586" v="32" actId="20577"/>
        <pc:sldMkLst>
          <pc:docMk/>
          <pc:sldMk cId="4224978227" sldId="262"/>
        </pc:sldMkLst>
        <pc:spChg chg="mod">
          <ac:chgData name="BANCROFT Angus" userId="fd582655-475b-4319-a715-aa4a4fb4e8fb" providerId="ADAL" clId="{8F02B065-D9A0-5946-8226-642838CD2779}" dt="2021-08-11T14:50:27.586" v="32" actId="20577"/>
          <ac:spMkLst>
            <pc:docMk/>
            <pc:sldMk cId="4224978227" sldId="262"/>
            <ac:spMk id="3" creationId="{7ADE522C-27F8-4446-818F-089F9A16B810}"/>
          </ac:spMkLst>
        </pc:spChg>
      </pc:sldChg>
    </pc:docChg>
  </pc:docChgLst>
  <pc:docChgLst>
    <pc:chgData name="BANCROFT Angus" userId="fd582655-475b-4319-a715-aa4a4fb4e8fb" providerId="ADAL" clId="{ADFD183F-956A-2846-A97D-0544CD50431E}"/>
    <pc:docChg chg="modSld">
      <pc:chgData name="BANCROFT Angus" userId="fd582655-475b-4319-a715-aa4a4fb4e8fb" providerId="ADAL" clId="{ADFD183F-956A-2846-A97D-0544CD50431E}" dt="2021-05-05T18:31:02.501" v="0" actId="1037"/>
      <pc:docMkLst>
        <pc:docMk/>
      </pc:docMkLst>
      <pc:sldChg chg="modSp">
        <pc:chgData name="BANCROFT Angus" userId="fd582655-475b-4319-a715-aa4a4fb4e8fb" providerId="ADAL" clId="{ADFD183F-956A-2846-A97D-0544CD50431E}" dt="2021-05-05T18:31:02.501" v="0" actId="1037"/>
        <pc:sldMkLst>
          <pc:docMk/>
          <pc:sldMk cId="0" sldId="260"/>
        </pc:sldMkLst>
        <pc:spChg chg="mod">
          <ac:chgData name="BANCROFT Angus" userId="fd582655-475b-4319-a715-aa4a4fb4e8fb" providerId="ADAL" clId="{ADFD183F-956A-2846-A97D-0544CD50431E}" dt="2021-05-05T18:31:02.501" v="0" actId="1037"/>
          <ac:spMkLst>
            <pc:docMk/>
            <pc:sldMk cId="0" sldId="260"/>
            <ac:spMk id="90" creationId="{00000000-0000-0000-0000-000000000000}"/>
          </ac:spMkLst>
        </pc:spChg>
      </pc:sldChg>
    </pc:docChg>
  </pc:docChgLst>
  <pc:docChgLst>
    <pc:chgData name="BANCROFT Angus" userId="fd582655-475b-4319-a715-aa4a4fb4e8fb" providerId="ADAL" clId="{EDA0EFB8-D51E-3941-9D02-EC0DF0A4B3CF}"/>
    <pc:docChg chg="undo custSel modSld">
      <pc:chgData name="BANCROFT Angus" userId="fd582655-475b-4319-a715-aa4a4fb4e8fb" providerId="ADAL" clId="{EDA0EFB8-D51E-3941-9D02-EC0DF0A4B3CF}" dt="2021-08-11T15:48:26.196" v="1684" actId="20577"/>
      <pc:docMkLst>
        <pc:docMk/>
      </pc:docMkLst>
      <pc:sldChg chg="addSp delSp modSp mod">
        <pc:chgData name="BANCROFT Angus" userId="fd582655-475b-4319-a715-aa4a4fb4e8fb" providerId="ADAL" clId="{EDA0EFB8-D51E-3941-9D02-EC0DF0A4B3CF}" dt="2021-08-11T15:42:32.777" v="1542" actId="20577"/>
        <pc:sldMkLst>
          <pc:docMk/>
          <pc:sldMk cId="0" sldId="259"/>
        </pc:sldMkLst>
        <pc:spChg chg="add mod">
          <ac:chgData name="BANCROFT Angus" userId="fd582655-475b-4319-a715-aa4a4fb4e8fb" providerId="ADAL" clId="{EDA0EFB8-D51E-3941-9D02-EC0DF0A4B3CF}" dt="2021-08-11T15:39:50.832" v="1511" actId="2711"/>
          <ac:spMkLst>
            <pc:docMk/>
            <pc:sldMk cId="0" sldId="259"/>
            <ac:spMk id="2" creationId="{CEB551D6-F46B-4847-B95E-384DE5AFC630}"/>
          </ac:spMkLst>
        </pc:spChg>
        <pc:spChg chg="add mod">
          <ac:chgData name="BANCROFT Angus" userId="fd582655-475b-4319-a715-aa4a4fb4e8fb" providerId="ADAL" clId="{EDA0EFB8-D51E-3941-9D02-EC0DF0A4B3CF}" dt="2021-08-11T15:40:17.571" v="1516" actId="207"/>
          <ac:spMkLst>
            <pc:docMk/>
            <pc:sldMk cId="0" sldId="259"/>
            <ac:spMk id="3" creationId="{16E4BAF2-76FB-1C49-A3E2-80FEB8EE7443}"/>
          </ac:spMkLst>
        </pc:spChg>
        <pc:spChg chg="del">
          <ac:chgData name="BANCROFT Angus" userId="fd582655-475b-4319-a715-aa4a4fb4e8fb" providerId="ADAL" clId="{EDA0EFB8-D51E-3941-9D02-EC0DF0A4B3CF}" dt="2021-08-11T12:58:44.812" v="614" actId="478"/>
          <ac:spMkLst>
            <pc:docMk/>
            <pc:sldMk cId="0" sldId="259"/>
            <ac:spMk id="4" creationId="{C33221EB-F861-F845-AAB8-F7009F2DA762}"/>
          </ac:spMkLst>
        </pc:spChg>
        <pc:spChg chg="mod">
          <ac:chgData name="BANCROFT Angus" userId="fd582655-475b-4319-a715-aa4a4fb4e8fb" providerId="ADAL" clId="{EDA0EFB8-D51E-3941-9D02-EC0DF0A4B3CF}" dt="2021-08-11T15:42:32.777" v="1542" actId="20577"/>
          <ac:spMkLst>
            <pc:docMk/>
            <pc:sldMk cId="0" sldId="259"/>
            <ac:spMk id="81" creationId="{00000000-0000-0000-0000-000000000000}"/>
          </ac:spMkLst>
        </pc:spChg>
        <pc:picChg chg="del">
          <ac:chgData name="BANCROFT Angus" userId="fd582655-475b-4319-a715-aa4a4fb4e8fb" providerId="ADAL" clId="{EDA0EFB8-D51E-3941-9D02-EC0DF0A4B3CF}" dt="2021-08-11T12:58:41.681" v="613" actId="478"/>
          <ac:picMkLst>
            <pc:docMk/>
            <pc:sldMk cId="0" sldId="259"/>
            <ac:picMk id="12" creationId="{CD29A816-1994-9240-806F-C4AD39EA1445}"/>
          </ac:picMkLst>
        </pc:picChg>
      </pc:sldChg>
      <pc:sldChg chg="addSp delSp modSp mod">
        <pc:chgData name="BANCROFT Angus" userId="fd582655-475b-4319-a715-aa4a4fb4e8fb" providerId="ADAL" clId="{EDA0EFB8-D51E-3941-9D02-EC0DF0A4B3CF}" dt="2021-08-11T15:40:57.912" v="1531" actId="1076"/>
        <pc:sldMkLst>
          <pc:docMk/>
          <pc:sldMk cId="0" sldId="260"/>
        </pc:sldMkLst>
        <pc:spChg chg="add mod">
          <ac:chgData name="BANCROFT Angus" userId="fd582655-475b-4319-a715-aa4a4fb4e8fb" providerId="ADAL" clId="{EDA0EFB8-D51E-3941-9D02-EC0DF0A4B3CF}" dt="2021-08-11T15:40:47.968" v="1528" actId="20577"/>
          <ac:spMkLst>
            <pc:docMk/>
            <pc:sldMk cId="0" sldId="260"/>
            <ac:spMk id="2" creationId="{4E55DF45-5226-CF48-878B-A06609007B29}"/>
          </ac:spMkLst>
        </pc:spChg>
        <pc:spChg chg="add mod">
          <ac:chgData name="BANCROFT Angus" userId="fd582655-475b-4319-a715-aa4a4fb4e8fb" providerId="ADAL" clId="{EDA0EFB8-D51E-3941-9D02-EC0DF0A4B3CF}" dt="2021-08-11T15:40:57.912" v="1531" actId="1076"/>
          <ac:spMkLst>
            <pc:docMk/>
            <pc:sldMk cId="0" sldId="260"/>
            <ac:spMk id="3" creationId="{50AA81B2-13A1-C942-9E04-3C51A9346DFA}"/>
          </ac:spMkLst>
        </pc:spChg>
        <pc:spChg chg="add mod">
          <ac:chgData name="BANCROFT Angus" userId="fd582655-475b-4319-a715-aa4a4fb4e8fb" providerId="ADAL" clId="{EDA0EFB8-D51E-3941-9D02-EC0DF0A4B3CF}" dt="2021-08-11T15:40:39.774" v="1526" actId="313"/>
          <ac:spMkLst>
            <pc:docMk/>
            <pc:sldMk cId="0" sldId="260"/>
            <ac:spMk id="4" creationId="{397BD0C0-C883-0440-A1D4-309EED0F4A9B}"/>
          </ac:spMkLst>
        </pc:spChg>
        <pc:spChg chg="mod">
          <ac:chgData name="BANCROFT Angus" userId="fd582655-475b-4319-a715-aa4a4fb4e8fb" providerId="ADAL" clId="{EDA0EFB8-D51E-3941-9D02-EC0DF0A4B3CF}" dt="2021-08-11T13:00:37.402" v="889" actId="20577"/>
          <ac:spMkLst>
            <pc:docMk/>
            <pc:sldMk cId="0" sldId="260"/>
            <ac:spMk id="90" creationId="{00000000-0000-0000-0000-000000000000}"/>
          </ac:spMkLst>
        </pc:spChg>
        <pc:picChg chg="del">
          <ac:chgData name="BANCROFT Angus" userId="fd582655-475b-4319-a715-aa4a4fb4e8fb" providerId="ADAL" clId="{EDA0EFB8-D51E-3941-9D02-EC0DF0A4B3CF}" dt="2021-08-11T12:52:56.830" v="575" actId="478"/>
          <ac:picMkLst>
            <pc:docMk/>
            <pc:sldMk cId="0" sldId="260"/>
            <ac:picMk id="5" creationId="{85BDD575-7CA6-8F4F-9B97-AB6DFE0B8E59}"/>
          </ac:picMkLst>
        </pc:picChg>
      </pc:sldChg>
      <pc:sldChg chg="addSp delSp modSp mod modNotesTx">
        <pc:chgData name="BANCROFT Angus" userId="fd582655-475b-4319-a715-aa4a4fb4e8fb" providerId="ADAL" clId="{EDA0EFB8-D51E-3941-9D02-EC0DF0A4B3CF}" dt="2021-08-11T15:42:26.244" v="1538" actId="20577"/>
        <pc:sldMkLst>
          <pc:docMk/>
          <pc:sldMk cId="599104617" sldId="261"/>
        </pc:sldMkLst>
        <pc:spChg chg="add del mod">
          <ac:chgData name="BANCROFT Angus" userId="fd582655-475b-4319-a715-aa4a4fb4e8fb" providerId="ADAL" clId="{EDA0EFB8-D51E-3941-9D02-EC0DF0A4B3CF}" dt="2021-08-11T12:44:09.633" v="174"/>
          <ac:spMkLst>
            <pc:docMk/>
            <pc:sldMk cId="599104617" sldId="261"/>
            <ac:spMk id="2" creationId="{474D8B31-B41C-F348-984F-4AD0F65F7827}"/>
          </ac:spMkLst>
        </pc:spChg>
        <pc:spChg chg="add mod">
          <ac:chgData name="BANCROFT Angus" userId="fd582655-475b-4319-a715-aa4a4fb4e8fb" providerId="ADAL" clId="{EDA0EFB8-D51E-3941-9D02-EC0DF0A4B3CF}" dt="2021-08-11T15:36:09.869" v="1498" actId="2711"/>
          <ac:spMkLst>
            <pc:docMk/>
            <pc:sldMk cId="599104617" sldId="261"/>
            <ac:spMk id="3" creationId="{D9C3E3F9-8CEB-3E40-BB3F-5B1893DA5ABE}"/>
          </ac:spMkLst>
        </pc:spChg>
        <pc:spChg chg="mod">
          <ac:chgData name="BANCROFT Angus" userId="fd582655-475b-4319-a715-aa4a4fb4e8fb" providerId="ADAL" clId="{EDA0EFB8-D51E-3941-9D02-EC0DF0A4B3CF}" dt="2021-08-11T12:44:06.520" v="172" actId="20577"/>
          <ac:spMkLst>
            <pc:docMk/>
            <pc:sldMk cId="599104617" sldId="261"/>
            <ac:spMk id="4" creationId="{A8BCB1F7-E986-5F49-98AC-1040D45B5B17}"/>
          </ac:spMkLst>
        </pc:spChg>
        <pc:spChg chg="add mod">
          <ac:chgData name="BANCROFT Angus" userId="fd582655-475b-4319-a715-aa4a4fb4e8fb" providerId="ADAL" clId="{EDA0EFB8-D51E-3941-9D02-EC0DF0A4B3CF}" dt="2021-08-11T15:36:14.793" v="1499" actId="1076"/>
          <ac:spMkLst>
            <pc:docMk/>
            <pc:sldMk cId="599104617" sldId="261"/>
            <ac:spMk id="6" creationId="{92B6F73D-C432-EC4E-AAB4-FC0ED6468FA6}"/>
          </ac:spMkLst>
        </pc:spChg>
        <pc:spChg chg="del mod">
          <ac:chgData name="BANCROFT Angus" userId="fd582655-475b-4319-a715-aa4a4fb4e8fb" providerId="ADAL" clId="{EDA0EFB8-D51E-3941-9D02-EC0DF0A4B3CF}" dt="2021-08-11T12:41:36.885" v="145"/>
          <ac:spMkLst>
            <pc:docMk/>
            <pc:sldMk cId="599104617" sldId="261"/>
            <ac:spMk id="7" creationId="{89BE3F48-F2DB-FE46-82C1-F3FF3DDC5508}"/>
          </ac:spMkLst>
        </pc:spChg>
        <pc:picChg chg="del">
          <ac:chgData name="BANCROFT Angus" userId="fd582655-475b-4319-a715-aa4a4fb4e8fb" providerId="ADAL" clId="{EDA0EFB8-D51E-3941-9D02-EC0DF0A4B3CF}" dt="2021-08-11T12:37:12.757" v="139" actId="478"/>
          <ac:picMkLst>
            <pc:docMk/>
            <pc:sldMk cId="599104617" sldId="261"/>
            <ac:picMk id="5" creationId="{C3A37F22-519F-B14A-B2F3-53F188073E19}"/>
          </ac:picMkLst>
        </pc:picChg>
      </pc:sldChg>
      <pc:sldChg chg="addSp delSp modSp mod modNotesTx">
        <pc:chgData name="BANCROFT Angus" userId="fd582655-475b-4319-a715-aa4a4fb4e8fb" providerId="ADAL" clId="{EDA0EFB8-D51E-3941-9D02-EC0DF0A4B3CF}" dt="2021-08-11T15:48:26.196" v="1684" actId="20577"/>
        <pc:sldMkLst>
          <pc:docMk/>
          <pc:sldMk cId="4224978227" sldId="262"/>
        </pc:sldMkLst>
        <pc:spChg chg="mod">
          <ac:chgData name="BANCROFT Angus" userId="fd582655-475b-4319-a715-aa4a4fb4e8fb" providerId="ADAL" clId="{EDA0EFB8-D51E-3941-9D02-EC0DF0A4B3CF}" dt="2021-08-11T13:20:51.638" v="1434" actId="108"/>
          <ac:spMkLst>
            <pc:docMk/>
            <pc:sldMk cId="4224978227" sldId="262"/>
            <ac:spMk id="2" creationId="{FCC093BA-FEC8-E54A-9A8A-9C2C6D7FFBB8}"/>
          </ac:spMkLst>
        </pc:spChg>
        <pc:spChg chg="add mod">
          <ac:chgData name="BANCROFT Angus" userId="fd582655-475b-4319-a715-aa4a4fb4e8fb" providerId="ADAL" clId="{EDA0EFB8-D51E-3941-9D02-EC0DF0A4B3CF}" dt="2021-08-11T15:43:01.580" v="1608" actId="20577"/>
          <ac:spMkLst>
            <pc:docMk/>
            <pc:sldMk cId="4224978227" sldId="262"/>
            <ac:spMk id="3" creationId="{7ADE522C-27F8-4446-818F-089F9A16B810}"/>
          </ac:spMkLst>
        </pc:spChg>
        <pc:picChg chg="del">
          <ac:chgData name="BANCROFT Angus" userId="fd582655-475b-4319-a715-aa4a4fb4e8fb" providerId="ADAL" clId="{EDA0EFB8-D51E-3941-9D02-EC0DF0A4B3CF}" dt="2021-08-11T13:03:28.645" v="1069" actId="478"/>
          <ac:picMkLst>
            <pc:docMk/>
            <pc:sldMk cId="4224978227" sldId="262"/>
            <ac:picMk id="5" creationId="{C23D6A31-2984-5C41-8C25-00DF0D8D854B}"/>
          </ac:picMkLst>
        </pc:picChg>
      </pc:sldChg>
      <pc:sldChg chg="addSp delSp modSp mod modNotesTx">
        <pc:chgData name="BANCROFT Angus" userId="fd582655-475b-4319-a715-aa4a4fb4e8fb" providerId="ADAL" clId="{EDA0EFB8-D51E-3941-9D02-EC0DF0A4B3CF}" dt="2021-08-11T15:35:58.668" v="1496" actId="2711"/>
        <pc:sldMkLst>
          <pc:docMk/>
          <pc:sldMk cId="4009040981" sldId="263"/>
        </pc:sldMkLst>
        <pc:spChg chg="add mod">
          <ac:chgData name="BANCROFT Angus" userId="fd582655-475b-4319-a715-aa4a4fb4e8fb" providerId="ADAL" clId="{EDA0EFB8-D51E-3941-9D02-EC0DF0A4B3CF}" dt="2021-08-11T15:35:58.668" v="1496" actId="2711"/>
          <ac:spMkLst>
            <pc:docMk/>
            <pc:sldMk cId="4009040981" sldId="263"/>
            <ac:spMk id="2" creationId="{8340785A-AB95-F94E-AFDB-08C0EEAE080B}"/>
          </ac:spMkLst>
        </pc:spChg>
        <pc:spChg chg="add mod">
          <ac:chgData name="BANCROFT Angus" userId="fd582655-475b-4319-a715-aa4a4fb4e8fb" providerId="ADAL" clId="{EDA0EFB8-D51E-3941-9D02-EC0DF0A4B3CF}" dt="2021-08-11T15:35:51.046" v="1495" actId="2711"/>
          <ac:spMkLst>
            <pc:docMk/>
            <pc:sldMk cId="4009040981" sldId="263"/>
            <ac:spMk id="5" creationId="{B3EF4689-E8E7-0143-94AB-C668547B13D4}"/>
          </ac:spMkLst>
        </pc:spChg>
        <pc:spChg chg="add del mod">
          <ac:chgData name="BANCROFT Angus" userId="fd582655-475b-4319-a715-aa4a4fb4e8fb" providerId="ADAL" clId="{EDA0EFB8-D51E-3941-9D02-EC0DF0A4B3CF}" dt="2021-08-11T12:57:59.730" v="612" actId="478"/>
          <ac:spMkLst>
            <pc:docMk/>
            <pc:sldMk cId="4009040981" sldId="263"/>
            <ac:spMk id="6" creationId="{8E662EB2-7AA9-824B-B650-23045FB05B2F}"/>
          </ac:spMkLst>
        </pc:spChg>
        <pc:picChg chg="del">
          <ac:chgData name="BANCROFT Angus" userId="fd582655-475b-4319-a715-aa4a4fb4e8fb" providerId="ADAL" clId="{EDA0EFB8-D51E-3941-9D02-EC0DF0A4B3CF}" dt="2021-08-11T12:31:53.296" v="0" actId="478"/>
          <ac:picMkLst>
            <pc:docMk/>
            <pc:sldMk cId="4009040981" sldId="263"/>
            <ac:picMk id="3" creationId="{51B604FE-61C7-7E42-92DA-768314C1BEF5}"/>
          </ac:picMkLst>
        </pc:picChg>
        <pc:picChg chg="add">
          <ac:chgData name="BANCROFT Angus" userId="fd582655-475b-4319-a715-aa4a4fb4e8fb" providerId="ADAL" clId="{EDA0EFB8-D51E-3941-9D02-EC0DF0A4B3CF}" dt="2021-08-11T12:32:17.055" v="4"/>
          <ac:picMkLst>
            <pc:docMk/>
            <pc:sldMk cId="4009040981" sldId="263"/>
            <ac:picMk id="4" creationId="{C446CFB1-64DE-E841-89BC-4717F77EF900}"/>
          </ac:picMkLst>
        </pc:picChg>
      </pc:sldChg>
    </pc:docChg>
  </pc:docChgLst>
  <pc:docChgLst>
    <pc:chgData name="BANCROFT Angus" userId="fd582655-475b-4319-a715-aa4a4fb4e8fb" providerId="ADAL" clId="{D447C5AB-3E53-4040-88EE-B007906CAD34}"/>
    <pc:docChg chg="custSel addSld delSld modSld sldOrd">
      <pc:chgData name="BANCROFT Angus" userId="fd582655-475b-4319-a715-aa4a4fb4e8fb" providerId="ADAL" clId="{D447C5AB-3E53-4040-88EE-B007906CAD34}" dt="2021-05-04T20:38:13.246" v="111" actId="14100"/>
      <pc:docMkLst>
        <pc:docMk/>
      </pc:docMkLst>
      <pc:sldChg chg="delSp mod">
        <pc:chgData name="BANCROFT Angus" userId="fd582655-475b-4319-a715-aa4a4fb4e8fb" providerId="ADAL" clId="{D447C5AB-3E53-4040-88EE-B007906CAD34}" dt="2021-05-04T20:35:20.621" v="105" actId="478"/>
        <pc:sldMkLst>
          <pc:docMk/>
          <pc:sldMk cId="0" sldId="256"/>
        </pc:sldMkLst>
        <pc:picChg chg="del">
          <ac:chgData name="BANCROFT Angus" userId="fd582655-475b-4319-a715-aa4a4fb4e8fb" providerId="ADAL" clId="{D447C5AB-3E53-4040-88EE-B007906CAD34}" dt="2021-05-04T20:35:20.621" v="105" actId="478"/>
          <ac:picMkLst>
            <pc:docMk/>
            <pc:sldMk cId="0" sldId="256"/>
            <ac:picMk id="65" creationId="{00000000-0000-0000-0000-000000000000}"/>
          </ac:picMkLst>
        </pc:picChg>
      </pc:sldChg>
      <pc:sldChg chg="del">
        <pc:chgData name="BANCROFT Angus" userId="fd582655-475b-4319-a715-aa4a4fb4e8fb" providerId="ADAL" clId="{D447C5AB-3E53-4040-88EE-B007906CAD34}" dt="2021-05-04T20:29:31.439" v="19" actId="2696"/>
        <pc:sldMkLst>
          <pc:docMk/>
          <pc:sldMk cId="0" sldId="258"/>
        </pc:sldMkLst>
      </pc:sldChg>
      <pc:sldChg chg="ord">
        <pc:chgData name="BANCROFT Angus" userId="fd582655-475b-4319-a715-aa4a4fb4e8fb" providerId="ADAL" clId="{D447C5AB-3E53-4040-88EE-B007906CAD34}" dt="2021-05-04T20:35:29.487" v="106" actId="20578"/>
        <pc:sldMkLst>
          <pc:docMk/>
          <pc:sldMk cId="0" sldId="259"/>
        </pc:sldMkLst>
      </pc:sldChg>
      <pc:sldChg chg="addSp delSp modSp mod modNotesTx">
        <pc:chgData name="BANCROFT Angus" userId="fd582655-475b-4319-a715-aa4a4fb4e8fb" providerId="ADAL" clId="{D447C5AB-3E53-4040-88EE-B007906CAD34}" dt="2021-05-04T20:38:13.246" v="111" actId="14100"/>
        <pc:sldMkLst>
          <pc:docMk/>
          <pc:sldMk cId="4224978227" sldId="262"/>
        </pc:sldMkLst>
        <pc:spChg chg="add mod">
          <ac:chgData name="BANCROFT Angus" userId="fd582655-475b-4319-a715-aa4a4fb4e8fb" providerId="ADAL" clId="{D447C5AB-3E53-4040-88EE-B007906CAD34}" dt="2021-05-04T20:34:40.015" v="104" actId="1076"/>
          <ac:spMkLst>
            <pc:docMk/>
            <pc:sldMk cId="4224978227" sldId="262"/>
            <ac:spMk id="2" creationId="{FCC093BA-FEC8-E54A-9A8A-9C2C6D7FFBB8}"/>
          </ac:spMkLst>
        </pc:spChg>
        <pc:picChg chg="del">
          <ac:chgData name="BANCROFT Angus" userId="fd582655-475b-4319-a715-aa4a4fb4e8fb" providerId="ADAL" clId="{D447C5AB-3E53-4040-88EE-B007906CAD34}" dt="2021-05-04T20:29:50.565" v="20" actId="478"/>
          <ac:picMkLst>
            <pc:docMk/>
            <pc:sldMk cId="4224978227" sldId="262"/>
            <ac:picMk id="4" creationId="{31BFF641-EBD2-A84E-B66A-C863D55CDC93}"/>
          </ac:picMkLst>
        </pc:picChg>
        <pc:picChg chg="add mod">
          <ac:chgData name="BANCROFT Angus" userId="fd582655-475b-4319-a715-aa4a4fb4e8fb" providerId="ADAL" clId="{D447C5AB-3E53-4040-88EE-B007906CAD34}" dt="2021-05-04T20:38:13.246" v="111" actId="14100"/>
          <ac:picMkLst>
            <pc:docMk/>
            <pc:sldMk cId="4224978227" sldId="262"/>
            <ac:picMk id="5" creationId="{C23D6A31-2984-5C41-8C25-00DF0D8D854B}"/>
          </ac:picMkLst>
        </pc:picChg>
      </pc:sldChg>
      <pc:sldChg chg="addSp modSp new mod ord modNotesTx">
        <pc:chgData name="BANCROFT Angus" userId="fd582655-475b-4319-a715-aa4a4fb4e8fb" providerId="ADAL" clId="{D447C5AB-3E53-4040-88EE-B007906CAD34}" dt="2021-05-04T20:33:38.831" v="21" actId="20578"/>
        <pc:sldMkLst>
          <pc:docMk/>
          <pc:sldMk cId="4009040981" sldId="263"/>
        </pc:sldMkLst>
        <pc:picChg chg="add mod">
          <ac:chgData name="BANCROFT Angus" userId="fd582655-475b-4319-a715-aa4a4fb4e8fb" providerId="ADAL" clId="{D447C5AB-3E53-4040-88EE-B007906CAD34}" dt="2021-05-04T20:29:11.796" v="5" actId="962"/>
          <ac:picMkLst>
            <pc:docMk/>
            <pc:sldMk cId="4009040981" sldId="263"/>
            <ac:picMk id="3" creationId="{51B604FE-61C7-7E42-92DA-768314C1BEF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rew.sco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59062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sz="1100" b="0" i="0" u="none" strike="noStrike" cap="none" dirty="0">
              <a:solidFill>
                <a:srgbClr val="000000"/>
              </a:solidFill>
              <a:effectLst/>
              <a:latin typeface="Arial"/>
              <a:ea typeface="Arial"/>
              <a:cs typeface="Arial"/>
              <a:sym typeface="Arial"/>
            </a:endParaRPr>
          </a:p>
          <a:p>
            <a:r>
              <a:rPr lang="en-GB" sz="1100" b="0" i="0" u="none" strike="noStrike" cap="none" dirty="0">
                <a:solidFill>
                  <a:srgbClr val="000000"/>
                </a:solidFill>
                <a:effectLst/>
                <a:latin typeface="Arial"/>
                <a:ea typeface="Arial"/>
                <a:cs typeface="Arial"/>
                <a:sym typeface="Arial"/>
              </a:rPr>
              <a:t>The study used survey data supplied by the drug support charity </a:t>
            </a:r>
            <a:r>
              <a:rPr lang="en-GB" sz="1100" b="0" i="0" u="none" strike="noStrike" cap="none" dirty="0">
                <a:solidFill>
                  <a:srgbClr val="000000"/>
                </a:solidFill>
                <a:effectLst/>
                <a:latin typeface="Arial"/>
                <a:ea typeface="Arial"/>
                <a:cs typeface="Arial"/>
                <a:sym typeface="Arial"/>
                <a:hlinkClick r:id="rId3"/>
              </a:rPr>
              <a:t>Crew</a:t>
            </a:r>
            <a:r>
              <a:rPr lang="en-GB" sz="1100" b="0" i="0" u="none" strike="noStrike" cap="none" dirty="0">
                <a:solidFill>
                  <a:srgbClr val="000000"/>
                </a:solidFill>
                <a:effectLst/>
                <a:latin typeface="Arial"/>
                <a:ea typeface="Arial"/>
                <a:cs typeface="Arial"/>
                <a:sym typeface="Arial"/>
              </a:rPr>
              <a:t>, qualitative interviews with PWUDs, monitoring data from Police Scotland, darknet </a:t>
            </a:r>
            <a:r>
              <a:rPr lang="en-GB" sz="1100" b="0" i="0" u="none" strike="noStrike" cap="none" dirty="0" err="1">
                <a:solidFill>
                  <a:srgbClr val="000000"/>
                </a:solidFill>
                <a:effectLst/>
                <a:latin typeface="Arial"/>
                <a:ea typeface="Arial"/>
                <a:cs typeface="Arial"/>
                <a:sym typeface="Arial"/>
              </a:rPr>
              <a:t>cryptomarket</a:t>
            </a:r>
            <a:r>
              <a:rPr lang="en-GB" sz="1100" b="0" i="0" u="none" strike="noStrike" cap="none" dirty="0">
                <a:solidFill>
                  <a:srgbClr val="000000"/>
                </a:solidFill>
                <a:effectLst/>
                <a:latin typeface="Arial"/>
                <a:ea typeface="Arial"/>
                <a:cs typeface="Arial"/>
                <a:sym typeface="Arial"/>
              </a:rPr>
              <a:t> transaction data and information on the contents of drug samples submitted to WEDINOS. Between July and October 2020, we interviewed 29 people who use drugs and/or are in recovery. Sixteen were recruited via a homeless hostel in Edinburgh, two from a recovery community in Clackmannanshire, eight from a stabilisation service in Glasgow, and three from a Dundee support service. We interviewed 16 men (aged 28–56 years) and 13 women (33–44 years).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0" u="none" strike="noStrike" cap="none" dirty="0">
                <a:solidFill>
                  <a:srgbClr val="000000"/>
                </a:solidFill>
                <a:effectLst/>
                <a:latin typeface="Arial"/>
                <a:ea typeface="Arial"/>
                <a:cs typeface="Arial"/>
                <a:sym typeface="Arial"/>
              </a:rPr>
              <a:t>Detailed ethnographic work (</a:t>
            </a:r>
            <a:r>
              <a:rPr lang="en-GB" sz="1100" b="0" i="0" u="none" strike="noStrike" cap="none" dirty="0" err="1">
                <a:solidFill>
                  <a:srgbClr val="000000"/>
                </a:solidFill>
                <a:effectLst/>
                <a:latin typeface="Arial"/>
                <a:ea typeface="Arial"/>
                <a:cs typeface="Arial"/>
                <a:sym typeface="Arial"/>
              </a:rPr>
              <a:t>Bourgois</a:t>
            </a:r>
            <a:r>
              <a:rPr lang="en-GB" sz="1100" b="0" i="0" u="none" strike="noStrike" cap="none" dirty="0">
                <a:solidFill>
                  <a:srgbClr val="000000"/>
                </a:solidFill>
                <a:effectLst/>
                <a:latin typeface="Arial"/>
                <a:ea typeface="Arial"/>
                <a:cs typeface="Arial"/>
                <a:sym typeface="Arial"/>
              </a:rPr>
              <a:t> 1998, </a:t>
            </a:r>
            <a:r>
              <a:rPr lang="en-GB" sz="1100" b="0" i="0" u="none" strike="noStrike" cap="none" dirty="0" err="1">
                <a:solidFill>
                  <a:srgbClr val="000000"/>
                </a:solidFill>
                <a:effectLst/>
                <a:latin typeface="Arial"/>
                <a:ea typeface="Arial"/>
                <a:cs typeface="Arial"/>
                <a:sym typeface="Arial"/>
              </a:rPr>
              <a:t>Wakeman</a:t>
            </a:r>
            <a:r>
              <a:rPr lang="en-GB" sz="1100" b="0" i="0" u="none" strike="noStrike" cap="none" dirty="0">
                <a:solidFill>
                  <a:srgbClr val="000000"/>
                </a:solidFill>
                <a:effectLst/>
                <a:latin typeface="Arial"/>
                <a:ea typeface="Arial"/>
                <a:cs typeface="Arial"/>
                <a:sym typeface="Arial"/>
              </a:rPr>
              <a:t>, 2015) has shown the rich, complex set of reciprocal obligations and responsibilities by which heroin users in marginal social and economic circumstances maintain a moral economy. The moral economy is instrumental and emotionally bound, locking users into norms of reciprocity and sharing, distributing resources and helping users limit withdrawal and also avoid some harms such as overdose. Punishment is also distributed, through excluding a norm violating individual from the community of care. These studies are in embedded communities, where people interact regularly. Micro payments and limited options mean people need to interact frequently, to maintain an income and to obtain heroin. A range of roles come into being such as the user-dealer and a range of practices such as instrumental social supply.</a:t>
            </a:r>
          </a:p>
          <a:p>
            <a:r>
              <a:rPr lang="en-GB" sz="1100" b="0" i="0" u="none" strike="noStrike" cap="none" dirty="0">
                <a:solidFill>
                  <a:srgbClr val="000000"/>
                </a:solidFill>
                <a:effectLst/>
                <a:latin typeface="Arial"/>
                <a:ea typeface="Arial"/>
                <a:cs typeface="Arial"/>
                <a:sym typeface="Arial"/>
              </a:rPr>
              <a:t>illicit drug distribution can be characterised as taking place between different distribution modes. </a:t>
            </a:r>
          </a:p>
          <a:p>
            <a:r>
              <a:rPr lang="en-GB" sz="1100" b="0" i="0" u="none" strike="noStrike" cap="none" dirty="0">
                <a:solidFill>
                  <a:srgbClr val="000000"/>
                </a:solidFill>
                <a:effectLst/>
                <a:latin typeface="Arial"/>
                <a:ea typeface="Arial"/>
                <a:cs typeface="Arial"/>
                <a:sym typeface="Arial"/>
              </a:rPr>
              <a:t>social supply with principles of mutuality, reciprocity and a flat network distributing arrangement (</a:t>
            </a:r>
            <a:r>
              <a:rPr lang="en-GB" sz="1100" b="0" i="0" u="none" strike="noStrike" cap="none" dirty="0" err="1">
                <a:solidFill>
                  <a:srgbClr val="000000"/>
                </a:solidFill>
                <a:effectLst/>
                <a:latin typeface="Arial"/>
                <a:ea typeface="Arial"/>
                <a:cs typeface="Arial"/>
                <a:sym typeface="Arial"/>
              </a:rPr>
              <a:t>Coomber</a:t>
            </a:r>
            <a:r>
              <a:rPr lang="en-GB" sz="1100" b="0" i="0" u="none" strike="noStrike" cap="none" dirty="0">
                <a:solidFill>
                  <a:srgbClr val="000000"/>
                </a:solidFill>
                <a:effectLst/>
                <a:latin typeface="Arial"/>
                <a:ea typeface="Arial"/>
                <a:cs typeface="Arial"/>
                <a:sym typeface="Arial"/>
              </a:rPr>
              <a:t> and Turnbull, 2007). </a:t>
            </a:r>
          </a:p>
          <a:p>
            <a:pPr marL="0" lvl="0" indent="0" algn="l" rtl="0">
              <a:spcBef>
                <a:spcPts val="0"/>
              </a:spcBef>
              <a:spcAft>
                <a:spcPts val="0"/>
              </a:spcAft>
              <a:buNone/>
            </a:pPr>
            <a:r>
              <a:rPr lang="en-GB" dirty="0"/>
              <a:t>People moving to the darknet who aren’t used to using it due to supply being throttled – so see how markets’ usability highly dependent on tacit knowledge. Mostly people moved to social media/</a:t>
            </a:r>
            <a:r>
              <a:rPr lang="en-GB" dirty="0" err="1"/>
              <a:t>messenging</a:t>
            </a:r>
            <a:r>
              <a:rPr lang="en-GB" dirty="0"/>
              <a:t> apps (Cf EMCCDA data)</a:t>
            </a: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endParaRPr lang="en-GB"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738431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47679028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847679028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Looking at the wider data context (</a:t>
            </a:r>
            <a:r>
              <a:rPr lang="en" dirty="0" err="1"/>
              <a:t>Idil</a:t>
            </a:r>
            <a:r>
              <a:rPr lang="en" dirty="0"/>
              <a:t> got the </a:t>
            </a:r>
            <a:r>
              <a:rPr lang="en" dirty="0" err="1"/>
              <a:t>Wedinos</a:t>
            </a:r>
            <a:r>
              <a:rPr lang="en" dirty="0"/>
              <a:t> data which was good example of how that can be used), cocaine metabolites in surface water. Nicosia had a big drop, Amsterdam a big rise – change in </a:t>
            </a:r>
            <a:r>
              <a:rPr lang="en-GB" dirty="0"/>
              <a:t>D</a:t>
            </a:r>
            <a:r>
              <a:rPr lang="en" dirty="0" err="1"/>
              <a:t>isney</a:t>
            </a:r>
            <a:r>
              <a:rPr lang="en" dirty="0"/>
              <a:t> drug economy?</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Lots of double standards e.g. wine shops are ‘essential services’.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Possibly there’s a high level of hidden death among the vulnerably drug user population.	</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 Change in patterns of dealing - dealers don’t deliver, deal from cars, people don’t get into homes and flats. The implication is there’s a lot more visibility.</a:t>
            </a:r>
            <a:endParaRPr dirty="0"/>
          </a:p>
          <a:p>
            <a:pPr marL="0" lvl="0" indent="0" algn="l" rtl="0">
              <a:spcBef>
                <a:spcPts val="0"/>
              </a:spcBef>
              <a:spcAft>
                <a:spcPts val="0"/>
              </a:spcAft>
              <a:buNone/>
            </a:pPr>
            <a:r>
              <a:rPr lang="en" dirty="0"/>
              <a:t>Some drop in MDMA as there’s no raving/club scene</a:t>
            </a:r>
          </a:p>
          <a:p>
            <a:pPr marL="0" lvl="0" indent="0" algn="l" rtl="0">
              <a:spcBef>
                <a:spcPts val="0"/>
              </a:spcBef>
              <a:spcAft>
                <a:spcPts val="0"/>
              </a:spcAft>
              <a:buNone/>
            </a:pPr>
            <a:r>
              <a:rPr lang="en" dirty="0"/>
              <a:t>Increase experimentation</a:t>
            </a:r>
            <a:endParaRPr dirty="0"/>
          </a:p>
          <a:p>
            <a:pPr marL="0" lvl="0" indent="0" algn="l" rtl="0">
              <a:spcBef>
                <a:spcPts val="0"/>
              </a:spcBef>
              <a:spcAft>
                <a:spcPts val="0"/>
              </a:spcAft>
              <a:buNone/>
            </a:pPr>
            <a:r>
              <a:rPr lang="en" dirty="0"/>
              <a:t>- Changed consumption setting e.g. at home – so fine if you have a home</a:t>
            </a:r>
            <a:endParaRPr dirty="0"/>
          </a:p>
          <a:p>
            <a:pPr marL="0" lvl="0" indent="0" algn="l" rtl="0">
              <a:spcBef>
                <a:spcPts val="0"/>
              </a:spcBef>
              <a:spcAft>
                <a:spcPts val="0"/>
              </a:spcAft>
              <a:buNone/>
            </a:pPr>
            <a:r>
              <a:rPr lang="en" dirty="0"/>
              <a:t>Reduced demand due to lower income? From the report:</a:t>
            </a:r>
            <a:endParaRPr lang="en-GB" dirty="0"/>
          </a:p>
          <a:p>
            <a:r>
              <a:rPr lang="en-GB" dirty="0"/>
              <a:t>‘</a:t>
            </a:r>
            <a:r>
              <a:rPr lang="en-GB" sz="1100" b="0" i="0" u="none" strike="noStrike" cap="none" dirty="0">
                <a:solidFill>
                  <a:srgbClr val="000000"/>
                </a:solidFill>
                <a:effectLst/>
                <a:latin typeface="Arial"/>
                <a:ea typeface="Arial"/>
                <a:cs typeface="Arial"/>
                <a:sym typeface="Arial"/>
              </a:rPr>
              <a:t>The picture was of two markets, a market in party and social drugs that was moderated but resilient during lockdown, and one in drugs used by more marginalised users, that was put under pressure. There were impacts upon what was available, and changes in how drugs were sold and used.</a:t>
            </a:r>
          </a:p>
          <a:p>
            <a:r>
              <a:rPr lang="en-GB" sz="1100" b="0" i="0" u="none" strike="noStrike" cap="none" dirty="0">
                <a:solidFill>
                  <a:srgbClr val="000000"/>
                </a:solidFill>
                <a:effectLst/>
                <a:latin typeface="Arial"/>
                <a:ea typeface="Arial"/>
                <a:cs typeface="Arial"/>
                <a:sym typeface="Arial"/>
              </a:rPr>
              <a:t>The lockdown changed people’s position within the market. Regarding distribution at street level, one interview participant stated that COVID had “</a:t>
            </a:r>
            <a:r>
              <a:rPr lang="en-GB" sz="1100" b="0" i="1" u="none" strike="noStrike" cap="none" dirty="0">
                <a:solidFill>
                  <a:srgbClr val="000000"/>
                </a:solidFill>
                <a:effectLst/>
                <a:latin typeface="Arial"/>
                <a:ea typeface="Arial"/>
                <a:cs typeface="Arial"/>
                <a:sym typeface="Arial"/>
              </a:rPr>
              <a:t>actually produced more dealers</a:t>
            </a:r>
            <a:r>
              <a:rPr lang="en-GB" sz="1100" b="0" i="0" u="none" strike="noStrike" cap="none" dirty="0">
                <a:solidFill>
                  <a:srgbClr val="000000"/>
                </a:solidFill>
                <a:effectLst/>
                <a:latin typeface="Arial"/>
                <a:ea typeface="Arial"/>
                <a:cs typeface="Arial"/>
                <a:sym typeface="Arial"/>
              </a:rPr>
              <a:t>”, and many others shared the perception that there were new and younger runners and dealers on the street since the beginning of the pandemic. Some also stated that dealers had “</a:t>
            </a:r>
            <a:r>
              <a:rPr lang="en-GB" sz="1100" b="0" i="1" u="none" strike="noStrike" cap="none" dirty="0">
                <a:solidFill>
                  <a:srgbClr val="000000"/>
                </a:solidFill>
                <a:effectLst/>
                <a:latin typeface="Arial"/>
                <a:ea typeface="Arial"/>
                <a:cs typeface="Arial"/>
                <a:sym typeface="Arial"/>
              </a:rPr>
              <a:t>been struggling</a:t>
            </a:r>
            <a:r>
              <a:rPr lang="en-GB" sz="1100" b="0" i="0" u="none" strike="noStrike" cap="none" dirty="0">
                <a:solidFill>
                  <a:srgbClr val="000000"/>
                </a:solidFill>
                <a:effectLst/>
                <a:latin typeface="Arial"/>
                <a:ea typeface="Arial"/>
                <a:cs typeface="Arial"/>
                <a:sym typeface="Arial"/>
              </a:rPr>
              <a:t>”, most likely due to increased competition and decreased demand. This increased competition within the market was reported to have led to dealers acting more aggressively in a bid to protect their positions within the marketplace. Some interviewees discussed that they had been feeling mistreated, more than usual, by their dealers. They linked this change in behaviour to dealers exploiting pandemic conditions and the anxieties that PWUD have about supply shortages or reductions in drug quality.’</a:t>
            </a:r>
          </a:p>
          <a:p>
            <a:r>
              <a:rPr lang="en-GB" sz="1100" b="0" i="0" u="none" strike="noStrike" cap="none" dirty="0">
                <a:solidFill>
                  <a:srgbClr val="000000"/>
                </a:solidFill>
                <a:effectLst/>
                <a:latin typeface="Arial"/>
                <a:ea typeface="Arial"/>
                <a:cs typeface="Arial"/>
                <a:sym typeface="Arial"/>
              </a:rPr>
              <a:t>Supply chain savvy, very low resource environment, shift to commercial modal smuggling, growing benzo use</a:t>
            </a:r>
          </a:p>
          <a:p>
            <a:r>
              <a:rPr lang="en-GB" sz="1100" b="0" i="0" u="none" strike="noStrike" cap="none" dirty="0">
                <a:solidFill>
                  <a:srgbClr val="000000"/>
                </a:solidFill>
                <a:effectLst/>
                <a:latin typeface="Arial"/>
                <a:ea typeface="Arial"/>
                <a:cs typeface="Arial"/>
                <a:sym typeface="Arial"/>
              </a:rPr>
              <a:t>‘</a:t>
            </a:r>
            <a:r>
              <a:rPr lang="en-GB" sz="1100" b="1" i="0" u="none" strike="noStrike" cap="none" dirty="0">
                <a:solidFill>
                  <a:srgbClr val="000000"/>
                </a:solidFill>
                <a:effectLst/>
                <a:latin typeface="Arial"/>
                <a:ea typeface="Arial"/>
                <a:cs typeface="Arial"/>
                <a:sym typeface="Arial"/>
              </a:rPr>
              <a:t>Competition’ is produced in darknet and street market ‘design’ and we can understand now how most dealing is co operative</a:t>
            </a:r>
          </a:p>
          <a:p>
            <a:endParaRPr lang="en-GB" sz="1100" b="0" i="0" u="none" strike="noStrike" cap="none" dirty="0">
              <a:solidFill>
                <a:srgbClr val="000000"/>
              </a:solidFill>
              <a:effectLst/>
              <a:latin typeface="Arial"/>
              <a:ea typeface="Arial"/>
              <a:cs typeface="Arial"/>
              <a:sym typeface="Arial"/>
            </a:endParaRPr>
          </a:p>
          <a:p>
            <a:pPr marL="0" lvl="0" indent="0" algn="l" rtl="0">
              <a:spcBef>
                <a:spcPts val="0"/>
              </a:spcBef>
              <a:spcAft>
                <a:spcPts val="0"/>
              </a:spcAft>
              <a:buClr>
                <a:schemeClr val="dk2"/>
              </a:buClr>
              <a:buSzPts val="1100"/>
              <a:buFont typeface="Arial"/>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476790286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476790286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do you do if you’re housed in a hostel but you can’t inject? </a:t>
            </a:r>
            <a:r>
              <a:rPr lang="en" b="1" dirty="0"/>
              <a:t>Co-vulnerabilities</a:t>
            </a:r>
            <a:endParaRPr b="1" dirty="0"/>
          </a:p>
          <a:p>
            <a:r>
              <a:rPr lang="en-GB" sz="1100" b="0" i="0" u="none" strike="noStrike" cap="none" dirty="0">
                <a:solidFill>
                  <a:srgbClr val="000000"/>
                </a:solidFill>
                <a:effectLst/>
                <a:latin typeface="Arial"/>
                <a:ea typeface="Arial"/>
                <a:cs typeface="Arial"/>
                <a:sym typeface="Arial"/>
              </a:rPr>
              <a:t>Materiality – as in, happening in real time and space, affected by tangible entities, not just abstract. </a:t>
            </a:r>
          </a:p>
          <a:p>
            <a:r>
              <a:rPr lang="en-GB" sz="1100" b="0" i="0" u="none" strike="noStrike" cap="none" dirty="0">
                <a:solidFill>
                  <a:srgbClr val="000000"/>
                </a:solidFill>
                <a:effectLst/>
                <a:latin typeface="Arial"/>
                <a:ea typeface="Arial"/>
                <a:cs typeface="Arial"/>
                <a:sym typeface="Arial"/>
              </a:rPr>
              <a:t>Materiality of the global economic system – not just a network of flows</a:t>
            </a:r>
          </a:p>
          <a:p>
            <a:r>
              <a:rPr lang="en-GB" sz="1100" b="0" i="0" u="none" strike="noStrike" cap="none" dirty="0" err="1">
                <a:solidFill>
                  <a:srgbClr val="000000"/>
                </a:solidFill>
                <a:effectLst/>
                <a:latin typeface="Arial"/>
                <a:ea typeface="Arial"/>
                <a:cs typeface="Arial"/>
                <a:sym typeface="Arial"/>
              </a:rPr>
              <a:t>Materialities</a:t>
            </a:r>
            <a:r>
              <a:rPr lang="en-GB" sz="1100" b="0" i="0" u="none" strike="noStrike" cap="none" dirty="0">
                <a:solidFill>
                  <a:srgbClr val="000000"/>
                </a:solidFill>
                <a:effectLst/>
                <a:latin typeface="Arial"/>
                <a:ea typeface="Arial"/>
                <a:cs typeface="Arial"/>
                <a:sym typeface="Arial"/>
              </a:rPr>
              <a:t>: Territorial (national, community, bounded, political)</a:t>
            </a:r>
          </a:p>
          <a:p>
            <a:r>
              <a:rPr lang="en-GB" sz="1100" b="0" i="0" u="none" strike="noStrike" cap="none" dirty="0">
                <a:solidFill>
                  <a:srgbClr val="000000"/>
                </a:solidFill>
                <a:effectLst/>
                <a:latin typeface="Arial"/>
                <a:ea typeface="Arial"/>
                <a:cs typeface="Arial"/>
                <a:sym typeface="Arial"/>
              </a:rPr>
              <a:t>Time/rhythmic (machine time) Embodied Sensory Space (e.g. domestic, public)</a:t>
            </a:r>
          </a:p>
          <a:p>
            <a:r>
              <a:rPr lang="en-GB" sz="1100" b="1" i="0" u="none" strike="noStrike" cap="none" dirty="0">
                <a:solidFill>
                  <a:srgbClr val="000000"/>
                </a:solidFill>
                <a:effectLst/>
                <a:latin typeface="Arial"/>
                <a:ea typeface="Arial"/>
                <a:cs typeface="Arial"/>
                <a:sym typeface="Arial"/>
              </a:rPr>
              <a:t>Interfaces and territories (screens, mice/touch, virtual interface, the street)</a:t>
            </a:r>
          </a:p>
          <a:p>
            <a:pPr marL="0" lvl="0" indent="0" algn="l" rtl="0">
              <a:spcBef>
                <a:spcPts val="0"/>
              </a:spcBef>
              <a:spcAft>
                <a:spcPts val="0"/>
              </a:spcAft>
              <a:buNone/>
            </a:pPr>
            <a:endParaRPr lang="en-GB" dirty="0"/>
          </a:p>
          <a:p>
            <a:r>
              <a:rPr lang="en-GB" sz="1100" b="0" i="0" u="none" strike="noStrike" cap="none" dirty="0">
                <a:solidFill>
                  <a:srgbClr val="000000"/>
                </a:solidFill>
                <a:effectLst/>
                <a:latin typeface="Arial"/>
                <a:ea typeface="Arial"/>
                <a:cs typeface="Arial"/>
                <a:sym typeface="Arial"/>
              </a:rPr>
              <a:t>Object qualities: The qualities of the drug were viewed in terms of the way it fitted best with the context and purpose of use. Users advised caution and told others to approach stronger drugs with a degree of care. Less experienced users were thought to be more at risk and with more potent drugs it was harder to establish an effective dose-response relationship. There is a danger of the drug becoming unwanted, a bad drug that induces overdose or other unwanted effects. For opiate users, potency was a tricky feature, both desired and dangerous, as greater purity typically meant more adverse, unwanted effects. Warnings from the drug vendor could be a badge of quality and risk as in this quote from a heroin buyer:</a:t>
            </a:r>
          </a:p>
          <a:p>
            <a:r>
              <a:rPr lang="en-GB" sz="1100" b="0" i="1" u="none" strike="noStrike" cap="none" dirty="0">
                <a:solidFill>
                  <a:srgbClr val="000000"/>
                </a:solidFill>
                <a:effectLst/>
                <a:latin typeface="Arial"/>
                <a:ea typeface="Arial"/>
                <a:cs typeface="Arial"/>
                <a:sym typeface="Arial"/>
              </a:rPr>
              <a:t>When [vendor] mentions that this is of comparable strength to Diamorphine, I undoubtedly agree. Those without a tolerance must take extreme caution with this product, the infrequent user will most probably get a very strong effect at 5mg, with a full blown nod at 10mg.</a:t>
            </a:r>
          </a:p>
          <a:p>
            <a:r>
              <a:rPr lang="en-GB" sz="1100" b="0" i="0" u="none" strike="noStrike" cap="none" dirty="0">
                <a:solidFill>
                  <a:srgbClr val="000000"/>
                </a:solidFill>
                <a:effectLst/>
                <a:latin typeface="Arial"/>
                <a:ea typeface="Arial"/>
                <a:cs typeface="Arial"/>
                <a:sym typeface="Arial"/>
              </a:rPr>
              <a:t>Pharma myth: Users and vendors posited statements about the likely purity of each batch expressed as a percentage. However they also were aware that purity is a slippery and subjective construct and the percentage ‘purity' given was used as a rule of thumb or guide to the drug’s relative effectiveness. Users expressed potency in terms of strength and the difficult the drug presented, stronger batches being ‘hard to come to grips with’ and ‘not to be trifled with’. Side effects were accepted by some heroin users as indicators of good potency. </a:t>
            </a:r>
          </a:p>
          <a:p>
            <a:endParaRPr lang="en-GB" sz="1100" b="0" i="0"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1" i="0" u="none" strike="noStrike" cap="none" dirty="0">
                <a:solidFill>
                  <a:srgbClr val="000000"/>
                </a:solidFill>
                <a:effectLst/>
                <a:latin typeface="Arial"/>
                <a:ea typeface="Arial"/>
                <a:cs typeface="Arial"/>
                <a:sym typeface="Arial"/>
              </a:rPr>
              <a:t>Commodifying the drug, disciplining the user and introducing supply chain effects – beyond ‘criminal </a:t>
            </a:r>
            <a:r>
              <a:rPr lang="en-GB" sz="1100" b="1" i="0" u="none" strike="noStrike" cap="none" dirty="0" err="1">
                <a:solidFill>
                  <a:srgbClr val="000000"/>
                </a:solidFill>
                <a:effectLst/>
                <a:latin typeface="Arial"/>
                <a:ea typeface="Arial"/>
                <a:cs typeface="Arial"/>
                <a:sym typeface="Arial"/>
              </a:rPr>
              <a:t>ebays</a:t>
            </a:r>
            <a:r>
              <a:rPr lang="en-GB" sz="1100" b="1" i="0" u="none" strike="noStrike" cap="none" dirty="0">
                <a:solidFill>
                  <a:srgbClr val="000000"/>
                </a:solidFill>
                <a:effectLst/>
                <a:latin typeface="Arial"/>
                <a:ea typeface="Arial"/>
                <a:cs typeface="Arial"/>
                <a:sym typeface="Arial"/>
              </a:rPr>
              <a:t>’ to reconfiguring the criminal supply chain and OC practice – see also ransomware business models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sz="1100" b="1" i="0" u="none" strike="noStrike" cap="none" dirty="0">
              <a:solidFill>
                <a:srgbClr val="000000"/>
              </a:solidFill>
              <a:effectLst/>
              <a:latin typeface="Arial"/>
              <a:ea typeface="Arial"/>
              <a:cs typeface="Arial"/>
              <a:sym typeface="Arial"/>
            </a:endParaRPr>
          </a:p>
          <a:p>
            <a:endParaRPr lang="en-GB" sz="1100" b="0" i="0"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100" b="0" i="0" u="none" strike="noStrike" cap="none" dirty="0">
                <a:solidFill>
                  <a:srgbClr val="000000"/>
                </a:solidFill>
                <a:effectLst/>
                <a:latin typeface="Arial"/>
                <a:cs typeface="Arial"/>
                <a:sym typeface="Arial"/>
              </a:rPr>
              <a:t>Users hypermodern, risk reflexive</a:t>
            </a:r>
          </a:p>
          <a:p>
            <a:r>
              <a:rPr lang="en-GB" sz="1100" b="0" i="0" u="none" strike="noStrike" cap="none" dirty="0">
                <a:solidFill>
                  <a:srgbClr val="000000"/>
                </a:solidFill>
                <a:effectLst/>
                <a:latin typeface="Arial"/>
                <a:cs typeface="Arial"/>
                <a:sym typeface="Arial"/>
              </a:rPr>
              <a:t>Disguises supply chain harms</a:t>
            </a:r>
          </a:p>
          <a:p>
            <a:r>
              <a:rPr lang="en-GB" sz="1100" b="0" i="0" u="none" strike="noStrike" cap="none" dirty="0">
                <a:solidFill>
                  <a:srgbClr val="000000"/>
                </a:solidFill>
                <a:effectLst/>
                <a:latin typeface="Arial"/>
                <a:cs typeface="Arial"/>
                <a:sym typeface="Arial"/>
              </a:rPr>
              <a:t>Changed emotional space </a:t>
            </a:r>
            <a:r>
              <a:rPr lang="en-GB" sz="1100" b="0" i="0" u="none" strike="noStrike" cap="none" dirty="0" err="1">
                <a:solidFill>
                  <a:srgbClr val="000000"/>
                </a:solidFill>
                <a:effectLst/>
                <a:latin typeface="Arial"/>
                <a:cs typeface="Arial"/>
                <a:sym typeface="Arial"/>
              </a:rPr>
              <a:t>e.g</a:t>
            </a:r>
            <a:r>
              <a:rPr lang="en-GB" sz="1100" b="0" i="0" u="none" strike="noStrike" cap="none" dirty="0">
                <a:solidFill>
                  <a:srgbClr val="000000"/>
                </a:solidFill>
                <a:effectLst/>
                <a:latin typeface="Arial"/>
                <a:cs typeface="Arial"/>
                <a:sym typeface="Arial"/>
              </a:rPr>
              <a:t> greater aggression </a:t>
            </a:r>
            <a:r>
              <a:rPr lang="en-GB" sz="1100" b="0" i="0" u="none" strike="noStrike" cap="none">
                <a:solidFill>
                  <a:srgbClr val="000000"/>
                </a:solidFill>
                <a:effectLst/>
                <a:latin typeface="Arial"/>
                <a:cs typeface="Arial"/>
                <a:sym typeface="Arial"/>
              </a:rPr>
              <a:t>from dealers</a:t>
            </a:r>
            <a:endParaRPr lang="en-GB" sz="1100" b="0" i="0" u="none" strike="noStrike" cap="none" dirty="0">
              <a:solidFill>
                <a:srgbClr val="000000"/>
              </a:solidFill>
              <a:effectLst/>
              <a:latin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1" i="0" u="none" strike="noStrike" cap="none" dirty="0">
                <a:solidFill>
                  <a:srgbClr val="000000"/>
                </a:solidFill>
                <a:effectLst/>
                <a:latin typeface="Arial"/>
                <a:ea typeface="Arial"/>
                <a:cs typeface="Arial"/>
                <a:sym typeface="Arial"/>
              </a:rPr>
              <a:t>The market infrastructure reflects and reproduces that subjectivity</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1" i="0" u="none" strike="noStrike" cap="none" dirty="0">
                <a:solidFill>
                  <a:srgbClr val="000000"/>
                </a:solidFill>
                <a:effectLst/>
                <a:latin typeface="Arial"/>
                <a:ea typeface="Arial"/>
                <a:cs typeface="Arial"/>
                <a:sym typeface="Arial"/>
              </a:rPr>
              <a:t>Expose the hidden infrastructure and how it is produced - where you go for the </a:t>
            </a:r>
            <a:r>
              <a:rPr lang="en-GB" sz="1100" b="1" i="0" u="none" strike="noStrike" cap="none" dirty="0" err="1">
                <a:solidFill>
                  <a:srgbClr val="000000"/>
                </a:solidFill>
                <a:effectLst/>
                <a:latin typeface="Arial"/>
                <a:ea typeface="Arial"/>
                <a:cs typeface="Arial"/>
                <a:sym typeface="Arial"/>
              </a:rPr>
              <a:t>wifi</a:t>
            </a:r>
            <a:r>
              <a:rPr lang="en-GB" sz="1100" b="1" i="0" u="none" strike="noStrike" cap="none" dirty="0">
                <a:solidFill>
                  <a:srgbClr val="000000"/>
                </a:solidFill>
                <a:effectLst/>
                <a:latin typeface="Arial"/>
                <a:ea typeface="Arial"/>
                <a:cs typeface="Arial"/>
                <a:sym typeface="Arial"/>
              </a:rPr>
              <a:t> for you cocaine by post business, who sits in the car and deals through the window, who is fixed and who is mobile – the practices that make the market abstractions concrete </a:t>
            </a:r>
          </a:p>
        </p:txBody>
      </p:sp>
    </p:spTree>
    <p:extLst>
      <p:ext uri="{BB962C8B-B14F-4D97-AF65-F5344CB8AC3E}">
        <p14:creationId xmlns:p14="http://schemas.microsoft.com/office/powerpoint/2010/main" val="281339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p:cSld name="TITLE_1">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609600" y="3439625"/>
            <a:ext cx="39624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mp; Bullets">
  <p:cSld name="TITLE_2_1">
    <p:bg>
      <p:bgPr>
        <a:solidFill>
          <a:srgbClr val="9900FF"/>
        </a:solidFill>
        <a:effectLst/>
      </p:bgPr>
    </p:bg>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83273" y="216799"/>
            <a:ext cx="3369000" cy="1404600"/>
          </a:xfrm>
          <a:prstGeom prst="rect">
            <a:avLst/>
          </a:prstGeom>
          <a:noFill/>
          <a:ln>
            <a:noFill/>
          </a:ln>
        </p:spPr>
        <p:txBody>
          <a:bodyPr spcFirstLastPara="1" wrap="square" lIns="32750" tIns="32750" rIns="32750" bIns="32750" anchor="t" anchorCtr="0">
            <a:noAutofit/>
          </a:bodyPr>
          <a:lstStyle>
            <a:lvl1pPr lvl="0" algn="l" rtl="0">
              <a:lnSpc>
                <a:spcPct val="100000"/>
              </a:lnSpc>
              <a:spcBef>
                <a:spcPts val="2200"/>
              </a:spcBef>
              <a:spcAft>
                <a:spcPts val="0"/>
              </a:spcAft>
              <a:buClr>
                <a:srgbClr val="EBEBEB"/>
              </a:buClr>
              <a:buSzPts val="2400"/>
              <a:buFont typeface="Oxygen"/>
              <a:buNone/>
              <a:defRPr sz="2400">
                <a:latin typeface="Oxygen"/>
                <a:ea typeface="Oxygen"/>
                <a:cs typeface="Oxygen"/>
                <a:sym typeface="Oxygen"/>
              </a:defRPr>
            </a:lvl1pPr>
            <a:lvl2pPr lvl="1" algn="ctr" rtl="0">
              <a:lnSpc>
                <a:spcPct val="100000"/>
              </a:lnSpc>
              <a:spcBef>
                <a:spcPts val="0"/>
              </a:spcBef>
              <a:spcAft>
                <a:spcPts val="0"/>
              </a:spcAft>
              <a:buClr>
                <a:srgbClr val="EBEBEB"/>
              </a:buClr>
              <a:buSzPts val="1200"/>
              <a:buNone/>
              <a:defRPr/>
            </a:lvl2pPr>
            <a:lvl3pPr lvl="2" algn="ctr" rtl="0">
              <a:lnSpc>
                <a:spcPct val="100000"/>
              </a:lnSpc>
              <a:spcBef>
                <a:spcPts val="0"/>
              </a:spcBef>
              <a:spcAft>
                <a:spcPts val="0"/>
              </a:spcAft>
              <a:buClr>
                <a:srgbClr val="EBEBEB"/>
              </a:buClr>
              <a:buSzPts val="1200"/>
              <a:buNone/>
              <a:defRPr/>
            </a:lvl3pPr>
            <a:lvl4pPr lvl="3" algn="ctr" rtl="0">
              <a:lnSpc>
                <a:spcPct val="100000"/>
              </a:lnSpc>
              <a:spcBef>
                <a:spcPts val="0"/>
              </a:spcBef>
              <a:spcAft>
                <a:spcPts val="0"/>
              </a:spcAft>
              <a:buClr>
                <a:srgbClr val="EBEBEB"/>
              </a:buClr>
              <a:buSzPts val="1200"/>
              <a:buNone/>
              <a:defRPr/>
            </a:lvl4pPr>
            <a:lvl5pPr lvl="4" algn="ctr" rtl="0">
              <a:lnSpc>
                <a:spcPct val="100000"/>
              </a:lnSpc>
              <a:spcBef>
                <a:spcPts val="0"/>
              </a:spcBef>
              <a:spcAft>
                <a:spcPts val="0"/>
              </a:spcAft>
              <a:buClr>
                <a:srgbClr val="EBEBEB"/>
              </a:buClr>
              <a:buSzPts val="1200"/>
              <a:buNone/>
              <a:defRPr/>
            </a:lvl5pPr>
            <a:lvl6pPr lvl="5" algn="ctr" rtl="0">
              <a:lnSpc>
                <a:spcPct val="100000"/>
              </a:lnSpc>
              <a:spcBef>
                <a:spcPts val="0"/>
              </a:spcBef>
              <a:spcAft>
                <a:spcPts val="0"/>
              </a:spcAft>
              <a:buClr>
                <a:srgbClr val="EBEBEB"/>
              </a:buClr>
              <a:buSzPts val="1200"/>
              <a:buNone/>
              <a:defRPr/>
            </a:lvl6pPr>
            <a:lvl7pPr lvl="6" algn="ctr" rtl="0">
              <a:lnSpc>
                <a:spcPct val="100000"/>
              </a:lnSpc>
              <a:spcBef>
                <a:spcPts val="0"/>
              </a:spcBef>
              <a:spcAft>
                <a:spcPts val="0"/>
              </a:spcAft>
              <a:buClr>
                <a:srgbClr val="EBEBEB"/>
              </a:buClr>
              <a:buSzPts val="1200"/>
              <a:buNone/>
              <a:defRPr/>
            </a:lvl7pPr>
            <a:lvl8pPr lvl="7" algn="ctr" rtl="0">
              <a:lnSpc>
                <a:spcPct val="100000"/>
              </a:lnSpc>
              <a:spcBef>
                <a:spcPts val="0"/>
              </a:spcBef>
              <a:spcAft>
                <a:spcPts val="0"/>
              </a:spcAft>
              <a:buClr>
                <a:srgbClr val="EBEBEB"/>
              </a:buClr>
              <a:buSzPts val="1200"/>
              <a:buNone/>
              <a:defRPr/>
            </a:lvl8pPr>
            <a:lvl9pPr lvl="8" algn="ctr" rtl="0">
              <a:lnSpc>
                <a:spcPct val="100000"/>
              </a:lnSpc>
              <a:spcBef>
                <a:spcPts val="0"/>
              </a:spcBef>
              <a:spcAft>
                <a:spcPts val="0"/>
              </a:spcAft>
              <a:buClr>
                <a:srgbClr val="EBEBEB"/>
              </a:buClr>
              <a:buSzPts val="1200"/>
              <a:buNone/>
              <a:defRPr/>
            </a:lvl9pPr>
          </a:lstStyle>
          <a:p>
            <a:endParaRPr/>
          </a:p>
        </p:txBody>
      </p:sp>
      <p:sp>
        <p:nvSpPr>
          <p:cNvPr id="58" name="Google Shape;58;p14"/>
          <p:cNvSpPr txBox="1">
            <a:spLocks noGrp="1"/>
          </p:cNvSpPr>
          <p:nvPr>
            <p:ph type="body" idx="1"/>
          </p:nvPr>
        </p:nvSpPr>
        <p:spPr>
          <a:xfrm>
            <a:off x="3372317" y="1259086"/>
            <a:ext cx="5298300" cy="3402300"/>
          </a:xfrm>
          <a:prstGeom prst="rect">
            <a:avLst/>
          </a:prstGeom>
          <a:noFill/>
          <a:ln>
            <a:noFill/>
          </a:ln>
        </p:spPr>
        <p:txBody>
          <a:bodyPr spcFirstLastPara="1" wrap="square" lIns="32750" tIns="32750" rIns="32750" bIns="32750" anchor="t" anchorCtr="0">
            <a:noAutofit/>
          </a:bodyPr>
          <a:lstStyle>
            <a:lvl1pPr marL="457200" lvl="0" indent="-228600" rtl="0">
              <a:spcBef>
                <a:spcPts val="0"/>
              </a:spcBef>
              <a:spcAft>
                <a:spcPts val="0"/>
              </a:spcAft>
              <a:buClr>
                <a:srgbClr val="EBEBEB"/>
              </a:buClr>
              <a:buSzPts val="1200"/>
              <a:buNone/>
              <a:defRPr/>
            </a:lvl1pPr>
            <a:lvl2pPr marL="914400" lvl="1" indent="-228600" algn="l" rtl="0">
              <a:lnSpc>
                <a:spcPct val="100000"/>
              </a:lnSpc>
              <a:spcBef>
                <a:spcPts val="2200"/>
              </a:spcBef>
              <a:spcAft>
                <a:spcPts val="0"/>
              </a:spcAft>
              <a:buClr>
                <a:srgbClr val="EBEBEB"/>
              </a:buClr>
              <a:buSzPts val="1200"/>
              <a:buNone/>
              <a:defRPr/>
            </a:lvl2pPr>
            <a:lvl3pPr marL="1371600" lvl="2" indent="-228600" algn="l" rtl="0">
              <a:lnSpc>
                <a:spcPct val="100000"/>
              </a:lnSpc>
              <a:spcBef>
                <a:spcPts val="2200"/>
              </a:spcBef>
              <a:spcAft>
                <a:spcPts val="0"/>
              </a:spcAft>
              <a:buClr>
                <a:srgbClr val="EBEBEB"/>
              </a:buClr>
              <a:buSzPts val="1200"/>
              <a:buNone/>
              <a:defRPr/>
            </a:lvl3pPr>
            <a:lvl4pPr marL="1828800" lvl="3" indent="-228600" algn="l" rtl="0">
              <a:lnSpc>
                <a:spcPct val="100000"/>
              </a:lnSpc>
              <a:spcBef>
                <a:spcPts val="2200"/>
              </a:spcBef>
              <a:spcAft>
                <a:spcPts val="0"/>
              </a:spcAft>
              <a:buClr>
                <a:srgbClr val="EBEBEB"/>
              </a:buClr>
              <a:buSzPts val="1200"/>
              <a:buNone/>
              <a:defRPr/>
            </a:lvl4pPr>
            <a:lvl5pPr marL="2286000" lvl="4" indent="-228600" algn="l" rtl="0">
              <a:lnSpc>
                <a:spcPct val="100000"/>
              </a:lnSpc>
              <a:spcBef>
                <a:spcPts val="2200"/>
              </a:spcBef>
              <a:spcAft>
                <a:spcPts val="0"/>
              </a:spcAft>
              <a:buClr>
                <a:srgbClr val="EBEBEB"/>
              </a:buClr>
              <a:buSzPts val="1200"/>
              <a:buNone/>
              <a:defRPr/>
            </a:lvl5pPr>
            <a:lvl6pPr marL="2743200" lvl="5" indent="-285750" algn="l" rtl="0">
              <a:lnSpc>
                <a:spcPct val="100000"/>
              </a:lnSpc>
              <a:spcBef>
                <a:spcPts val="2200"/>
              </a:spcBef>
              <a:spcAft>
                <a:spcPts val="0"/>
              </a:spcAft>
              <a:buSzPts val="900"/>
              <a:buChar char="■"/>
              <a:defRPr/>
            </a:lvl6pPr>
            <a:lvl7pPr marL="3200400" lvl="6" indent="-285750" algn="l" rtl="0">
              <a:lnSpc>
                <a:spcPct val="100000"/>
              </a:lnSpc>
              <a:spcBef>
                <a:spcPts val="2200"/>
              </a:spcBef>
              <a:spcAft>
                <a:spcPts val="0"/>
              </a:spcAft>
              <a:buSzPts val="900"/>
              <a:buChar char="●"/>
              <a:defRPr/>
            </a:lvl7pPr>
            <a:lvl8pPr marL="3657600" lvl="7" indent="-285750" algn="l" rtl="0">
              <a:lnSpc>
                <a:spcPct val="100000"/>
              </a:lnSpc>
              <a:spcBef>
                <a:spcPts val="2200"/>
              </a:spcBef>
              <a:spcAft>
                <a:spcPts val="0"/>
              </a:spcAft>
              <a:buSzPts val="900"/>
              <a:buChar char="○"/>
              <a:defRPr/>
            </a:lvl8pPr>
            <a:lvl9pPr marL="4114800" lvl="8" indent="-285750" algn="l" rtl="0">
              <a:lnSpc>
                <a:spcPct val="100000"/>
              </a:lnSpc>
              <a:spcBef>
                <a:spcPts val="2200"/>
              </a:spcBef>
              <a:spcAft>
                <a:spcPts val="0"/>
              </a:spcAft>
              <a:buSzPts val="900"/>
              <a:buChar char="■"/>
              <a:defRPr/>
            </a:lvl9pPr>
          </a:lstStyle>
          <a:p>
            <a:endParaRPr/>
          </a:p>
        </p:txBody>
      </p:sp>
      <p:sp>
        <p:nvSpPr>
          <p:cNvPr id="59" name="Google Shape;59;p14"/>
          <p:cNvSpPr txBox="1">
            <a:spLocks noGrp="1"/>
          </p:cNvSpPr>
          <p:nvPr>
            <p:ph type="sldNum" idx="12"/>
          </p:nvPr>
        </p:nvSpPr>
        <p:spPr>
          <a:xfrm>
            <a:off x="4456981" y="4870308"/>
            <a:ext cx="230100" cy="177900"/>
          </a:xfrm>
          <a:prstGeom prst="rect">
            <a:avLst/>
          </a:prstGeom>
          <a:noFill/>
          <a:ln>
            <a:noFill/>
          </a:ln>
        </p:spPr>
        <p:txBody>
          <a:bodyPr spcFirstLastPara="1" wrap="square" lIns="32750" tIns="32750" rIns="32750" bIns="32750" anchor="ctr" anchorCtr="0">
            <a:noAutofit/>
          </a:bodyPr>
          <a:lstStyle>
            <a:lvl1pPr marL="0" lvl="0"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1pPr>
            <a:lvl2pPr marL="0" lvl="1"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2pPr>
            <a:lvl3pPr marL="0" lvl="2"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3pPr>
            <a:lvl4pPr marL="0" lvl="3"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4pPr>
            <a:lvl5pPr marL="0" lvl="4"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5pPr>
            <a:lvl6pPr marL="0" lvl="5"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6pPr>
            <a:lvl7pPr marL="0" lvl="6"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7pPr>
            <a:lvl8pPr marL="0" lvl="7"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8pPr>
            <a:lvl9pPr marL="0" lvl="8" indent="0" algn="ctr" rtl="0">
              <a:lnSpc>
                <a:spcPct val="100000"/>
              </a:lnSpc>
              <a:spcBef>
                <a:spcPts val="0"/>
              </a:spcBef>
              <a:spcAft>
                <a:spcPts val="0"/>
              </a:spcAft>
              <a:buClr>
                <a:srgbClr val="9A958E"/>
              </a:buClr>
              <a:buSzPts val="900"/>
              <a:buFont typeface="Poppins"/>
              <a:buNone/>
              <a:defRPr sz="900" cap="none">
                <a:solidFill>
                  <a:srgbClr val="9A958E"/>
                </a:solidFill>
                <a:latin typeface="Poppins"/>
                <a:ea typeface="Poppins"/>
                <a:cs typeface="Poppins"/>
                <a:sym typeface="Poppins"/>
              </a:defRPr>
            </a:lvl9pPr>
          </a:lstStyle>
          <a:p>
            <a:pPr marL="0" lvl="0" indent="0" algn="ctr" rtl="0">
              <a:spcBef>
                <a:spcPts val="0"/>
              </a:spcBef>
              <a:spcAft>
                <a:spcPts val="0"/>
              </a:spcAft>
              <a:buNone/>
            </a:pPr>
            <a:fld id="{00000000-1234-1234-1234-123412341234}" type="slidenum">
              <a:rPr lang="en"/>
              <a:t>‹#›</a:t>
            </a:fld>
            <a:endParaRPr sz="1000">
              <a:solidFill>
                <a:schemeClr val="dk2"/>
              </a:solidFill>
              <a:latin typeface="Playfair Display"/>
              <a:ea typeface="Playfair Display"/>
              <a:cs typeface="Playfair Display"/>
              <a:sym typeface="Playfair Display"/>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1600"/>
              </a:spcBef>
              <a:spcAft>
                <a:spcPts val="0"/>
              </a:spcAft>
              <a:buSzPts val="1400"/>
              <a:buChar char="○"/>
              <a:defRPr>
                <a:highlight>
                  <a:schemeClr val="dk1"/>
                </a:highlight>
              </a:defRPr>
            </a:lvl2pPr>
            <a:lvl3pPr marL="1371600" lvl="2" indent="-317500" algn="ctr">
              <a:spcBef>
                <a:spcPts val="1600"/>
              </a:spcBef>
              <a:spcAft>
                <a:spcPts val="0"/>
              </a:spcAft>
              <a:buSzPts val="1400"/>
              <a:buChar char="■"/>
              <a:defRPr>
                <a:highlight>
                  <a:schemeClr val="dk1"/>
                </a:highlight>
              </a:defRPr>
            </a:lvl3pPr>
            <a:lvl4pPr marL="1828800" lvl="3" indent="-317500" algn="ctr">
              <a:spcBef>
                <a:spcPts val="1600"/>
              </a:spcBef>
              <a:spcAft>
                <a:spcPts val="0"/>
              </a:spcAft>
              <a:buSzPts val="1400"/>
              <a:buChar char="●"/>
              <a:defRPr>
                <a:highlight>
                  <a:schemeClr val="dk1"/>
                </a:highlight>
              </a:defRPr>
            </a:lvl4pPr>
            <a:lvl5pPr marL="2286000" lvl="4" indent="-317500" algn="ctr">
              <a:spcBef>
                <a:spcPts val="1600"/>
              </a:spcBef>
              <a:spcAft>
                <a:spcPts val="0"/>
              </a:spcAft>
              <a:buSzPts val="1400"/>
              <a:buChar char="○"/>
              <a:defRPr>
                <a:highlight>
                  <a:schemeClr val="dk1"/>
                </a:highlight>
              </a:defRPr>
            </a:lvl5pPr>
            <a:lvl6pPr marL="2743200" lvl="5" indent="-317500" algn="ctr">
              <a:spcBef>
                <a:spcPts val="1600"/>
              </a:spcBef>
              <a:spcAft>
                <a:spcPts val="0"/>
              </a:spcAft>
              <a:buSzPts val="1400"/>
              <a:buChar char="■"/>
              <a:defRPr>
                <a:highlight>
                  <a:schemeClr val="dk1"/>
                </a:highlight>
              </a:defRPr>
            </a:lvl6pPr>
            <a:lvl7pPr marL="3200400" lvl="6" indent="-317500" algn="ctr">
              <a:spcBef>
                <a:spcPts val="1600"/>
              </a:spcBef>
              <a:spcAft>
                <a:spcPts val="0"/>
              </a:spcAft>
              <a:buSzPts val="1400"/>
              <a:buChar char="●"/>
              <a:defRPr>
                <a:highlight>
                  <a:schemeClr val="dk1"/>
                </a:highlight>
              </a:defRPr>
            </a:lvl7pPr>
            <a:lvl8pPr marL="3657600" lvl="7" indent="-317500" algn="ctr">
              <a:spcBef>
                <a:spcPts val="1600"/>
              </a:spcBef>
              <a:spcAft>
                <a:spcPts val="0"/>
              </a:spcAft>
              <a:buSzPts val="1400"/>
              <a:buChar char="○"/>
              <a:defRPr>
                <a:highlight>
                  <a:schemeClr val="dk1"/>
                </a:highlight>
              </a:defRPr>
            </a:lvl8pPr>
            <a:lvl9pPr marL="4114800" lvl="8" indent="-317500" algn="ctr">
              <a:spcBef>
                <a:spcPts val="1600"/>
              </a:spcBef>
              <a:spcAft>
                <a:spcPts val="160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0" r:id="rId12"/>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40785A-AB95-F94E-AFDB-08C0EEAE080B}"/>
              </a:ext>
            </a:extLst>
          </p:cNvPr>
          <p:cNvSpPr txBox="1"/>
          <p:nvPr/>
        </p:nvSpPr>
        <p:spPr>
          <a:xfrm>
            <a:off x="0" y="4835723"/>
            <a:ext cx="2242922" cy="307777"/>
          </a:xfrm>
          <a:prstGeom prst="rect">
            <a:avLst/>
          </a:prstGeom>
          <a:noFill/>
        </p:spPr>
        <p:txBody>
          <a:bodyPr wrap="none" rtlCol="0">
            <a:spAutoFit/>
          </a:bodyPr>
          <a:lstStyle/>
          <a:p>
            <a:r>
              <a:rPr lang="en-US" dirty="0">
                <a:latin typeface="Garamond" panose="02020404030301010803" pitchFamily="18" charset="0"/>
              </a:rPr>
              <a:t>https://covid-</a:t>
            </a:r>
            <a:r>
              <a:rPr lang="en-US" dirty="0" err="1">
                <a:latin typeface="Garamond" panose="02020404030301010803" pitchFamily="18" charset="0"/>
              </a:rPr>
              <a:t>drugs.stir.ac.uk</a:t>
            </a:r>
            <a:endParaRPr lang="en-US" dirty="0">
              <a:latin typeface="Garamond" panose="02020404030301010803" pitchFamily="18" charset="0"/>
            </a:endParaRPr>
          </a:p>
        </p:txBody>
      </p:sp>
      <p:pic>
        <p:nvPicPr>
          <p:cNvPr id="4" name="Picture 3">
            <a:extLst>
              <a:ext uri="{FF2B5EF4-FFF2-40B4-BE49-F238E27FC236}">
                <a16:creationId xmlns:a16="http://schemas.microsoft.com/office/drawing/2014/main" id="{C446CFB1-64DE-E841-89BC-4717F77EF900}"/>
              </a:ext>
            </a:extLst>
          </p:cNvPr>
          <p:cNvPicPr>
            <a:picLocks noChangeAspect="1"/>
          </p:cNvPicPr>
          <p:nvPr/>
        </p:nvPicPr>
        <p:blipFill>
          <a:blip r:embed="rId3"/>
          <a:stretch>
            <a:fillRect/>
          </a:stretch>
        </p:blipFill>
        <p:spPr>
          <a:xfrm>
            <a:off x="0" y="1255014"/>
            <a:ext cx="9144000" cy="2633472"/>
          </a:xfrm>
          <a:prstGeom prst="rect">
            <a:avLst/>
          </a:prstGeom>
        </p:spPr>
      </p:pic>
      <p:sp>
        <p:nvSpPr>
          <p:cNvPr id="5" name="TextBox 4">
            <a:extLst>
              <a:ext uri="{FF2B5EF4-FFF2-40B4-BE49-F238E27FC236}">
                <a16:creationId xmlns:a16="http://schemas.microsoft.com/office/drawing/2014/main" id="{B3EF4689-E8E7-0143-94AB-C668547B13D4}"/>
              </a:ext>
            </a:extLst>
          </p:cNvPr>
          <p:cNvSpPr txBox="1"/>
          <p:nvPr/>
        </p:nvSpPr>
        <p:spPr>
          <a:xfrm>
            <a:off x="5293361" y="4024657"/>
            <a:ext cx="3921760" cy="523220"/>
          </a:xfrm>
          <a:prstGeom prst="rect">
            <a:avLst/>
          </a:prstGeom>
          <a:noFill/>
        </p:spPr>
        <p:txBody>
          <a:bodyPr wrap="square" rtlCol="0">
            <a:spAutoFit/>
          </a:bodyPr>
          <a:lstStyle/>
          <a:p>
            <a:r>
              <a:rPr lang="en-US" dirty="0">
                <a:latin typeface="Garamond" panose="02020404030301010803" pitchFamily="18" charset="0"/>
              </a:rPr>
              <a:t>Catriona Matheson, Angus Bancroft, Tania Browne, Josh </a:t>
            </a:r>
            <a:r>
              <a:rPr lang="en-US" dirty="0" err="1">
                <a:latin typeface="Garamond" panose="02020404030301010803" pitchFamily="18" charset="0"/>
              </a:rPr>
              <a:t>Dumbrell</a:t>
            </a:r>
            <a:r>
              <a:rPr lang="en-US" dirty="0">
                <a:latin typeface="Garamond" panose="02020404030301010803" pitchFamily="18" charset="0"/>
              </a:rPr>
              <a:t>, </a:t>
            </a:r>
            <a:r>
              <a:rPr lang="en-US" dirty="0" err="1">
                <a:latin typeface="Garamond" panose="02020404030301010803" pitchFamily="18" charset="0"/>
              </a:rPr>
              <a:t>Idil</a:t>
            </a:r>
            <a:r>
              <a:rPr lang="en-US" dirty="0">
                <a:latin typeface="Garamond" panose="02020404030301010803" pitchFamily="18" charset="0"/>
              </a:rPr>
              <a:t> </a:t>
            </a:r>
            <a:r>
              <a:rPr lang="en-US" dirty="0" err="1">
                <a:latin typeface="Garamond" panose="02020404030301010803" pitchFamily="18" charset="0"/>
              </a:rPr>
              <a:t>Galip</a:t>
            </a:r>
            <a:r>
              <a:rPr lang="en-US" dirty="0">
                <a:latin typeface="Garamond" panose="02020404030301010803" pitchFamily="18" charset="0"/>
              </a:rPr>
              <a:t>, Tessa Parkes, Joe Schofield</a:t>
            </a:r>
          </a:p>
        </p:txBody>
      </p:sp>
    </p:spTree>
    <p:extLst>
      <p:ext uri="{BB962C8B-B14F-4D97-AF65-F5344CB8AC3E}">
        <p14:creationId xmlns:p14="http://schemas.microsoft.com/office/powerpoint/2010/main" val="400904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BCB1F7-E986-5F49-98AC-1040D45B5B17}"/>
              </a:ext>
            </a:extLst>
          </p:cNvPr>
          <p:cNvSpPr txBox="1"/>
          <p:nvPr/>
        </p:nvSpPr>
        <p:spPr>
          <a:xfrm>
            <a:off x="146141" y="10370"/>
            <a:ext cx="2269255" cy="2246769"/>
          </a:xfrm>
          <a:prstGeom prst="rect">
            <a:avLst/>
          </a:prstGeom>
          <a:noFill/>
        </p:spPr>
        <p:txBody>
          <a:bodyPr wrap="square" rtlCol="0">
            <a:spAutoFit/>
          </a:bodyPr>
          <a:lstStyle/>
          <a:p>
            <a:r>
              <a:rPr lang="en-US" sz="2800" dirty="0">
                <a:highlight>
                  <a:srgbClr val="FFFF00"/>
                </a:highlight>
                <a:latin typeface="American Typewriter" panose="02090604020004020304" pitchFamily="18" charset="77"/>
                <a:cs typeface="Aharoni" panose="02010803020104030203" pitchFamily="2" charset="-79"/>
              </a:rPr>
              <a:t>Buying and selling drugs in a moral economy</a:t>
            </a:r>
          </a:p>
        </p:txBody>
      </p:sp>
      <p:sp>
        <p:nvSpPr>
          <p:cNvPr id="3" name="TextBox 2">
            <a:extLst>
              <a:ext uri="{FF2B5EF4-FFF2-40B4-BE49-F238E27FC236}">
                <a16:creationId xmlns:a16="http://schemas.microsoft.com/office/drawing/2014/main" id="{D9C3E3F9-8CEB-3E40-BB3F-5B1893DA5ABE}"/>
              </a:ext>
            </a:extLst>
          </p:cNvPr>
          <p:cNvSpPr txBox="1"/>
          <p:nvPr/>
        </p:nvSpPr>
        <p:spPr>
          <a:xfrm>
            <a:off x="2570481" y="1258224"/>
            <a:ext cx="5567680" cy="1169551"/>
          </a:xfrm>
          <a:prstGeom prst="rect">
            <a:avLst/>
          </a:prstGeom>
          <a:noFill/>
        </p:spPr>
        <p:txBody>
          <a:bodyPr wrap="square" rtlCol="0">
            <a:spAutoFit/>
          </a:bodyPr>
          <a:lstStyle/>
          <a:p>
            <a:r>
              <a:rPr lang="en-US" dirty="0">
                <a:latin typeface="Garamond" panose="02020404030301010803" pitchFamily="18" charset="0"/>
              </a:rPr>
              <a:t>H1: Lockdowns disrupt supply and lead to higher price/reduced quality</a:t>
            </a:r>
          </a:p>
          <a:p>
            <a:r>
              <a:rPr lang="en-US" dirty="0">
                <a:latin typeface="Garamond" panose="02020404030301010803" pitchFamily="18" charset="0"/>
              </a:rPr>
              <a:t>H2: PWUD respond with substitution, changes in mode of administration, changes in consumption</a:t>
            </a:r>
          </a:p>
          <a:p>
            <a:r>
              <a:rPr lang="en-US" dirty="0">
                <a:latin typeface="Garamond" panose="02020404030301010803" pitchFamily="18" charset="0"/>
              </a:rPr>
              <a:t>H3: Lockdowns disrupt the moral economy and further marginalize already marginalized users</a:t>
            </a:r>
          </a:p>
        </p:txBody>
      </p:sp>
      <p:sp>
        <p:nvSpPr>
          <p:cNvPr id="6" name="TextBox 5">
            <a:extLst>
              <a:ext uri="{FF2B5EF4-FFF2-40B4-BE49-F238E27FC236}">
                <a16:creationId xmlns:a16="http://schemas.microsoft.com/office/drawing/2014/main" id="{92B6F73D-C432-EC4E-AAB4-FC0ED6468FA6}"/>
              </a:ext>
            </a:extLst>
          </p:cNvPr>
          <p:cNvSpPr txBox="1"/>
          <p:nvPr/>
        </p:nvSpPr>
        <p:spPr>
          <a:xfrm>
            <a:off x="6652613" y="3408222"/>
            <a:ext cx="2417650" cy="954107"/>
          </a:xfrm>
          <a:prstGeom prst="rect">
            <a:avLst/>
          </a:prstGeom>
          <a:noFill/>
        </p:spPr>
        <p:txBody>
          <a:bodyPr wrap="none" rtlCol="0">
            <a:spAutoFit/>
          </a:bodyPr>
          <a:lstStyle/>
          <a:p>
            <a:r>
              <a:rPr lang="en-US" dirty="0">
                <a:latin typeface="Garamond" panose="02020404030301010803" pitchFamily="18" charset="0"/>
              </a:rPr>
              <a:t>Data: Darknet market reports</a:t>
            </a:r>
          </a:p>
          <a:p>
            <a:r>
              <a:rPr lang="en-US" dirty="0">
                <a:latin typeface="Garamond" panose="02020404030301010803" pitchFamily="18" charset="0"/>
              </a:rPr>
              <a:t>Police Scotland monitoring data</a:t>
            </a:r>
          </a:p>
          <a:p>
            <a:r>
              <a:rPr lang="en-US" dirty="0">
                <a:latin typeface="Garamond" panose="02020404030301010803" pitchFamily="18" charset="0"/>
              </a:rPr>
              <a:t>Monthly survey from Crew</a:t>
            </a:r>
          </a:p>
          <a:p>
            <a:r>
              <a:rPr lang="en-US" dirty="0">
                <a:latin typeface="Garamond" panose="02020404030301010803" pitchFamily="18" charset="0"/>
              </a:rPr>
              <a:t>29 Interviews with PWUD</a:t>
            </a:r>
          </a:p>
        </p:txBody>
      </p:sp>
    </p:spTree>
    <p:extLst>
      <p:ext uri="{BB962C8B-B14F-4D97-AF65-F5344CB8AC3E}">
        <p14:creationId xmlns:p14="http://schemas.microsoft.com/office/powerpoint/2010/main" val="59910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American Typewriter" panose="02090604020004020304" pitchFamily="18" charset="77"/>
              </a:rPr>
              <a:t>A splitting market</a:t>
            </a:r>
            <a:endParaRPr dirty="0">
              <a:latin typeface="American Typewriter" panose="02090604020004020304" pitchFamily="18" charset="77"/>
            </a:endParaRPr>
          </a:p>
        </p:txBody>
      </p:sp>
      <p:sp>
        <p:nvSpPr>
          <p:cNvPr id="2" name="TextBox 1">
            <a:extLst>
              <a:ext uri="{FF2B5EF4-FFF2-40B4-BE49-F238E27FC236}">
                <a16:creationId xmlns:a16="http://schemas.microsoft.com/office/drawing/2014/main" id="{CEB551D6-F46B-4847-B95E-384DE5AFC630}"/>
              </a:ext>
            </a:extLst>
          </p:cNvPr>
          <p:cNvSpPr txBox="1"/>
          <p:nvPr/>
        </p:nvSpPr>
        <p:spPr>
          <a:xfrm>
            <a:off x="3535680" y="868194"/>
            <a:ext cx="5608320" cy="1477328"/>
          </a:xfrm>
          <a:prstGeom prst="rect">
            <a:avLst/>
          </a:prstGeom>
          <a:noFill/>
        </p:spPr>
        <p:txBody>
          <a:bodyPr wrap="square" rtlCol="0">
            <a:spAutoFit/>
          </a:bodyPr>
          <a:lstStyle/>
          <a:p>
            <a:r>
              <a:rPr lang="en-US" sz="1800" dirty="0">
                <a:latin typeface="Garamond" panose="02020404030301010803" pitchFamily="18" charset="0"/>
              </a:rPr>
              <a:t>Initial Supply Shock</a:t>
            </a:r>
          </a:p>
          <a:p>
            <a:r>
              <a:rPr lang="en-US" sz="1800" dirty="0">
                <a:latin typeface="Garamond" panose="02020404030301010803" pitchFamily="18" charset="0"/>
              </a:rPr>
              <a:t>Dealers used cutting and credit to maintain their market</a:t>
            </a:r>
          </a:p>
          <a:p>
            <a:r>
              <a:rPr lang="en-US" sz="1800" dirty="0">
                <a:latin typeface="Garamond" panose="02020404030301010803" pitchFamily="18" charset="0"/>
              </a:rPr>
              <a:t>Reduced ‘party’ context</a:t>
            </a:r>
          </a:p>
          <a:p>
            <a:r>
              <a:rPr lang="en-US" sz="1800" dirty="0">
                <a:latin typeface="Garamond" panose="02020404030301010803" pitchFamily="18" charset="0"/>
              </a:rPr>
              <a:t>Some reduction in use, some sought greater variety</a:t>
            </a:r>
          </a:p>
          <a:p>
            <a:r>
              <a:rPr lang="en-US" sz="1800" dirty="0">
                <a:latin typeface="Garamond" panose="02020404030301010803" pitchFamily="18" charset="0"/>
              </a:rPr>
              <a:t>Changed consumption setting towards the home</a:t>
            </a:r>
          </a:p>
        </p:txBody>
      </p:sp>
      <p:sp>
        <p:nvSpPr>
          <p:cNvPr id="3" name="Rectangle 2">
            <a:extLst>
              <a:ext uri="{FF2B5EF4-FFF2-40B4-BE49-F238E27FC236}">
                <a16:creationId xmlns:a16="http://schemas.microsoft.com/office/drawing/2014/main" id="{16E4BAF2-76FB-1C49-A3E2-80FEB8EE7443}"/>
              </a:ext>
            </a:extLst>
          </p:cNvPr>
          <p:cNvSpPr/>
          <p:nvPr/>
        </p:nvSpPr>
        <p:spPr>
          <a:xfrm>
            <a:off x="172720" y="2797979"/>
            <a:ext cx="4572000" cy="2308324"/>
          </a:xfrm>
          <a:prstGeom prst="rect">
            <a:avLst/>
          </a:prstGeom>
        </p:spPr>
        <p:txBody>
          <a:bodyPr>
            <a:spAutoFit/>
          </a:bodyPr>
          <a:lstStyle/>
          <a:p>
            <a:pPr fontAlgn="base"/>
            <a:r>
              <a:rPr lang="en-GB" sz="1600" i="1" dirty="0">
                <a:solidFill>
                  <a:schemeClr val="bg2">
                    <a:lumMod val="50000"/>
                    <a:lumOff val="50000"/>
                  </a:schemeClr>
                </a:solidFill>
                <a:latin typeface="Calibri" panose="020F0502020204030204" pitchFamily="34" charset="0"/>
                <a:ea typeface="Times New Roman" panose="02020603050405020304" pitchFamily="18" charset="0"/>
              </a:rPr>
              <a:t>“It’s just been the same really, but the, things have been a wee bit cheaper and stuff, because obviously the dealers are struggling for less, more people to, less people going to them, because of the Covid, because some people do, or try and stick to the Covid rules, and then other people just didn’t, so I think, for my situation, the drugs were a bit cheaper, so they were getting more, and that’s how I ended up getting </a:t>
            </a:r>
            <a:r>
              <a:rPr lang="en-GB" sz="1600" dirty="0">
                <a:solidFill>
                  <a:schemeClr val="bg2">
                    <a:lumMod val="50000"/>
                    <a:lumOff val="50000"/>
                  </a:schemeClr>
                </a:solidFill>
                <a:latin typeface="Calibri" panose="020F0502020204030204" pitchFamily="34" charset="0"/>
                <a:ea typeface="Times New Roman" panose="02020603050405020304" pitchFamily="18" charset="0"/>
              </a:rPr>
              <a:t>[heroin, cocaine]”</a:t>
            </a:r>
            <a:endParaRPr lang="en-GB" sz="1800" dirty="0">
              <a:solidFill>
                <a:schemeClr val="bg2">
                  <a:lumMod val="50000"/>
                  <a:lumOff val="50000"/>
                </a:schemeClr>
              </a:solidFill>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02222"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American Typewriter" panose="02090604020004020304" pitchFamily="18" charset="77"/>
              </a:rPr>
              <a:t>Co-Vulnerabilities</a:t>
            </a:r>
            <a:endParaRPr dirty="0">
              <a:latin typeface="American Typewriter" panose="02090604020004020304" pitchFamily="18" charset="77"/>
            </a:endParaRPr>
          </a:p>
        </p:txBody>
      </p:sp>
      <p:sp>
        <p:nvSpPr>
          <p:cNvPr id="2" name="TextBox 1">
            <a:extLst>
              <a:ext uri="{FF2B5EF4-FFF2-40B4-BE49-F238E27FC236}">
                <a16:creationId xmlns:a16="http://schemas.microsoft.com/office/drawing/2014/main" id="{4E55DF45-5226-CF48-878B-A06609007B29}"/>
              </a:ext>
            </a:extLst>
          </p:cNvPr>
          <p:cNvSpPr txBox="1"/>
          <p:nvPr/>
        </p:nvSpPr>
        <p:spPr>
          <a:xfrm>
            <a:off x="2367280" y="2033141"/>
            <a:ext cx="4794902" cy="830997"/>
          </a:xfrm>
          <a:prstGeom prst="rect">
            <a:avLst/>
          </a:prstGeom>
          <a:noFill/>
        </p:spPr>
        <p:txBody>
          <a:bodyPr wrap="none" rtlCol="0">
            <a:spAutoFit/>
          </a:bodyPr>
          <a:lstStyle/>
          <a:p>
            <a:r>
              <a:rPr lang="en-US" sz="1600" dirty="0">
                <a:latin typeface="Garamond" panose="02020404030301010803" pitchFamily="18" charset="0"/>
              </a:rPr>
              <a:t>Loss of income and reduced access to support networks</a:t>
            </a:r>
          </a:p>
          <a:p>
            <a:r>
              <a:rPr lang="en-US" sz="1600" dirty="0">
                <a:latin typeface="Garamond" panose="02020404030301010803" pitchFamily="18" charset="0"/>
              </a:rPr>
              <a:t>Less mutuality of care</a:t>
            </a:r>
          </a:p>
          <a:p>
            <a:r>
              <a:rPr lang="en-US" sz="1600" dirty="0">
                <a:latin typeface="Garamond" panose="02020404030301010803" pitchFamily="18" charset="0"/>
              </a:rPr>
              <a:t>Some shift into dealing, but find greater competition there</a:t>
            </a:r>
          </a:p>
        </p:txBody>
      </p:sp>
      <p:sp>
        <p:nvSpPr>
          <p:cNvPr id="3" name="Rectangle 2">
            <a:extLst>
              <a:ext uri="{FF2B5EF4-FFF2-40B4-BE49-F238E27FC236}">
                <a16:creationId xmlns:a16="http://schemas.microsoft.com/office/drawing/2014/main" id="{50AA81B2-13A1-C942-9E04-3C51A9346DFA}"/>
              </a:ext>
            </a:extLst>
          </p:cNvPr>
          <p:cNvSpPr/>
          <p:nvPr/>
        </p:nvSpPr>
        <p:spPr>
          <a:xfrm>
            <a:off x="81280" y="3358396"/>
            <a:ext cx="4572000" cy="1569660"/>
          </a:xfrm>
          <a:prstGeom prst="rect">
            <a:avLst/>
          </a:prstGeom>
        </p:spPr>
        <p:txBody>
          <a:bodyPr>
            <a:spAutoFit/>
          </a:bodyPr>
          <a:lstStyle/>
          <a:p>
            <a:pPr fontAlgn="base"/>
            <a:r>
              <a:rPr lang="en-GB" sz="1600" i="1" dirty="0">
                <a:solidFill>
                  <a:schemeClr val="bg2">
                    <a:lumMod val="50000"/>
                    <a:lumOff val="50000"/>
                  </a:schemeClr>
                </a:solidFill>
                <a:latin typeface="Calibri" panose="020F0502020204030204" pitchFamily="34" charset="0"/>
                <a:ea typeface="Times New Roman" panose="02020603050405020304" pitchFamily="18" charset="0"/>
              </a:rPr>
              <a:t>“It was harder to be honest, a lot of the dealers couldn’t get a hold of supplies, which meant we were having to go further afield to try and find the drugs, which means we don’t know the people that we’re getting them from, we don’t know what they’re cut with, and the prices go up as well, yeah.”</a:t>
            </a:r>
            <a:r>
              <a:rPr lang="en-GB" sz="1600" dirty="0">
                <a:solidFill>
                  <a:schemeClr val="bg2">
                    <a:lumMod val="50000"/>
                    <a:lumOff val="50000"/>
                  </a:schemeClr>
                </a:solidFill>
                <a:latin typeface="Calibri" panose="020F0502020204030204" pitchFamily="34" charset="0"/>
                <a:ea typeface="Times New Roman" panose="02020603050405020304" pitchFamily="18" charset="0"/>
              </a:rPr>
              <a:t> </a:t>
            </a:r>
            <a:endParaRPr lang="en-GB" sz="1800" dirty="0">
              <a:solidFill>
                <a:schemeClr val="bg2">
                  <a:lumMod val="50000"/>
                  <a:lumOff val="50000"/>
                </a:schemeClr>
              </a:solidFill>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397BD0C0-C883-0440-A1D4-309EED0F4A9B}"/>
              </a:ext>
            </a:extLst>
          </p:cNvPr>
          <p:cNvSpPr/>
          <p:nvPr/>
        </p:nvSpPr>
        <p:spPr>
          <a:xfrm>
            <a:off x="4622800" y="215444"/>
            <a:ext cx="4572000" cy="1569660"/>
          </a:xfrm>
          <a:prstGeom prst="rect">
            <a:avLst/>
          </a:prstGeom>
        </p:spPr>
        <p:txBody>
          <a:bodyPr>
            <a:spAutoFit/>
          </a:bodyPr>
          <a:lstStyle/>
          <a:p>
            <a:pPr fontAlgn="base"/>
            <a:r>
              <a:rPr lang="en-GB" sz="1600" i="1" dirty="0">
                <a:solidFill>
                  <a:schemeClr val="bg2">
                    <a:lumMod val="50000"/>
                    <a:lumOff val="50000"/>
                  </a:schemeClr>
                </a:solidFill>
                <a:latin typeface="Calibri" panose="020F0502020204030204" pitchFamily="34" charset="0"/>
                <a:ea typeface="Times New Roman" panose="02020603050405020304" pitchFamily="18" charset="0"/>
              </a:rPr>
              <a:t>“Sitting on the pitch for 7 hours, like pouring of rain, sort of thing, soaking wet right through, so he sat there for nothing, for to get 3 rocks of paracetamol, because he’s no been able to check it, instead of 3 rocks of white, so aye, he was raging like, that caused fighting and everything there.”</a:t>
            </a:r>
            <a:endParaRPr lang="en-GB" sz="1800" dirty="0">
              <a:solidFill>
                <a:schemeClr val="bg2">
                  <a:lumMod val="50000"/>
                  <a:lumOff val="50000"/>
                </a:schemeClr>
              </a:solidFill>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C093BA-FEC8-E54A-9A8A-9C2C6D7FFBB8}"/>
              </a:ext>
            </a:extLst>
          </p:cNvPr>
          <p:cNvSpPr/>
          <p:nvPr/>
        </p:nvSpPr>
        <p:spPr>
          <a:xfrm>
            <a:off x="0" y="158611"/>
            <a:ext cx="2777706" cy="1477328"/>
          </a:xfrm>
          <a:prstGeom prst="rect">
            <a:avLst/>
          </a:prstGeom>
        </p:spPr>
        <p:txBody>
          <a:bodyPr wrap="square">
            <a:spAutoFit/>
          </a:bodyPr>
          <a:lstStyle/>
          <a:p>
            <a:pPr marL="158750" lvl="0">
              <a:buSzPts val="1100"/>
              <a:defRPr/>
            </a:pPr>
            <a:r>
              <a:rPr lang="en-GB" sz="3000" dirty="0">
                <a:solidFill>
                  <a:schemeClr val="dk2"/>
                </a:solidFill>
                <a:highlight>
                  <a:schemeClr val="dk1"/>
                </a:highlight>
                <a:latin typeface="American Typewriter" panose="02090604020004020304" pitchFamily="18" charset="77"/>
                <a:sym typeface="Oswald"/>
              </a:rPr>
              <a:t>Disruption</a:t>
            </a:r>
            <a:r>
              <a:rPr lang="en-GB" sz="2400" dirty="0">
                <a:latin typeface="American Typewriter" panose="02090604020004020304" pitchFamily="18" charset="77"/>
              </a:rPr>
              <a:t> </a:t>
            </a:r>
            <a:r>
              <a:rPr lang="en-GB" sz="3000" dirty="0">
                <a:solidFill>
                  <a:schemeClr val="dk2"/>
                </a:solidFill>
                <a:highlight>
                  <a:schemeClr val="dk1"/>
                </a:highlight>
                <a:latin typeface="American Typewriter" panose="02090604020004020304" pitchFamily="18" charset="77"/>
                <a:sym typeface="Oswald"/>
              </a:rPr>
              <a:t>and</a:t>
            </a:r>
            <a:r>
              <a:rPr lang="en-GB" sz="2400" dirty="0">
                <a:latin typeface="American Typewriter" panose="02090604020004020304" pitchFamily="18" charset="77"/>
              </a:rPr>
              <a:t> </a:t>
            </a:r>
            <a:r>
              <a:rPr lang="en-GB" sz="3000" dirty="0">
                <a:solidFill>
                  <a:schemeClr val="dk2"/>
                </a:solidFill>
                <a:highlight>
                  <a:schemeClr val="dk1"/>
                </a:highlight>
                <a:latin typeface="American Typewriter" panose="02090604020004020304" pitchFamily="18" charset="77"/>
                <a:sym typeface="Oswald"/>
              </a:rPr>
              <a:t>resilience</a:t>
            </a:r>
          </a:p>
        </p:txBody>
      </p:sp>
      <p:sp>
        <p:nvSpPr>
          <p:cNvPr id="3" name="TextBox 2">
            <a:extLst>
              <a:ext uri="{FF2B5EF4-FFF2-40B4-BE49-F238E27FC236}">
                <a16:creationId xmlns:a16="http://schemas.microsoft.com/office/drawing/2014/main" id="{7ADE522C-27F8-4446-818F-089F9A16B810}"/>
              </a:ext>
            </a:extLst>
          </p:cNvPr>
          <p:cNvSpPr txBox="1"/>
          <p:nvPr/>
        </p:nvSpPr>
        <p:spPr>
          <a:xfrm>
            <a:off x="3383280" y="1432560"/>
            <a:ext cx="5181600" cy="2062103"/>
          </a:xfrm>
          <a:prstGeom prst="rect">
            <a:avLst/>
          </a:prstGeom>
          <a:noFill/>
        </p:spPr>
        <p:txBody>
          <a:bodyPr wrap="square" rtlCol="0">
            <a:spAutoFit/>
          </a:bodyPr>
          <a:lstStyle/>
          <a:p>
            <a:r>
              <a:rPr lang="en-US" sz="1600" dirty="0">
                <a:latin typeface="Garamond" panose="02020404030301010803" pitchFamily="18" charset="0"/>
              </a:rPr>
              <a:t>Users with reliable access to digital contexts are better able to manage supply and service risks</a:t>
            </a:r>
          </a:p>
          <a:p>
            <a:r>
              <a:rPr lang="en-US" sz="1600" dirty="0">
                <a:latin typeface="Garamond" panose="02020404030301010803" pitchFamily="18" charset="0"/>
              </a:rPr>
              <a:t>Harm concentrated more severely in groups with multiple vulnerabilities</a:t>
            </a:r>
          </a:p>
          <a:p>
            <a:r>
              <a:rPr lang="en-US" sz="1600" dirty="0">
                <a:latin typeface="Garamond" panose="02020404030301010803" pitchFamily="18" charset="0"/>
              </a:rPr>
              <a:t>Wider context of social disintegration</a:t>
            </a:r>
          </a:p>
          <a:p>
            <a:r>
              <a:rPr lang="en-US" sz="1600" dirty="0">
                <a:latin typeface="Garamond" panose="02020404030301010803" pitchFamily="18" charset="0"/>
              </a:rPr>
              <a:t>Some viewed the lockdown as an opportunity to reduce use, take up OST</a:t>
            </a:r>
            <a:endParaRPr lang="en-GB" sz="1600" dirty="0">
              <a:latin typeface="Garamond" panose="02020404030301010803" pitchFamily="18" charset="0"/>
            </a:endParaRPr>
          </a:p>
          <a:p>
            <a:r>
              <a:rPr lang="en-GB" sz="1600" dirty="0">
                <a:latin typeface="Garamond" panose="02020404030301010803" pitchFamily="18" charset="0"/>
              </a:rPr>
              <a:t>Implications of moral economy for the open drug market</a:t>
            </a:r>
            <a:endParaRPr lang="en-US" sz="1600" dirty="0">
              <a:latin typeface="Garamond" panose="02020404030301010803" pitchFamily="18" charset="0"/>
            </a:endParaRPr>
          </a:p>
        </p:txBody>
      </p:sp>
    </p:spTree>
    <p:extLst>
      <p:ext uri="{BB962C8B-B14F-4D97-AF65-F5344CB8AC3E}">
        <p14:creationId xmlns:p14="http://schemas.microsoft.com/office/powerpoint/2010/main" val="4224978227"/>
      </p:ext>
    </p:extLst>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1667</Words>
  <Application>Microsoft Macintosh PowerPoint</Application>
  <PresentationFormat>On-screen Show (16:9)</PresentationFormat>
  <Paragraphs>67</Paragraphs>
  <Slides>5</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American Typewriter</vt:lpstr>
      <vt:lpstr>Arial</vt:lpstr>
      <vt:lpstr>Calibri</vt:lpstr>
      <vt:lpstr>Garamond</vt:lpstr>
      <vt:lpstr>Montserrat</vt:lpstr>
      <vt:lpstr>Oswald</vt:lpstr>
      <vt:lpstr>Oxygen</vt:lpstr>
      <vt:lpstr>Playfair Display</vt:lpstr>
      <vt:lpstr>Poppins</vt:lpstr>
      <vt:lpstr>Times New Roman</vt:lpstr>
      <vt:lpstr>Pop</vt:lpstr>
      <vt:lpstr>PowerPoint Presentation</vt:lpstr>
      <vt:lpstr>PowerPoint Presentation</vt:lpstr>
      <vt:lpstr>A splitting market</vt:lpstr>
      <vt:lpstr>Co-Vulnerabilities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BANCROFT Angus</cp:lastModifiedBy>
  <cp:revision>38</cp:revision>
  <dcterms:modified xsi:type="dcterms:W3CDTF">2021-08-11T15:48:26Z</dcterms:modified>
  <cp:category/>
</cp:coreProperties>
</file>