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9" r:id="rId2"/>
    <p:sldMasterId id="2147483715" r:id="rId3"/>
    <p:sldMasterId id="2147483683" r:id="rId4"/>
  </p:sldMasterIdLst>
  <p:notesMasterIdLst>
    <p:notesMasterId r:id="rId27"/>
  </p:notesMasterIdLst>
  <p:sldIdLst>
    <p:sldId id="374" r:id="rId5"/>
    <p:sldId id="403" r:id="rId6"/>
    <p:sldId id="375" r:id="rId7"/>
    <p:sldId id="376" r:id="rId8"/>
    <p:sldId id="395" r:id="rId9"/>
    <p:sldId id="382" r:id="rId10"/>
    <p:sldId id="384" r:id="rId11"/>
    <p:sldId id="385" r:id="rId12"/>
    <p:sldId id="263" r:id="rId13"/>
    <p:sldId id="398" r:id="rId14"/>
    <p:sldId id="368" r:id="rId15"/>
    <p:sldId id="383" r:id="rId16"/>
    <p:sldId id="334" r:id="rId17"/>
    <p:sldId id="271" r:id="rId18"/>
    <p:sldId id="407" r:id="rId19"/>
    <p:sldId id="388" r:id="rId20"/>
    <p:sldId id="401" r:id="rId21"/>
    <p:sldId id="400" r:id="rId22"/>
    <p:sldId id="340" r:id="rId23"/>
    <p:sldId id="390" r:id="rId24"/>
    <p:sldId id="391" r:id="rId25"/>
    <p:sldId id="4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45209" autoAdjust="0"/>
  </p:normalViewPr>
  <p:slideViewPr>
    <p:cSldViewPr snapToGrid="0">
      <p:cViewPr varScale="1">
        <p:scale>
          <a:sx n="30" d="100"/>
          <a:sy n="30" d="100"/>
        </p:scale>
        <p:origin x="236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Masterton" userId="5dafa512ea30f106" providerId="LiveId" clId="{73AEA9C2-391C-4684-AD84-91A10C7435F0}"/>
    <pc:docChg chg="modSld">
      <pc:chgData name="Wendy Masterton" userId="5dafa512ea30f106" providerId="LiveId" clId="{73AEA9C2-391C-4684-AD84-91A10C7435F0}" dt="2021-06-22T07:40:02.448" v="21" actId="20577"/>
      <pc:docMkLst>
        <pc:docMk/>
      </pc:docMkLst>
      <pc:sldChg chg="modNotesTx">
        <pc:chgData name="Wendy Masterton" userId="5dafa512ea30f106" providerId="LiveId" clId="{73AEA9C2-391C-4684-AD84-91A10C7435F0}" dt="2021-06-22T07:39:24.450" v="8" actId="20577"/>
        <pc:sldMkLst>
          <pc:docMk/>
          <pc:sldMk cId="111168615" sldId="263"/>
        </pc:sldMkLst>
      </pc:sldChg>
      <pc:sldChg chg="modNotesTx">
        <pc:chgData name="Wendy Masterton" userId="5dafa512ea30f106" providerId="LiveId" clId="{73AEA9C2-391C-4684-AD84-91A10C7435F0}" dt="2021-06-22T07:39:38.476" v="13" actId="20577"/>
        <pc:sldMkLst>
          <pc:docMk/>
          <pc:sldMk cId="1649004824" sldId="271"/>
        </pc:sldMkLst>
      </pc:sldChg>
      <pc:sldChg chg="modNotesTx">
        <pc:chgData name="Wendy Masterton" userId="5dafa512ea30f106" providerId="LiveId" clId="{73AEA9C2-391C-4684-AD84-91A10C7435F0}" dt="2021-06-22T07:39:35.696" v="12" actId="20577"/>
        <pc:sldMkLst>
          <pc:docMk/>
          <pc:sldMk cId="2382879444" sldId="334"/>
        </pc:sldMkLst>
      </pc:sldChg>
      <pc:sldChg chg="modNotesTx">
        <pc:chgData name="Wendy Masterton" userId="5dafa512ea30f106" providerId="LiveId" clId="{73AEA9C2-391C-4684-AD84-91A10C7435F0}" dt="2021-06-22T07:39:54.960" v="18" actId="20577"/>
        <pc:sldMkLst>
          <pc:docMk/>
          <pc:sldMk cId="1145977883" sldId="340"/>
        </pc:sldMkLst>
      </pc:sldChg>
      <pc:sldChg chg="modNotesTx">
        <pc:chgData name="Wendy Masterton" userId="5dafa512ea30f106" providerId="LiveId" clId="{73AEA9C2-391C-4684-AD84-91A10C7435F0}" dt="2021-06-22T07:39:30.963" v="10" actId="20577"/>
        <pc:sldMkLst>
          <pc:docMk/>
          <pc:sldMk cId="1411546404" sldId="368"/>
        </pc:sldMkLst>
      </pc:sldChg>
      <pc:sldChg chg="modNotesTx">
        <pc:chgData name="Wendy Masterton" userId="5dafa512ea30f106" providerId="LiveId" clId="{73AEA9C2-391C-4684-AD84-91A10C7435F0}" dt="2021-06-22T07:39:03.678" v="0" actId="20577"/>
        <pc:sldMkLst>
          <pc:docMk/>
          <pc:sldMk cId="369800867" sldId="374"/>
        </pc:sldMkLst>
      </pc:sldChg>
      <pc:sldChg chg="modNotesTx">
        <pc:chgData name="Wendy Masterton" userId="5dafa512ea30f106" providerId="LiveId" clId="{73AEA9C2-391C-4684-AD84-91A10C7435F0}" dt="2021-06-22T07:39:09.637" v="2" actId="20577"/>
        <pc:sldMkLst>
          <pc:docMk/>
          <pc:sldMk cId="1318763016" sldId="375"/>
        </pc:sldMkLst>
      </pc:sldChg>
      <pc:sldChg chg="modNotesTx">
        <pc:chgData name="Wendy Masterton" userId="5dafa512ea30f106" providerId="LiveId" clId="{73AEA9C2-391C-4684-AD84-91A10C7435F0}" dt="2021-06-22T07:39:11.670" v="3" actId="20577"/>
        <pc:sldMkLst>
          <pc:docMk/>
          <pc:sldMk cId="1384120440" sldId="376"/>
        </pc:sldMkLst>
      </pc:sldChg>
      <pc:sldChg chg="modNotesTx">
        <pc:chgData name="Wendy Masterton" userId="5dafa512ea30f106" providerId="LiveId" clId="{73AEA9C2-391C-4684-AD84-91A10C7435F0}" dt="2021-06-22T07:39:18.336" v="5" actId="20577"/>
        <pc:sldMkLst>
          <pc:docMk/>
          <pc:sldMk cId="3312691150" sldId="382"/>
        </pc:sldMkLst>
      </pc:sldChg>
      <pc:sldChg chg="modNotesTx">
        <pc:chgData name="Wendy Masterton" userId="5dafa512ea30f106" providerId="LiveId" clId="{73AEA9C2-391C-4684-AD84-91A10C7435F0}" dt="2021-06-22T07:39:33.396" v="11" actId="20577"/>
        <pc:sldMkLst>
          <pc:docMk/>
          <pc:sldMk cId="4173392486" sldId="383"/>
        </pc:sldMkLst>
      </pc:sldChg>
      <pc:sldChg chg="modNotesTx">
        <pc:chgData name="Wendy Masterton" userId="5dafa512ea30f106" providerId="LiveId" clId="{73AEA9C2-391C-4684-AD84-91A10C7435F0}" dt="2021-06-22T07:39:20.353" v="6" actId="20577"/>
        <pc:sldMkLst>
          <pc:docMk/>
          <pc:sldMk cId="1401387188" sldId="384"/>
        </pc:sldMkLst>
      </pc:sldChg>
      <pc:sldChg chg="modNotesTx">
        <pc:chgData name="Wendy Masterton" userId="5dafa512ea30f106" providerId="LiveId" clId="{73AEA9C2-391C-4684-AD84-91A10C7435F0}" dt="2021-06-22T07:39:22.338" v="7" actId="20577"/>
        <pc:sldMkLst>
          <pc:docMk/>
          <pc:sldMk cId="1572521571" sldId="385"/>
        </pc:sldMkLst>
      </pc:sldChg>
      <pc:sldChg chg="modNotesTx">
        <pc:chgData name="Wendy Masterton" userId="5dafa512ea30f106" providerId="LiveId" clId="{73AEA9C2-391C-4684-AD84-91A10C7435F0}" dt="2021-06-22T07:39:46.323" v="15" actId="20577"/>
        <pc:sldMkLst>
          <pc:docMk/>
          <pc:sldMk cId="1202266280" sldId="388"/>
        </pc:sldMkLst>
      </pc:sldChg>
      <pc:sldChg chg="modNotesTx">
        <pc:chgData name="Wendy Masterton" userId="5dafa512ea30f106" providerId="LiveId" clId="{73AEA9C2-391C-4684-AD84-91A10C7435F0}" dt="2021-06-22T07:39:56.880" v="19" actId="20577"/>
        <pc:sldMkLst>
          <pc:docMk/>
          <pc:sldMk cId="589498811" sldId="390"/>
        </pc:sldMkLst>
      </pc:sldChg>
      <pc:sldChg chg="modNotesTx">
        <pc:chgData name="Wendy Masterton" userId="5dafa512ea30f106" providerId="LiveId" clId="{73AEA9C2-391C-4684-AD84-91A10C7435F0}" dt="2021-06-22T07:39:58.851" v="20" actId="20577"/>
        <pc:sldMkLst>
          <pc:docMk/>
          <pc:sldMk cId="1415088908" sldId="391"/>
        </pc:sldMkLst>
      </pc:sldChg>
      <pc:sldChg chg="modNotesTx">
        <pc:chgData name="Wendy Masterton" userId="5dafa512ea30f106" providerId="LiveId" clId="{73AEA9C2-391C-4684-AD84-91A10C7435F0}" dt="2021-06-22T07:39:13.817" v="4" actId="20577"/>
        <pc:sldMkLst>
          <pc:docMk/>
          <pc:sldMk cId="1686819749" sldId="395"/>
        </pc:sldMkLst>
      </pc:sldChg>
      <pc:sldChg chg="modNotesTx">
        <pc:chgData name="Wendy Masterton" userId="5dafa512ea30f106" providerId="LiveId" clId="{73AEA9C2-391C-4684-AD84-91A10C7435F0}" dt="2021-06-22T07:39:26.949" v="9" actId="20577"/>
        <pc:sldMkLst>
          <pc:docMk/>
          <pc:sldMk cId="3161380946" sldId="398"/>
        </pc:sldMkLst>
      </pc:sldChg>
      <pc:sldChg chg="modNotesTx">
        <pc:chgData name="Wendy Masterton" userId="5dafa512ea30f106" providerId="LiveId" clId="{73AEA9C2-391C-4684-AD84-91A10C7435F0}" dt="2021-06-22T07:39:53.109" v="17" actId="20577"/>
        <pc:sldMkLst>
          <pc:docMk/>
          <pc:sldMk cId="558534731" sldId="400"/>
        </pc:sldMkLst>
      </pc:sldChg>
      <pc:sldChg chg="modNotesTx">
        <pc:chgData name="Wendy Masterton" userId="5dafa512ea30f106" providerId="LiveId" clId="{73AEA9C2-391C-4684-AD84-91A10C7435F0}" dt="2021-06-22T07:39:48.273" v="16" actId="20577"/>
        <pc:sldMkLst>
          <pc:docMk/>
          <pc:sldMk cId="3091224053" sldId="401"/>
        </pc:sldMkLst>
      </pc:sldChg>
      <pc:sldChg chg="modNotesTx">
        <pc:chgData name="Wendy Masterton" userId="5dafa512ea30f106" providerId="LiveId" clId="{73AEA9C2-391C-4684-AD84-91A10C7435F0}" dt="2021-06-22T07:40:02.448" v="21" actId="20577"/>
        <pc:sldMkLst>
          <pc:docMk/>
          <pc:sldMk cId="1760875980" sldId="402"/>
        </pc:sldMkLst>
      </pc:sldChg>
      <pc:sldChg chg="modNotesTx">
        <pc:chgData name="Wendy Masterton" userId="5dafa512ea30f106" providerId="LiveId" clId="{73AEA9C2-391C-4684-AD84-91A10C7435F0}" dt="2021-06-22T07:39:07.464" v="1" actId="20577"/>
        <pc:sldMkLst>
          <pc:docMk/>
          <pc:sldMk cId="834417706" sldId="403"/>
        </pc:sldMkLst>
      </pc:sldChg>
      <pc:sldChg chg="modNotesTx">
        <pc:chgData name="Wendy Masterton" userId="5dafa512ea30f106" providerId="LiveId" clId="{73AEA9C2-391C-4684-AD84-91A10C7435F0}" dt="2021-06-22T07:39:44.201" v="14" actId="20577"/>
        <pc:sldMkLst>
          <pc:docMk/>
          <pc:sldMk cId="3246934806" sldId="40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9CCE7-1E29-4ED8-9E59-FB9E75DB986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135A438-63A3-4FBC-B781-ED2BCF68F6F4}">
      <dgm:prSet/>
      <dgm:spPr/>
      <dgm:t>
        <a:bodyPr/>
        <a:lstStyle/>
        <a:p>
          <a:r>
            <a:rPr lang="en-GB" dirty="0">
              <a:latin typeface="Arial" panose="020B0604020202020204" pitchFamily="34" charset="0"/>
              <a:cs typeface="Arial" panose="020B0604020202020204" pitchFamily="34" charset="0"/>
            </a:rPr>
            <a:t>How can they be developed?</a:t>
          </a:r>
          <a:endParaRPr lang="en-US" dirty="0">
            <a:latin typeface="Arial" panose="020B0604020202020204" pitchFamily="34" charset="0"/>
            <a:cs typeface="Arial" panose="020B0604020202020204" pitchFamily="34" charset="0"/>
          </a:endParaRPr>
        </a:p>
      </dgm:t>
    </dgm:pt>
    <dgm:pt modelId="{469A5AF0-FEA7-46E2-874E-01CC86756816}" type="parTrans" cxnId="{6E7A9F22-0ECC-4724-94E4-0E39295231B7}">
      <dgm:prSet/>
      <dgm:spPr/>
      <dgm:t>
        <a:bodyPr/>
        <a:lstStyle/>
        <a:p>
          <a:endParaRPr lang="en-US"/>
        </a:p>
      </dgm:t>
    </dgm:pt>
    <dgm:pt modelId="{A0D8F6E2-28DD-4183-B10E-FFB16B74B6AE}" type="sibTrans" cxnId="{6E7A9F22-0ECC-4724-94E4-0E39295231B7}">
      <dgm:prSet/>
      <dgm:spPr/>
      <dgm:t>
        <a:bodyPr/>
        <a:lstStyle/>
        <a:p>
          <a:endParaRPr lang="en-US"/>
        </a:p>
      </dgm:t>
    </dgm:pt>
    <dgm:pt modelId="{124E8C1E-F973-46A6-BA61-A7E0B4F3090B}">
      <dgm:prSet/>
      <dgm:spPr/>
      <dgm:t>
        <a:bodyPr/>
        <a:lstStyle/>
        <a:p>
          <a:r>
            <a:rPr lang="en-GB" dirty="0">
              <a:latin typeface="Arial" panose="020B0604020202020204" pitchFamily="34" charset="0"/>
              <a:cs typeface="Arial" panose="020B0604020202020204" pitchFamily="34" charset="0"/>
            </a:rPr>
            <a:t>The question is ‘what are the mechanisms that lead to outcomes?’</a:t>
          </a:r>
          <a:endParaRPr lang="en-US" dirty="0">
            <a:latin typeface="Arial" panose="020B0604020202020204" pitchFamily="34" charset="0"/>
            <a:cs typeface="Arial" panose="020B0604020202020204" pitchFamily="34" charset="0"/>
          </a:endParaRPr>
        </a:p>
      </dgm:t>
    </dgm:pt>
    <dgm:pt modelId="{324FB581-1FEF-40F9-A166-8F33C0FFB4E5}" type="parTrans" cxnId="{187E3A00-BC0F-4E11-B694-4159F3289087}">
      <dgm:prSet/>
      <dgm:spPr/>
      <dgm:t>
        <a:bodyPr/>
        <a:lstStyle/>
        <a:p>
          <a:endParaRPr lang="en-US"/>
        </a:p>
      </dgm:t>
    </dgm:pt>
    <dgm:pt modelId="{A4623143-8296-40C6-8600-DF81309499AC}" type="sibTrans" cxnId="{187E3A00-BC0F-4E11-B694-4159F3289087}">
      <dgm:prSet/>
      <dgm:spPr/>
      <dgm:t>
        <a:bodyPr/>
        <a:lstStyle/>
        <a:p>
          <a:endParaRPr lang="en-US"/>
        </a:p>
      </dgm:t>
    </dgm:pt>
    <dgm:pt modelId="{39197830-3FC4-4D0A-B474-020EE568C24A}">
      <dgm:prSet/>
      <dgm:spPr/>
      <dgm:t>
        <a:bodyPr/>
        <a:lstStyle/>
        <a:p>
          <a:r>
            <a:rPr lang="en-GB" dirty="0">
              <a:latin typeface="Arial" panose="020B0604020202020204" pitchFamily="34" charset="0"/>
              <a:cs typeface="Arial" panose="020B0604020202020204" pitchFamily="34" charset="0"/>
            </a:rPr>
            <a:t>This is where my work is situated. </a:t>
          </a:r>
          <a:endParaRPr lang="en-US" dirty="0">
            <a:latin typeface="Arial" panose="020B0604020202020204" pitchFamily="34" charset="0"/>
            <a:cs typeface="Arial" panose="020B0604020202020204" pitchFamily="34" charset="0"/>
          </a:endParaRPr>
        </a:p>
      </dgm:t>
    </dgm:pt>
    <dgm:pt modelId="{FE6FAC01-29C6-4C9C-A946-DEEB0B740761}" type="parTrans" cxnId="{CFE9F3BA-3BFD-43D9-B660-E9C7268E72C8}">
      <dgm:prSet/>
      <dgm:spPr/>
      <dgm:t>
        <a:bodyPr/>
        <a:lstStyle/>
        <a:p>
          <a:endParaRPr lang="en-US"/>
        </a:p>
      </dgm:t>
    </dgm:pt>
    <dgm:pt modelId="{2DD2BBE5-0B68-4528-8CB1-09828B3351D9}" type="sibTrans" cxnId="{CFE9F3BA-3BFD-43D9-B660-E9C7268E72C8}">
      <dgm:prSet/>
      <dgm:spPr/>
      <dgm:t>
        <a:bodyPr/>
        <a:lstStyle/>
        <a:p>
          <a:endParaRPr lang="en-US"/>
        </a:p>
      </dgm:t>
    </dgm:pt>
    <dgm:pt modelId="{0F19616D-67BA-4E9D-B267-3AD3F56DCEEF}" type="pres">
      <dgm:prSet presAssocID="{86B9CCE7-1E29-4ED8-9E59-FB9E75DB986C}" presName="root" presStyleCnt="0">
        <dgm:presLayoutVars>
          <dgm:dir/>
          <dgm:resizeHandles val="exact"/>
        </dgm:presLayoutVars>
      </dgm:prSet>
      <dgm:spPr/>
    </dgm:pt>
    <dgm:pt modelId="{0199DB50-7759-4340-BB46-49BE5CBE3756}" type="pres">
      <dgm:prSet presAssocID="{A135A438-63A3-4FBC-B781-ED2BCF68F6F4}" presName="compNode" presStyleCnt="0"/>
      <dgm:spPr/>
    </dgm:pt>
    <dgm:pt modelId="{90D06FF2-EFC8-4D5E-BE7D-C65AD2D4D2F3}" type="pres">
      <dgm:prSet presAssocID="{A135A438-63A3-4FBC-B781-ED2BCF68F6F4}" presName="bgRect" presStyleLbl="bgShp" presStyleIdx="0" presStyleCnt="3"/>
      <dgm:spPr/>
    </dgm:pt>
    <dgm:pt modelId="{CFC062DE-D571-4B1D-932E-1EF8F8CF0DD0}" type="pres">
      <dgm:prSet presAssocID="{A135A438-63A3-4FBC-B781-ED2BCF68F6F4}" presName="iconRect" presStyleLbl="node1" presStyleIdx="0" presStyleCnt="3"/>
      <dgm:spPr>
        <a:prstGeom prst="cloudCallou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nt With Roots outline"/>
        </a:ext>
      </dgm:extLst>
    </dgm:pt>
    <dgm:pt modelId="{82FE9CED-36B9-4E66-9FB7-D9089BC8061D}" type="pres">
      <dgm:prSet presAssocID="{A135A438-63A3-4FBC-B781-ED2BCF68F6F4}" presName="spaceRect" presStyleCnt="0"/>
      <dgm:spPr/>
    </dgm:pt>
    <dgm:pt modelId="{C46E2764-673E-4162-97E3-90D7D445ECF9}" type="pres">
      <dgm:prSet presAssocID="{A135A438-63A3-4FBC-B781-ED2BCF68F6F4}" presName="parTx" presStyleLbl="revTx" presStyleIdx="0" presStyleCnt="3">
        <dgm:presLayoutVars>
          <dgm:chMax val="0"/>
          <dgm:chPref val="0"/>
        </dgm:presLayoutVars>
      </dgm:prSet>
      <dgm:spPr/>
    </dgm:pt>
    <dgm:pt modelId="{B6AFF4EB-6509-4770-9480-6BBD4C311353}" type="pres">
      <dgm:prSet presAssocID="{A0D8F6E2-28DD-4183-B10E-FFB16B74B6AE}" presName="sibTrans" presStyleCnt="0"/>
      <dgm:spPr/>
    </dgm:pt>
    <dgm:pt modelId="{21962B0C-124F-4840-9488-C895B57A6DAF}" type="pres">
      <dgm:prSet presAssocID="{124E8C1E-F973-46A6-BA61-A7E0B4F3090B}" presName="compNode" presStyleCnt="0"/>
      <dgm:spPr/>
    </dgm:pt>
    <dgm:pt modelId="{F464B8DD-59B2-4EBD-BF23-C85FC360EC14}" type="pres">
      <dgm:prSet presAssocID="{124E8C1E-F973-46A6-BA61-A7E0B4F3090B}" presName="bgRect" presStyleLbl="bgShp" presStyleIdx="1" presStyleCnt="3"/>
      <dgm:spPr/>
    </dgm:pt>
    <dgm:pt modelId="{225C7DD4-E96D-49B3-ACD7-79F66476F4A5}" type="pres">
      <dgm:prSet presAssocID="{124E8C1E-F973-46A6-BA61-A7E0B4F309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658C974B-B2AD-4E8E-9A60-0E4D43908FCA}" type="pres">
      <dgm:prSet presAssocID="{124E8C1E-F973-46A6-BA61-A7E0B4F3090B}" presName="spaceRect" presStyleCnt="0"/>
      <dgm:spPr/>
    </dgm:pt>
    <dgm:pt modelId="{0329676F-EE46-4AB8-A8A5-753B4E814631}" type="pres">
      <dgm:prSet presAssocID="{124E8C1E-F973-46A6-BA61-A7E0B4F3090B}" presName="parTx" presStyleLbl="revTx" presStyleIdx="1" presStyleCnt="3">
        <dgm:presLayoutVars>
          <dgm:chMax val="0"/>
          <dgm:chPref val="0"/>
        </dgm:presLayoutVars>
      </dgm:prSet>
      <dgm:spPr/>
    </dgm:pt>
    <dgm:pt modelId="{6DFB8D3A-3AB3-4C3A-A4FB-A3722DFE8B96}" type="pres">
      <dgm:prSet presAssocID="{A4623143-8296-40C6-8600-DF81309499AC}" presName="sibTrans" presStyleCnt="0"/>
      <dgm:spPr/>
    </dgm:pt>
    <dgm:pt modelId="{7A982F94-3433-4164-A461-8A000308CCD1}" type="pres">
      <dgm:prSet presAssocID="{39197830-3FC4-4D0A-B474-020EE568C24A}" presName="compNode" presStyleCnt="0"/>
      <dgm:spPr/>
    </dgm:pt>
    <dgm:pt modelId="{9ADDE276-6080-4D71-81C0-04EECD4FE978}" type="pres">
      <dgm:prSet presAssocID="{39197830-3FC4-4D0A-B474-020EE568C24A}" presName="bgRect" presStyleLbl="bgShp" presStyleIdx="2" presStyleCnt="3"/>
      <dgm:spPr/>
    </dgm:pt>
    <dgm:pt modelId="{C59BBE6A-8B23-4CBA-804D-C46C3A565DA8}" type="pres">
      <dgm:prSet presAssocID="{39197830-3FC4-4D0A-B474-020EE568C2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FC02F00A-CA41-4997-963C-93CCB5D64E79}" type="pres">
      <dgm:prSet presAssocID="{39197830-3FC4-4D0A-B474-020EE568C24A}" presName="spaceRect" presStyleCnt="0"/>
      <dgm:spPr/>
    </dgm:pt>
    <dgm:pt modelId="{1AC9CEE0-A0D4-4EB4-844E-4D73CBD42F66}" type="pres">
      <dgm:prSet presAssocID="{39197830-3FC4-4D0A-B474-020EE568C24A}" presName="parTx" presStyleLbl="revTx" presStyleIdx="2" presStyleCnt="3">
        <dgm:presLayoutVars>
          <dgm:chMax val="0"/>
          <dgm:chPref val="0"/>
        </dgm:presLayoutVars>
      </dgm:prSet>
      <dgm:spPr/>
    </dgm:pt>
  </dgm:ptLst>
  <dgm:cxnLst>
    <dgm:cxn modelId="{187E3A00-BC0F-4E11-B694-4159F3289087}" srcId="{86B9CCE7-1E29-4ED8-9E59-FB9E75DB986C}" destId="{124E8C1E-F973-46A6-BA61-A7E0B4F3090B}" srcOrd="1" destOrd="0" parTransId="{324FB581-1FEF-40F9-A166-8F33C0FFB4E5}" sibTransId="{A4623143-8296-40C6-8600-DF81309499AC}"/>
    <dgm:cxn modelId="{BDA5F208-D9B4-458D-8494-3B4CDFE55874}" type="presOf" srcId="{39197830-3FC4-4D0A-B474-020EE568C24A}" destId="{1AC9CEE0-A0D4-4EB4-844E-4D73CBD42F66}" srcOrd="0" destOrd="0" presId="urn:microsoft.com/office/officeart/2018/2/layout/IconVerticalSolidList"/>
    <dgm:cxn modelId="{6E7A9F22-0ECC-4724-94E4-0E39295231B7}" srcId="{86B9CCE7-1E29-4ED8-9E59-FB9E75DB986C}" destId="{A135A438-63A3-4FBC-B781-ED2BCF68F6F4}" srcOrd="0" destOrd="0" parTransId="{469A5AF0-FEA7-46E2-874E-01CC86756816}" sibTransId="{A0D8F6E2-28DD-4183-B10E-FFB16B74B6AE}"/>
    <dgm:cxn modelId="{A0C8507A-65EB-4109-AE29-B2F1A8CAE32B}" type="presOf" srcId="{124E8C1E-F973-46A6-BA61-A7E0B4F3090B}" destId="{0329676F-EE46-4AB8-A8A5-753B4E814631}" srcOrd="0" destOrd="0" presId="urn:microsoft.com/office/officeart/2018/2/layout/IconVerticalSolidList"/>
    <dgm:cxn modelId="{12BF2986-97B0-4E2D-AAA5-FF691B8D3BA5}" type="presOf" srcId="{A135A438-63A3-4FBC-B781-ED2BCF68F6F4}" destId="{C46E2764-673E-4162-97E3-90D7D445ECF9}" srcOrd="0" destOrd="0" presId="urn:microsoft.com/office/officeart/2018/2/layout/IconVerticalSolidList"/>
    <dgm:cxn modelId="{37A675A5-2F59-44D4-A270-ABB728AA57E2}" type="presOf" srcId="{86B9CCE7-1E29-4ED8-9E59-FB9E75DB986C}" destId="{0F19616D-67BA-4E9D-B267-3AD3F56DCEEF}" srcOrd="0" destOrd="0" presId="urn:microsoft.com/office/officeart/2018/2/layout/IconVerticalSolidList"/>
    <dgm:cxn modelId="{CFE9F3BA-3BFD-43D9-B660-E9C7268E72C8}" srcId="{86B9CCE7-1E29-4ED8-9E59-FB9E75DB986C}" destId="{39197830-3FC4-4D0A-B474-020EE568C24A}" srcOrd="2" destOrd="0" parTransId="{FE6FAC01-29C6-4C9C-A946-DEEB0B740761}" sibTransId="{2DD2BBE5-0B68-4528-8CB1-09828B3351D9}"/>
    <dgm:cxn modelId="{EF4C6785-4795-4678-803A-09658402E747}" type="presParOf" srcId="{0F19616D-67BA-4E9D-B267-3AD3F56DCEEF}" destId="{0199DB50-7759-4340-BB46-49BE5CBE3756}" srcOrd="0" destOrd="0" presId="urn:microsoft.com/office/officeart/2018/2/layout/IconVerticalSolidList"/>
    <dgm:cxn modelId="{992DA967-3ABC-4E88-93CB-FE6D00D5D661}" type="presParOf" srcId="{0199DB50-7759-4340-BB46-49BE5CBE3756}" destId="{90D06FF2-EFC8-4D5E-BE7D-C65AD2D4D2F3}" srcOrd="0" destOrd="0" presId="urn:microsoft.com/office/officeart/2018/2/layout/IconVerticalSolidList"/>
    <dgm:cxn modelId="{48640B44-4FF6-4679-96E7-C46FA33A1128}" type="presParOf" srcId="{0199DB50-7759-4340-BB46-49BE5CBE3756}" destId="{CFC062DE-D571-4B1D-932E-1EF8F8CF0DD0}" srcOrd="1" destOrd="0" presId="urn:microsoft.com/office/officeart/2018/2/layout/IconVerticalSolidList"/>
    <dgm:cxn modelId="{9475CCC7-8D32-4D8B-93DF-00D7796A13C4}" type="presParOf" srcId="{0199DB50-7759-4340-BB46-49BE5CBE3756}" destId="{82FE9CED-36B9-4E66-9FB7-D9089BC8061D}" srcOrd="2" destOrd="0" presId="urn:microsoft.com/office/officeart/2018/2/layout/IconVerticalSolidList"/>
    <dgm:cxn modelId="{7A4F3255-56E3-4EEC-8A68-9486B32D26A2}" type="presParOf" srcId="{0199DB50-7759-4340-BB46-49BE5CBE3756}" destId="{C46E2764-673E-4162-97E3-90D7D445ECF9}" srcOrd="3" destOrd="0" presId="urn:microsoft.com/office/officeart/2018/2/layout/IconVerticalSolidList"/>
    <dgm:cxn modelId="{D3BCBA95-83A9-4BBD-85CC-FE383177DFAA}" type="presParOf" srcId="{0F19616D-67BA-4E9D-B267-3AD3F56DCEEF}" destId="{B6AFF4EB-6509-4770-9480-6BBD4C311353}" srcOrd="1" destOrd="0" presId="urn:microsoft.com/office/officeart/2018/2/layout/IconVerticalSolidList"/>
    <dgm:cxn modelId="{14F1D8A3-23DF-4713-92FB-44B8026DAA2E}" type="presParOf" srcId="{0F19616D-67BA-4E9D-B267-3AD3F56DCEEF}" destId="{21962B0C-124F-4840-9488-C895B57A6DAF}" srcOrd="2" destOrd="0" presId="urn:microsoft.com/office/officeart/2018/2/layout/IconVerticalSolidList"/>
    <dgm:cxn modelId="{D6F8895C-BE61-4449-A4B8-FCAEA3543849}" type="presParOf" srcId="{21962B0C-124F-4840-9488-C895B57A6DAF}" destId="{F464B8DD-59B2-4EBD-BF23-C85FC360EC14}" srcOrd="0" destOrd="0" presId="urn:microsoft.com/office/officeart/2018/2/layout/IconVerticalSolidList"/>
    <dgm:cxn modelId="{5DC311EA-038F-4E7B-91C5-0B14BA5BE58A}" type="presParOf" srcId="{21962B0C-124F-4840-9488-C895B57A6DAF}" destId="{225C7DD4-E96D-49B3-ACD7-79F66476F4A5}" srcOrd="1" destOrd="0" presId="urn:microsoft.com/office/officeart/2018/2/layout/IconVerticalSolidList"/>
    <dgm:cxn modelId="{73E9A7CE-B75B-4C25-9263-26FE7D514EBF}" type="presParOf" srcId="{21962B0C-124F-4840-9488-C895B57A6DAF}" destId="{658C974B-B2AD-4E8E-9A60-0E4D43908FCA}" srcOrd="2" destOrd="0" presId="urn:microsoft.com/office/officeart/2018/2/layout/IconVerticalSolidList"/>
    <dgm:cxn modelId="{BCD3C962-4AF9-4887-89DF-26E5B9E9D1C6}" type="presParOf" srcId="{21962B0C-124F-4840-9488-C895B57A6DAF}" destId="{0329676F-EE46-4AB8-A8A5-753B4E814631}" srcOrd="3" destOrd="0" presId="urn:microsoft.com/office/officeart/2018/2/layout/IconVerticalSolidList"/>
    <dgm:cxn modelId="{8161BFB7-5080-4D4A-A5A2-17CBC4151F6E}" type="presParOf" srcId="{0F19616D-67BA-4E9D-B267-3AD3F56DCEEF}" destId="{6DFB8D3A-3AB3-4C3A-A4FB-A3722DFE8B96}" srcOrd="3" destOrd="0" presId="urn:microsoft.com/office/officeart/2018/2/layout/IconVerticalSolidList"/>
    <dgm:cxn modelId="{BF458B0E-C3A1-4CD2-B111-A792C813D8C5}" type="presParOf" srcId="{0F19616D-67BA-4E9D-B267-3AD3F56DCEEF}" destId="{7A982F94-3433-4164-A461-8A000308CCD1}" srcOrd="4" destOrd="0" presId="urn:microsoft.com/office/officeart/2018/2/layout/IconVerticalSolidList"/>
    <dgm:cxn modelId="{7DFFE496-A30C-40C1-82F3-EDA17178EADF}" type="presParOf" srcId="{7A982F94-3433-4164-A461-8A000308CCD1}" destId="{9ADDE276-6080-4D71-81C0-04EECD4FE978}" srcOrd="0" destOrd="0" presId="urn:microsoft.com/office/officeart/2018/2/layout/IconVerticalSolidList"/>
    <dgm:cxn modelId="{5D418E57-1132-4351-9A57-8630290C7F16}" type="presParOf" srcId="{7A982F94-3433-4164-A461-8A000308CCD1}" destId="{C59BBE6A-8B23-4CBA-804D-C46C3A565DA8}" srcOrd="1" destOrd="0" presId="urn:microsoft.com/office/officeart/2018/2/layout/IconVerticalSolidList"/>
    <dgm:cxn modelId="{7664E197-3C29-46F3-BB91-CA63231E3D8E}" type="presParOf" srcId="{7A982F94-3433-4164-A461-8A000308CCD1}" destId="{FC02F00A-CA41-4997-963C-93CCB5D64E79}" srcOrd="2" destOrd="0" presId="urn:microsoft.com/office/officeart/2018/2/layout/IconVerticalSolidList"/>
    <dgm:cxn modelId="{B40928EB-F5B4-4F9B-9084-4D87D025FC6A}" type="presParOf" srcId="{7A982F94-3433-4164-A461-8A000308CCD1}" destId="{1AC9CEE0-A0D4-4EB4-844E-4D73CBD42F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55FF7-9292-450F-AE4B-A9F1B68A2802}"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E824D602-544E-4B1D-8258-A52029F476E7}">
      <dgm:prSet/>
      <dgm:spPr/>
      <dgm:t>
        <a:bodyPr/>
        <a:lstStyle/>
        <a:p>
          <a:pPr>
            <a:lnSpc>
              <a:spcPct val="100000"/>
            </a:lnSpc>
          </a:pPr>
          <a:r>
            <a:rPr lang="en-GB" b="0" dirty="0">
              <a:solidFill>
                <a:schemeClr val="bg1"/>
              </a:solidFill>
              <a:latin typeface="Arial" panose="020B0604020202020204" pitchFamily="34" charset="0"/>
              <a:cs typeface="Arial" panose="020B0604020202020204" pitchFamily="34" charset="0"/>
            </a:rPr>
            <a:t>Can be used with a prevention focus with young people who may have a higher risk of substance-related harm. </a:t>
          </a:r>
          <a:endParaRPr lang="en-US" dirty="0">
            <a:solidFill>
              <a:schemeClr val="bg1"/>
            </a:solidFill>
            <a:latin typeface="Arial" panose="020B0604020202020204" pitchFamily="34" charset="0"/>
            <a:cs typeface="Arial" panose="020B0604020202020204" pitchFamily="34" charset="0"/>
          </a:endParaRPr>
        </a:p>
      </dgm:t>
    </dgm:pt>
    <dgm:pt modelId="{823AD2A3-BEFB-42D1-B166-5BC0866F97AC}" type="parTrans" cxnId="{CC17967D-EC44-4745-B3E9-6E197D87CE46}">
      <dgm:prSet/>
      <dgm:spPr/>
      <dgm:t>
        <a:bodyPr/>
        <a:lstStyle/>
        <a:p>
          <a:endParaRPr lang="en-US"/>
        </a:p>
      </dgm:t>
    </dgm:pt>
    <dgm:pt modelId="{781D91BC-EA10-4D7B-8C3E-94F64322DAF0}" type="sibTrans" cxnId="{CC17967D-EC44-4745-B3E9-6E197D87CE46}">
      <dgm:prSet/>
      <dgm:spPr/>
      <dgm:t>
        <a:bodyPr/>
        <a:lstStyle/>
        <a:p>
          <a:endParaRPr lang="en-US"/>
        </a:p>
      </dgm:t>
    </dgm:pt>
    <dgm:pt modelId="{282E3CB3-0BDE-4758-B99F-1375A237C07C}">
      <dgm:prSet/>
      <dgm:spPr/>
      <dgm:t>
        <a:bodyPr/>
        <a:lstStyle/>
        <a:p>
          <a:pPr>
            <a:lnSpc>
              <a:spcPct val="100000"/>
            </a:lnSpc>
          </a:pPr>
          <a:r>
            <a:rPr lang="en-GB" b="0" dirty="0">
              <a:solidFill>
                <a:schemeClr val="bg1"/>
              </a:solidFill>
              <a:latin typeface="Arial" panose="020B0604020202020204" pitchFamily="34" charset="0"/>
              <a:cs typeface="Arial" panose="020B0604020202020204" pitchFamily="34" charset="0"/>
            </a:rPr>
            <a:t>Can meet people where they are at. </a:t>
          </a:r>
          <a:endParaRPr lang="en-US" dirty="0">
            <a:solidFill>
              <a:schemeClr val="bg1"/>
            </a:solidFill>
            <a:latin typeface="Arial" panose="020B0604020202020204" pitchFamily="34" charset="0"/>
            <a:cs typeface="Arial" panose="020B0604020202020204" pitchFamily="34" charset="0"/>
          </a:endParaRPr>
        </a:p>
      </dgm:t>
    </dgm:pt>
    <dgm:pt modelId="{4B4605B3-6F7E-4D06-AB77-CB2ADEAA52D9}" type="parTrans" cxnId="{C4D2E9BF-2D9B-4A4B-9C1C-D8F483321DB2}">
      <dgm:prSet/>
      <dgm:spPr/>
      <dgm:t>
        <a:bodyPr/>
        <a:lstStyle/>
        <a:p>
          <a:endParaRPr lang="en-US"/>
        </a:p>
      </dgm:t>
    </dgm:pt>
    <dgm:pt modelId="{BE052B42-8C7E-4C38-98F7-4C2C64E1FD6D}" type="sibTrans" cxnId="{C4D2E9BF-2D9B-4A4B-9C1C-D8F483321DB2}">
      <dgm:prSet/>
      <dgm:spPr/>
      <dgm:t>
        <a:bodyPr/>
        <a:lstStyle/>
        <a:p>
          <a:endParaRPr lang="en-US"/>
        </a:p>
      </dgm:t>
    </dgm:pt>
    <dgm:pt modelId="{1CE5E3B9-86D6-4AC3-9860-0F70B7B75E4B}">
      <dgm:prSet/>
      <dgm:spPr/>
      <dgm:t>
        <a:bodyPr/>
        <a:lstStyle/>
        <a:p>
          <a:pPr>
            <a:lnSpc>
              <a:spcPct val="100000"/>
            </a:lnSpc>
          </a:pPr>
          <a:r>
            <a:rPr lang="en-GB" b="0" dirty="0">
              <a:solidFill>
                <a:schemeClr val="bg1"/>
              </a:solidFill>
              <a:latin typeface="Arial" panose="020B0604020202020204" pitchFamily="34" charset="0"/>
              <a:cs typeface="Arial" panose="020B0604020202020204" pitchFamily="34" charset="0"/>
            </a:rPr>
            <a:t>Can reduce barriers to health services and provide things typical treatment does not.</a:t>
          </a:r>
          <a:endParaRPr lang="en-US" dirty="0">
            <a:solidFill>
              <a:schemeClr val="bg1"/>
            </a:solidFill>
            <a:latin typeface="Arial" panose="020B0604020202020204" pitchFamily="34" charset="0"/>
            <a:cs typeface="Arial" panose="020B0604020202020204" pitchFamily="34" charset="0"/>
          </a:endParaRPr>
        </a:p>
      </dgm:t>
    </dgm:pt>
    <dgm:pt modelId="{183DF7F1-1727-4272-AD8F-8FAB935B46D4}" type="parTrans" cxnId="{9C268B4E-FB36-4686-A427-9422BB7C669F}">
      <dgm:prSet/>
      <dgm:spPr/>
      <dgm:t>
        <a:bodyPr/>
        <a:lstStyle/>
        <a:p>
          <a:endParaRPr lang="en-US"/>
        </a:p>
      </dgm:t>
    </dgm:pt>
    <dgm:pt modelId="{168E9E4A-FD70-4316-9CF2-CC580C7E222F}" type="sibTrans" cxnId="{9C268B4E-FB36-4686-A427-9422BB7C669F}">
      <dgm:prSet/>
      <dgm:spPr/>
      <dgm:t>
        <a:bodyPr/>
        <a:lstStyle/>
        <a:p>
          <a:endParaRPr lang="en-US"/>
        </a:p>
      </dgm:t>
    </dgm:pt>
    <dgm:pt modelId="{378BE144-36B4-45CD-BBD4-0DD9FC55ADFD}" type="pres">
      <dgm:prSet presAssocID="{08055FF7-9292-450F-AE4B-A9F1B68A2802}" presName="root" presStyleCnt="0">
        <dgm:presLayoutVars>
          <dgm:dir/>
          <dgm:resizeHandles val="exact"/>
        </dgm:presLayoutVars>
      </dgm:prSet>
      <dgm:spPr/>
    </dgm:pt>
    <dgm:pt modelId="{032420E1-4C72-4843-A7D8-E853B46B1831}" type="pres">
      <dgm:prSet presAssocID="{E824D602-544E-4B1D-8258-A52029F476E7}" presName="compNode" presStyleCnt="0"/>
      <dgm:spPr/>
    </dgm:pt>
    <dgm:pt modelId="{7A7EE117-EF9E-4C70-B545-BDB39309CAA4}" type="pres">
      <dgm:prSet presAssocID="{E824D602-544E-4B1D-8258-A52029F476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8E76A85-34E3-4BB4-B3CD-3E2AA8CB7AC2}" type="pres">
      <dgm:prSet presAssocID="{E824D602-544E-4B1D-8258-A52029F476E7}" presName="spaceRect" presStyleCnt="0"/>
      <dgm:spPr/>
    </dgm:pt>
    <dgm:pt modelId="{4ADCA80E-CA8A-482C-B62C-9646F90F82DB}" type="pres">
      <dgm:prSet presAssocID="{E824D602-544E-4B1D-8258-A52029F476E7}" presName="textRect" presStyleLbl="revTx" presStyleIdx="0" presStyleCnt="3">
        <dgm:presLayoutVars>
          <dgm:chMax val="1"/>
          <dgm:chPref val="1"/>
        </dgm:presLayoutVars>
      </dgm:prSet>
      <dgm:spPr/>
    </dgm:pt>
    <dgm:pt modelId="{E94D3430-8AAD-464A-B79D-18B8A316F595}" type="pres">
      <dgm:prSet presAssocID="{781D91BC-EA10-4D7B-8C3E-94F64322DAF0}" presName="sibTrans" presStyleCnt="0"/>
      <dgm:spPr/>
    </dgm:pt>
    <dgm:pt modelId="{F3CBBD9D-9ACA-4CC3-B6A4-C7B869FDFE1A}" type="pres">
      <dgm:prSet presAssocID="{282E3CB3-0BDE-4758-B99F-1375A237C07C}" presName="compNode" presStyleCnt="0"/>
      <dgm:spPr/>
    </dgm:pt>
    <dgm:pt modelId="{14BC71E1-9FAC-4F03-957E-965586C97692}" type="pres">
      <dgm:prSet presAssocID="{282E3CB3-0BDE-4758-B99F-1375A237C07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fused person with solid fill"/>
        </a:ext>
      </dgm:extLst>
    </dgm:pt>
    <dgm:pt modelId="{70668AB7-1A02-4EE8-92D2-A390AB77C2D1}" type="pres">
      <dgm:prSet presAssocID="{282E3CB3-0BDE-4758-B99F-1375A237C07C}" presName="spaceRect" presStyleCnt="0"/>
      <dgm:spPr/>
    </dgm:pt>
    <dgm:pt modelId="{0851DAD8-510F-422E-8DC7-60394351EEC1}" type="pres">
      <dgm:prSet presAssocID="{282E3CB3-0BDE-4758-B99F-1375A237C07C}" presName="textRect" presStyleLbl="revTx" presStyleIdx="1" presStyleCnt="3">
        <dgm:presLayoutVars>
          <dgm:chMax val="1"/>
          <dgm:chPref val="1"/>
        </dgm:presLayoutVars>
      </dgm:prSet>
      <dgm:spPr/>
    </dgm:pt>
    <dgm:pt modelId="{9D898E4E-CB15-4EAB-ADF8-4401BBDBDB88}" type="pres">
      <dgm:prSet presAssocID="{BE052B42-8C7E-4C38-98F7-4C2C64E1FD6D}" presName="sibTrans" presStyleCnt="0"/>
      <dgm:spPr/>
    </dgm:pt>
    <dgm:pt modelId="{FEF4EADC-5843-4D12-B089-A45CF30E10CC}" type="pres">
      <dgm:prSet presAssocID="{1CE5E3B9-86D6-4AC3-9860-0F70B7B75E4B}" presName="compNode" presStyleCnt="0"/>
      <dgm:spPr/>
    </dgm:pt>
    <dgm:pt modelId="{C1150287-0E68-4E8C-B9CE-22B2E9CF38E5}" type="pres">
      <dgm:prSet presAssocID="{1CE5E3B9-86D6-4AC3-9860-0F70B7B75E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1723EBCA-503C-4490-917F-07D3CA3CE748}" type="pres">
      <dgm:prSet presAssocID="{1CE5E3B9-86D6-4AC3-9860-0F70B7B75E4B}" presName="spaceRect" presStyleCnt="0"/>
      <dgm:spPr/>
    </dgm:pt>
    <dgm:pt modelId="{46825CE4-51D3-488D-ABC1-7294AF71F134}" type="pres">
      <dgm:prSet presAssocID="{1CE5E3B9-86D6-4AC3-9860-0F70B7B75E4B}" presName="textRect" presStyleLbl="revTx" presStyleIdx="2" presStyleCnt="3">
        <dgm:presLayoutVars>
          <dgm:chMax val="1"/>
          <dgm:chPref val="1"/>
        </dgm:presLayoutVars>
      </dgm:prSet>
      <dgm:spPr/>
    </dgm:pt>
  </dgm:ptLst>
  <dgm:cxnLst>
    <dgm:cxn modelId="{3D72050B-158B-4EDD-BA99-DC2610477875}" type="presOf" srcId="{08055FF7-9292-450F-AE4B-A9F1B68A2802}" destId="{378BE144-36B4-45CD-BBD4-0DD9FC55ADFD}" srcOrd="0" destOrd="0" presId="urn:microsoft.com/office/officeart/2018/2/layout/IconLabelList"/>
    <dgm:cxn modelId="{9C268B4E-FB36-4686-A427-9422BB7C669F}" srcId="{08055FF7-9292-450F-AE4B-A9F1B68A2802}" destId="{1CE5E3B9-86D6-4AC3-9860-0F70B7B75E4B}" srcOrd="2" destOrd="0" parTransId="{183DF7F1-1727-4272-AD8F-8FAB935B46D4}" sibTransId="{168E9E4A-FD70-4316-9CF2-CC580C7E222F}"/>
    <dgm:cxn modelId="{5EEE4672-C78B-433A-B82E-D48981698C96}" type="presOf" srcId="{E824D602-544E-4B1D-8258-A52029F476E7}" destId="{4ADCA80E-CA8A-482C-B62C-9646F90F82DB}" srcOrd="0" destOrd="0" presId="urn:microsoft.com/office/officeart/2018/2/layout/IconLabelList"/>
    <dgm:cxn modelId="{CC17967D-EC44-4745-B3E9-6E197D87CE46}" srcId="{08055FF7-9292-450F-AE4B-A9F1B68A2802}" destId="{E824D602-544E-4B1D-8258-A52029F476E7}" srcOrd="0" destOrd="0" parTransId="{823AD2A3-BEFB-42D1-B166-5BC0866F97AC}" sibTransId="{781D91BC-EA10-4D7B-8C3E-94F64322DAF0}"/>
    <dgm:cxn modelId="{10208CAF-6C04-4BD1-969C-D966D81B4C2B}" type="presOf" srcId="{282E3CB3-0BDE-4758-B99F-1375A237C07C}" destId="{0851DAD8-510F-422E-8DC7-60394351EEC1}" srcOrd="0" destOrd="0" presId="urn:microsoft.com/office/officeart/2018/2/layout/IconLabelList"/>
    <dgm:cxn modelId="{14EFF4B4-8048-4FF7-AC25-F64B04B9C4BF}" type="presOf" srcId="{1CE5E3B9-86D6-4AC3-9860-0F70B7B75E4B}" destId="{46825CE4-51D3-488D-ABC1-7294AF71F134}" srcOrd="0" destOrd="0" presId="urn:microsoft.com/office/officeart/2018/2/layout/IconLabelList"/>
    <dgm:cxn modelId="{C4D2E9BF-2D9B-4A4B-9C1C-D8F483321DB2}" srcId="{08055FF7-9292-450F-AE4B-A9F1B68A2802}" destId="{282E3CB3-0BDE-4758-B99F-1375A237C07C}" srcOrd="1" destOrd="0" parTransId="{4B4605B3-6F7E-4D06-AB77-CB2ADEAA52D9}" sibTransId="{BE052B42-8C7E-4C38-98F7-4C2C64E1FD6D}"/>
    <dgm:cxn modelId="{12356F23-002F-4B85-84BB-DDFC5766EA14}" type="presParOf" srcId="{378BE144-36B4-45CD-BBD4-0DD9FC55ADFD}" destId="{032420E1-4C72-4843-A7D8-E853B46B1831}" srcOrd="0" destOrd="0" presId="urn:microsoft.com/office/officeart/2018/2/layout/IconLabelList"/>
    <dgm:cxn modelId="{949C95A6-14DF-4F0B-AFD4-C3E3BC8D216F}" type="presParOf" srcId="{032420E1-4C72-4843-A7D8-E853B46B1831}" destId="{7A7EE117-EF9E-4C70-B545-BDB39309CAA4}" srcOrd="0" destOrd="0" presId="urn:microsoft.com/office/officeart/2018/2/layout/IconLabelList"/>
    <dgm:cxn modelId="{CCA29677-B4B9-4819-8996-7CB4D588984B}" type="presParOf" srcId="{032420E1-4C72-4843-A7D8-E853B46B1831}" destId="{58E76A85-34E3-4BB4-B3CD-3E2AA8CB7AC2}" srcOrd="1" destOrd="0" presId="urn:microsoft.com/office/officeart/2018/2/layout/IconLabelList"/>
    <dgm:cxn modelId="{E0CF91B8-78F7-4D71-8D29-E83782BEBF91}" type="presParOf" srcId="{032420E1-4C72-4843-A7D8-E853B46B1831}" destId="{4ADCA80E-CA8A-482C-B62C-9646F90F82DB}" srcOrd="2" destOrd="0" presId="urn:microsoft.com/office/officeart/2018/2/layout/IconLabelList"/>
    <dgm:cxn modelId="{6C53C3FC-AFD8-429E-A81A-0833E5386DCA}" type="presParOf" srcId="{378BE144-36B4-45CD-BBD4-0DD9FC55ADFD}" destId="{E94D3430-8AAD-464A-B79D-18B8A316F595}" srcOrd="1" destOrd="0" presId="urn:microsoft.com/office/officeart/2018/2/layout/IconLabelList"/>
    <dgm:cxn modelId="{9BE88995-D910-4636-A39A-6D5059AD21A3}" type="presParOf" srcId="{378BE144-36B4-45CD-BBD4-0DD9FC55ADFD}" destId="{F3CBBD9D-9ACA-4CC3-B6A4-C7B869FDFE1A}" srcOrd="2" destOrd="0" presId="urn:microsoft.com/office/officeart/2018/2/layout/IconLabelList"/>
    <dgm:cxn modelId="{C191974B-DC88-49E1-86DA-75E74622940A}" type="presParOf" srcId="{F3CBBD9D-9ACA-4CC3-B6A4-C7B869FDFE1A}" destId="{14BC71E1-9FAC-4F03-957E-965586C97692}" srcOrd="0" destOrd="0" presId="urn:microsoft.com/office/officeart/2018/2/layout/IconLabelList"/>
    <dgm:cxn modelId="{EF6AA16B-0EBD-4C32-924B-D7304485A5F7}" type="presParOf" srcId="{F3CBBD9D-9ACA-4CC3-B6A4-C7B869FDFE1A}" destId="{70668AB7-1A02-4EE8-92D2-A390AB77C2D1}" srcOrd="1" destOrd="0" presId="urn:microsoft.com/office/officeart/2018/2/layout/IconLabelList"/>
    <dgm:cxn modelId="{6A99813E-6431-4F1F-818E-4CF60FA0FFBE}" type="presParOf" srcId="{F3CBBD9D-9ACA-4CC3-B6A4-C7B869FDFE1A}" destId="{0851DAD8-510F-422E-8DC7-60394351EEC1}" srcOrd="2" destOrd="0" presId="urn:microsoft.com/office/officeart/2018/2/layout/IconLabelList"/>
    <dgm:cxn modelId="{887E5040-D645-4227-AFF3-0B976D7CD6A9}" type="presParOf" srcId="{378BE144-36B4-45CD-BBD4-0DD9FC55ADFD}" destId="{9D898E4E-CB15-4EAB-ADF8-4401BBDBDB88}" srcOrd="3" destOrd="0" presId="urn:microsoft.com/office/officeart/2018/2/layout/IconLabelList"/>
    <dgm:cxn modelId="{79BAE66B-A398-457B-8198-40DBA9D4A062}" type="presParOf" srcId="{378BE144-36B4-45CD-BBD4-0DD9FC55ADFD}" destId="{FEF4EADC-5843-4D12-B089-A45CF30E10CC}" srcOrd="4" destOrd="0" presId="urn:microsoft.com/office/officeart/2018/2/layout/IconLabelList"/>
    <dgm:cxn modelId="{0A0BEB74-3906-4518-BB9F-FEB38A45E77C}" type="presParOf" srcId="{FEF4EADC-5843-4D12-B089-A45CF30E10CC}" destId="{C1150287-0E68-4E8C-B9CE-22B2E9CF38E5}" srcOrd="0" destOrd="0" presId="urn:microsoft.com/office/officeart/2018/2/layout/IconLabelList"/>
    <dgm:cxn modelId="{101B3CEE-ED2F-426B-AC2D-C63513A18181}" type="presParOf" srcId="{FEF4EADC-5843-4D12-B089-A45CF30E10CC}" destId="{1723EBCA-503C-4490-917F-07D3CA3CE748}" srcOrd="1" destOrd="0" presId="urn:microsoft.com/office/officeart/2018/2/layout/IconLabelList"/>
    <dgm:cxn modelId="{A1CA2392-AFCC-4FA3-9504-B2B7A5C58D30}" type="presParOf" srcId="{FEF4EADC-5843-4D12-B089-A45CF30E10CC}" destId="{46825CE4-51D3-488D-ABC1-7294AF71F13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F16C0B-14D7-4AB4-A689-47AF40489F4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B05A696-36D4-40CF-9126-36929B81F0E2}">
      <dgm:prSet/>
      <dgm:spPr>
        <a:solidFill>
          <a:schemeClr val="accent6"/>
        </a:solidFill>
      </dgm:spPr>
      <dgm:t>
        <a:bodyPr/>
        <a:lstStyle/>
        <a:p>
          <a:r>
            <a:rPr lang="en-GB" b="0" dirty="0">
              <a:latin typeface="Arial" panose="020B0604020202020204" pitchFamily="34" charset="0"/>
              <a:cs typeface="Arial" panose="020B0604020202020204" pitchFamily="34" charset="0"/>
            </a:rPr>
            <a:t>There were responses from 55 organisations from ten different regions of Scotland. </a:t>
          </a:r>
          <a:endParaRPr lang="en-US" dirty="0">
            <a:latin typeface="Arial" panose="020B0604020202020204" pitchFamily="34" charset="0"/>
            <a:cs typeface="Arial" panose="020B0604020202020204" pitchFamily="34" charset="0"/>
          </a:endParaRPr>
        </a:p>
      </dgm:t>
    </dgm:pt>
    <dgm:pt modelId="{45FA1E5A-8D04-46F8-AF9F-912387AB3BEA}" type="parTrans" cxnId="{184FD58A-42E3-4952-98E3-E615B4C5E77E}">
      <dgm:prSet/>
      <dgm:spPr/>
      <dgm:t>
        <a:bodyPr/>
        <a:lstStyle/>
        <a:p>
          <a:endParaRPr lang="en-US"/>
        </a:p>
      </dgm:t>
    </dgm:pt>
    <dgm:pt modelId="{FC8681FF-DBB6-4060-AF15-86B7F24D8D58}" type="sibTrans" cxnId="{184FD58A-42E3-4952-98E3-E615B4C5E77E}">
      <dgm:prSet/>
      <dgm:spPr/>
      <dgm:t>
        <a:bodyPr/>
        <a:lstStyle/>
        <a:p>
          <a:endParaRPr lang="en-US"/>
        </a:p>
      </dgm:t>
    </dgm:pt>
    <dgm:pt modelId="{A6A9E375-9250-4EF4-9554-C6C1BDAA58AA}">
      <dgm:prSet/>
      <dgm:spPr>
        <a:solidFill>
          <a:schemeClr val="accent6"/>
        </a:solidFill>
      </dgm:spPr>
      <dgm:t>
        <a:bodyPr/>
        <a:lstStyle/>
        <a:p>
          <a:r>
            <a:rPr lang="en-GB" b="0" dirty="0">
              <a:latin typeface="Arial" panose="020B0604020202020204" pitchFamily="34" charset="0"/>
              <a:cs typeface="Arial" panose="020B0604020202020204" pitchFamily="34" charset="0"/>
            </a:rPr>
            <a:t>All programmes supported clients to improve or maintain their mental wellbeing. </a:t>
          </a:r>
          <a:endParaRPr lang="en-US" dirty="0">
            <a:latin typeface="Arial" panose="020B0604020202020204" pitchFamily="34" charset="0"/>
            <a:cs typeface="Arial" panose="020B0604020202020204" pitchFamily="34" charset="0"/>
          </a:endParaRPr>
        </a:p>
      </dgm:t>
    </dgm:pt>
    <dgm:pt modelId="{3676BB25-DFD0-42D1-B39A-8E396A649B27}" type="parTrans" cxnId="{D6D5EDA8-9752-4B10-B0D3-D2DF7A49E55D}">
      <dgm:prSet/>
      <dgm:spPr/>
      <dgm:t>
        <a:bodyPr/>
        <a:lstStyle/>
        <a:p>
          <a:endParaRPr lang="en-US"/>
        </a:p>
      </dgm:t>
    </dgm:pt>
    <dgm:pt modelId="{BFF7F56B-EC09-4DCD-96D8-C9B72F9225E8}" type="sibTrans" cxnId="{D6D5EDA8-9752-4B10-B0D3-D2DF7A49E55D}">
      <dgm:prSet/>
      <dgm:spPr/>
      <dgm:t>
        <a:bodyPr/>
        <a:lstStyle/>
        <a:p>
          <a:endParaRPr lang="en-US"/>
        </a:p>
      </dgm:t>
    </dgm:pt>
    <dgm:pt modelId="{5E32F153-1E7A-48AB-AEE3-DBE135E64D39}">
      <dgm:prSet/>
      <dgm:spPr>
        <a:solidFill>
          <a:schemeClr val="accent6"/>
        </a:solidFill>
      </dgm:spPr>
      <dgm:t>
        <a:bodyPr/>
        <a:lstStyle/>
        <a:p>
          <a:r>
            <a:rPr lang="en-GB" b="0" dirty="0">
              <a:latin typeface="Arial" panose="020B0604020202020204" pitchFamily="34" charset="0"/>
              <a:cs typeface="Arial" panose="020B0604020202020204" pitchFamily="34" charset="0"/>
            </a:rPr>
            <a:t>Just under 36% of programmes supported people with problem alcohol and illicit drug use, and just over 39% did not support people with problem substance use of any kind. </a:t>
          </a:r>
          <a:endParaRPr lang="en-US" dirty="0">
            <a:latin typeface="Arial" panose="020B0604020202020204" pitchFamily="34" charset="0"/>
            <a:cs typeface="Arial" panose="020B0604020202020204" pitchFamily="34" charset="0"/>
          </a:endParaRPr>
        </a:p>
      </dgm:t>
    </dgm:pt>
    <dgm:pt modelId="{95E32343-D467-4F55-B8B8-9C688F656FE5}" type="parTrans" cxnId="{C8EB2E77-DBD3-4628-9989-7D24A95D9306}">
      <dgm:prSet/>
      <dgm:spPr/>
      <dgm:t>
        <a:bodyPr/>
        <a:lstStyle/>
        <a:p>
          <a:endParaRPr lang="en-US"/>
        </a:p>
      </dgm:t>
    </dgm:pt>
    <dgm:pt modelId="{D94A186A-D39D-4068-A15D-19296D4562E0}" type="sibTrans" cxnId="{C8EB2E77-DBD3-4628-9989-7D24A95D9306}">
      <dgm:prSet/>
      <dgm:spPr/>
      <dgm:t>
        <a:bodyPr/>
        <a:lstStyle/>
        <a:p>
          <a:endParaRPr lang="en-US"/>
        </a:p>
      </dgm:t>
    </dgm:pt>
    <dgm:pt modelId="{94ED5643-12E0-41C3-8C41-49AA53BE1604}">
      <dgm:prSet/>
      <dgm:spPr>
        <a:solidFill>
          <a:schemeClr val="accent6"/>
        </a:solidFill>
      </dgm:spPr>
      <dgm:t>
        <a:bodyPr/>
        <a:lstStyle/>
        <a:p>
          <a:r>
            <a:rPr lang="en-GB" b="0" dirty="0">
              <a:latin typeface="Arial" panose="020B0604020202020204" pitchFamily="34" charset="0"/>
              <a:cs typeface="Arial" panose="020B0604020202020204" pitchFamily="34" charset="0"/>
            </a:rPr>
            <a:t>23% used rural greenspace, 16% using urban woodland or forests, 35% using parks, gardens, or allotments, and 23% used various types of greenspaces. </a:t>
          </a:r>
          <a:endParaRPr lang="en-US" dirty="0">
            <a:latin typeface="Arial" panose="020B0604020202020204" pitchFamily="34" charset="0"/>
            <a:cs typeface="Arial" panose="020B0604020202020204" pitchFamily="34" charset="0"/>
          </a:endParaRPr>
        </a:p>
      </dgm:t>
    </dgm:pt>
    <dgm:pt modelId="{65B4EAEB-196E-4A90-AF5A-23A1226FB21A}" type="parTrans" cxnId="{876695B9-BE42-4F2D-BDC9-00A49F6091AF}">
      <dgm:prSet/>
      <dgm:spPr/>
      <dgm:t>
        <a:bodyPr/>
        <a:lstStyle/>
        <a:p>
          <a:endParaRPr lang="en-US"/>
        </a:p>
      </dgm:t>
    </dgm:pt>
    <dgm:pt modelId="{7A1EF45B-07AB-4349-8545-F7DB9CD806CF}" type="sibTrans" cxnId="{876695B9-BE42-4F2D-BDC9-00A49F6091AF}">
      <dgm:prSet/>
      <dgm:spPr/>
      <dgm:t>
        <a:bodyPr/>
        <a:lstStyle/>
        <a:p>
          <a:endParaRPr lang="en-US"/>
        </a:p>
      </dgm:t>
    </dgm:pt>
    <dgm:pt modelId="{9C9C2BC0-0D2E-458F-B5D1-4C797BCF1D2C}">
      <dgm:prSet/>
      <dgm:spPr>
        <a:solidFill>
          <a:schemeClr val="accent6"/>
        </a:solidFill>
      </dgm:spPr>
      <dgm:t>
        <a:bodyPr/>
        <a:lstStyle/>
        <a:p>
          <a:r>
            <a:rPr lang="en-GB" b="0" dirty="0">
              <a:latin typeface="Arial" panose="020B0604020202020204" pitchFamily="34" charset="0"/>
              <a:cs typeface="Arial" panose="020B0604020202020204" pitchFamily="34" charset="0"/>
            </a:rPr>
            <a:t>Results showed a very high level of agreement overall with the framework in all organisations, including those that supported people with problem substance use.</a:t>
          </a:r>
          <a:endParaRPr lang="en-US" dirty="0">
            <a:latin typeface="Arial" panose="020B0604020202020204" pitchFamily="34" charset="0"/>
            <a:cs typeface="Arial" panose="020B0604020202020204" pitchFamily="34" charset="0"/>
          </a:endParaRPr>
        </a:p>
      </dgm:t>
    </dgm:pt>
    <dgm:pt modelId="{4D7437B1-36BB-4E47-9FBA-7618CB7FA1F3}" type="parTrans" cxnId="{489B152C-1977-4539-943F-2BAE489AD830}">
      <dgm:prSet/>
      <dgm:spPr/>
      <dgm:t>
        <a:bodyPr/>
        <a:lstStyle/>
        <a:p>
          <a:endParaRPr lang="en-US"/>
        </a:p>
      </dgm:t>
    </dgm:pt>
    <dgm:pt modelId="{737735DA-5B51-451E-809C-C3A380EF67BC}" type="sibTrans" cxnId="{489B152C-1977-4539-943F-2BAE489AD830}">
      <dgm:prSet/>
      <dgm:spPr/>
      <dgm:t>
        <a:bodyPr/>
        <a:lstStyle/>
        <a:p>
          <a:endParaRPr lang="en-US"/>
        </a:p>
      </dgm:t>
    </dgm:pt>
    <dgm:pt modelId="{A9551521-5EBB-4109-A281-C7B4EACFD297}" type="pres">
      <dgm:prSet presAssocID="{DFF16C0B-14D7-4AB4-A689-47AF40489F49}" presName="diagram" presStyleCnt="0">
        <dgm:presLayoutVars>
          <dgm:dir/>
          <dgm:resizeHandles val="exact"/>
        </dgm:presLayoutVars>
      </dgm:prSet>
      <dgm:spPr/>
    </dgm:pt>
    <dgm:pt modelId="{A175D073-BD92-4465-99D5-582569C001D7}" type="pres">
      <dgm:prSet presAssocID="{4B05A696-36D4-40CF-9126-36929B81F0E2}" presName="node" presStyleLbl="node1" presStyleIdx="0" presStyleCnt="5">
        <dgm:presLayoutVars>
          <dgm:bulletEnabled val="1"/>
        </dgm:presLayoutVars>
      </dgm:prSet>
      <dgm:spPr/>
    </dgm:pt>
    <dgm:pt modelId="{144B88B2-34F0-4540-BE18-1224AC63770E}" type="pres">
      <dgm:prSet presAssocID="{FC8681FF-DBB6-4060-AF15-86B7F24D8D58}" presName="sibTrans" presStyleCnt="0"/>
      <dgm:spPr/>
    </dgm:pt>
    <dgm:pt modelId="{FC1E2F7A-B698-4B0A-B95F-DCC0CB26125A}" type="pres">
      <dgm:prSet presAssocID="{A6A9E375-9250-4EF4-9554-C6C1BDAA58AA}" presName="node" presStyleLbl="node1" presStyleIdx="1" presStyleCnt="5">
        <dgm:presLayoutVars>
          <dgm:bulletEnabled val="1"/>
        </dgm:presLayoutVars>
      </dgm:prSet>
      <dgm:spPr/>
    </dgm:pt>
    <dgm:pt modelId="{CF8694A6-8768-441E-9C30-40F10FA15EC5}" type="pres">
      <dgm:prSet presAssocID="{BFF7F56B-EC09-4DCD-96D8-C9B72F9225E8}" presName="sibTrans" presStyleCnt="0"/>
      <dgm:spPr/>
    </dgm:pt>
    <dgm:pt modelId="{9935C06C-C6F2-4B0B-9780-0AA12B1288BC}" type="pres">
      <dgm:prSet presAssocID="{5E32F153-1E7A-48AB-AEE3-DBE135E64D39}" presName="node" presStyleLbl="node1" presStyleIdx="2" presStyleCnt="5">
        <dgm:presLayoutVars>
          <dgm:bulletEnabled val="1"/>
        </dgm:presLayoutVars>
      </dgm:prSet>
      <dgm:spPr/>
    </dgm:pt>
    <dgm:pt modelId="{7EA1A0D9-EE25-4858-960A-924E264F518C}" type="pres">
      <dgm:prSet presAssocID="{D94A186A-D39D-4068-A15D-19296D4562E0}" presName="sibTrans" presStyleCnt="0"/>
      <dgm:spPr/>
    </dgm:pt>
    <dgm:pt modelId="{2974C359-C4DB-4641-9EF7-8839BD899834}" type="pres">
      <dgm:prSet presAssocID="{94ED5643-12E0-41C3-8C41-49AA53BE1604}" presName="node" presStyleLbl="node1" presStyleIdx="3" presStyleCnt="5">
        <dgm:presLayoutVars>
          <dgm:bulletEnabled val="1"/>
        </dgm:presLayoutVars>
      </dgm:prSet>
      <dgm:spPr/>
    </dgm:pt>
    <dgm:pt modelId="{4545A3F2-2D78-43BA-8BF4-7672C032411A}" type="pres">
      <dgm:prSet presAssocID="{7A1EF45B-07AB-4349-8545-F7DB9CD806CF}" presName="sibTrans" presStyleCnt="0"/>
      <dgm:spPr/>
    </dgm:pt>
    <dgm:pt modelId="{AF431B14-0D63-4406-BB9D-ADB37D6B8080}" type="pres">
      <dgm:prSet presAssocID="{9C9C2BC0-0D2E-458F-B5D1-4C797BCF1D2C}" presName="node" presStyleLbl="node1" presStyleIdx="4" presStyleCnt="5">
        <dgm:presLayoutVars>
          <dgm:bulletEnabled val="1"/>
        </dgm:presLayoutVars>
      </dgm:prSet>
      <dgm:spPr/>
    </dgm:pt>
  </dgm:ptLst>
  <dgm:cxnLst>
    <dgm:cxn modelId="{9B6BEA1C-FC15-4B82-B139-3228DFE8C6F4}" type="presOf" srcId="{5E32F153-1E7A-48AB-AEE3-DBE135E64D39}" destId="{9935C06C-C6F2-4B0B-9780-0AA12B1288BC}" srcOrd="0" destOrd="0" presId="urn:microsoft.com/office/officeart/2005/8/layout/default"/>
    <dgm:cxn modelId="{54D08423-D163-4309-B37E-B74E5845D1E7}" type="presOf" srcId="{9C9C2BC0-0D2E-458F-B5D1-4C797BCF1D2C}" destId="{AF431B14-0D63-4406-BB9D-ADB37D6B8080}" srcOrd="0" destOrd="0" presId="urn:microsoft.com/office/officeart/2005/8/layout/default"/>
    <dgm:cxn modelId="{489B152C-1977-4539-943F-2BAE489AD830}" srcId="{DFF16C0B-14D7-4AB4-A689-47AF40489F49}" destId="{9C9C2BC0-0D2E-458F-B5D1-4C797BCF1D2C}" srcOrd="4" destOrd="0" parTransId="{4D7437B1-36BB-4E47-9FBA-7618CB7FA1F3}" sibTransId="{737735DA-5B51-451E-809C-C3A380EF67BC}"/>
    <dgm:cxn modelId="{8BA21D2C-4EC1-4D04-AFF2-5DBFA485387E}" type="presOf" srcId="{94ED5643-12E0-41C3-8C41-49AA53BE1604}" destId="{2974C359-C4DB-4641-9EF7-8839BD899834}" srcOrd="0" destOrd="0" presId="urn:microsoft.com/office/officeart/2005/8/layout/default"/>
    <dgm:cxn modelId="{1DEFA43C-7106-4099-8B4A-C68C12E736EF}" type="presOf" srcId="{DFF16C0B-14D7-4AB4-A689-47AF40489F49}" destId="{A9551521-5EBB-4109-A281-C7B4EACFD297}" srcOrd="0" destOrd="0" presId="urn:microsoft.com/office/officeart/2005/8/layout/default"/>
    <dgm:cxn modelId="{C1352C5D-91DD-43A5-8D42-2783423578B7}" type="presOf" srcId="{A6A9E375-9250-4EF4-9554-C6C1BDAA58AA}" destId="{FC1E2F7A-B698-4B0A-B95F-DCC0CB26125A}" srcOrd="0" destOrd="0" presId="urn:microsoft.com/office/officeart/2005/8/layout/default"/>
    <dgm:cxn modelId="{CFCD7D5F-5B3C-4B90-B106-B9BA4594389B}" type="presOf" srcId="{4B05A696-36D4-40CF-9126-36929B81F0E2}" destId="{A175D073-BD92-4465-99D5-582569C001D7}" srcOrd="0" destOrd="0" presId="urn:microsoft.com/office/officeart/2005/8/layout/default"/>
    <dgm:cxn modelId="{C8EB2E77-DBD3-4628-9989-7D24A95D9306}" srcId="{DFF16C0B-14D7-4AB4-A689-47AF40489F49}" destId="{5E32F153-1E7A-48AB-AEE3-DBE135E64D39}" srcOrd="2" destOrd="0" parTransId="{95E32343-D467-4F55-B8B8-9C688F656FE5}" sibTransId="{D94A186A-D39D-4068-A15D-19296D4562E0}"/>
    <dgm:cxn modelId="{184FD58A-42E3-4952-98E3-E615B4C5E77E}" srcId="{DFF16C0B-14D7-4AB4-A689-47AF40489F49}" destId="{4B05A696-36D4-40CF-9126-36929B81F0E2}" srcOrd="0" destOrd="0" parTransId="{45FA1E5A-8D04-46F8-AF9F-912387AB3BEA}" sibTransId="{FC8681FF-DBB6-4060-AF15-86B7F24D8D58}"/>
    <dgm:cxn modelId="{D6D5EDA8-9752-4B10-B0D3-D2DF7A49E55D}" srcId="{DFF16C0B-14D7-4AB4-A689-47AF40489F49}" destId="{A6A9E375-9250-4EF4-9554-C6C1BDAA58AA}" srcOrd="1" destOrd="0" parTransId="{3676BB25-DFD0-42D1-B39A-8E396A649B27}" sibTransId="{BFF7F56B-EC09-4DCD-96D8-C9B72F9225E8}"/>
    <dgm:cxn modelId="{876695B9-BE42-4F2D-BDC9-00A49F6091AF}" srcId="{DFF16C0B-14D7-4AB4-A689-47AF40489F49}" destId="{94ED5643-12E0-41C3-8C41-49AA53BE1604}" srcOrd="3" destOrd="0" parTransId="{65B4EAEB-196E-4A90-AF5A-23A1226FB21A}" sibTransId="{7A1EF45B-07AB-4349-8545-F7DB9CD806CF}"/>
    <dgm:cxn modelId="{7E8D0400-919B-4673-AA3F-80781FD9621E}" type="presParOf" srcId="{A9551521-5EBB-4109-A281-C7B4EACFD297}" destId="{A175D073-BD92-4465-99D5-582569C001D7}" srcOrd="0" destOrd="0" presId="urn:microsoft.com/office/officeart/2005/8/layout/default"/>
    <dgm:cxn modelId="{2E73A176-6685-4FC1-B291-5EEABA24F494}" type="presParOf" srcId="{A9551521-5EBB-4109-A281-C7B4EACFD297}" destId="{144B88B2-34F0-4540-BE18-1224AC63770E}" srcOrd="1" destOrd="0" presId="urn:microsoft.com/office/officeart/2005/8/layout/default"/>
    <dgm:cxn modelId="{BFDF0B96-FDBE-442A-B055-384D1DBD86AB}" type="presParOf" srcId="{A9551521-5EBB-4109-A281-C7B4EACFD297}" destId="{FC1E2F7A-B698-4B0A-B95F-DCC0CB26125A}" srcOrd="2" destOrd="0" presId="urn:microsoft.com/office/officeart/2005/8/layout/default"/>
    <dgm:cxn modelId="{950C2821-BF45-462E-B189-6697FAA5E20B}" type="presParOf" srcId="{A9551521-5EBB-4109-A281-C7B4EACFD297}" destId="{CF8694A6-8768-441E-9C30-40F10FA15EC5}" srcOrd="3" destOrd="0" presId="urn:microsoft.com/office/officeart/2005/8/layout/default"/>
    <dgm:cxn modelId="{21971849-0FFA-42CE-BE78-C41FAAA7A31E}" type="presParOf" srcId="{A9551521-5EBB-4109-A281-C7B4EACFD297}" destId="{9935C06C-C6F2-4B0B-9780-0AA12B1288BC}" srcOrd="4" destOrd="0" presId="urn:microsoft.com/office/officeart/2005/8/layout/default"/>
    <dgm:cxn modelId="{9487A1E5-38F5-4C40-A54D-5FC2A0C0B6C3}" type="presParOf" srcId="{A9551521-5EBB-4109-A281-C7B4EACFD297}" destId="{7EA1A0D9-EE25-4858-960A-924E264F518C}" srcOrd="5" destOrd="0" presId="urn:microsoft.com/office/officeart/2005/8/layout/default"/>
    <dgm:cxn modelId="{450DD04E-E752-4736-9C44-6FA2AD440E78}" type="presParOf" srcId="{A9551521-5EBB-4109-A281-C7B4EACFD297}" destId="{2974C359-C4DB-4641-9EF7-8839BD899834}" srcOrd="6" destOrd="0" presId="urn:microsoft.com/office/officeart/2005/8/layout/default"/>
    <dgm:cxn modelId="{6B39D0E1-94CC-46D3-A3C3-338BADFB9F3D}" type="presParOf" srcId="{A9551521-5EBB-4109-A281-C7B4EACFD297}" destId="{4545A3F2-2D78-43BA-8BF4-7672C032411A}" srcOrd="7" destOrd="0" presId="urn:microsoft.com/office/officeart/2005/8/layout/default"/>
    <dgm:cxn modelId="{F46DE135-6DFE-46E9-A55E-E39906E7D78E}" type="presParOf" srcId="{A9551521-5EBB-4109-A281-C7B4EACFD297}" destId="{AF431B14-0D63-4406-BB9D-ADB37D6B808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BF8528-D052-48CD-BB92-04501BD2669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4BED21F-32C4-4182-8FD5-E9AE7B209792}">
      <dgm:prSet custT="1"/>
      <dgm:spPr/>
      <dgm:t>
        <a:bodyPr/>
        <a:lstStyle/>
        <a:p>
          <a:r>
            <a:rPr lang="en-GB" sz="2400" b="0" dirty="0">
              <a:latin typeface="Arial" panose="020B0604020202020204" pitchFamily="34" charset="0"/>
              <a:cs typeface="Arial" panose="020B0604020202020204" pitchFamily="34" charset="0"/>
            </a:rPr>
            <a:t>“Getting away” and having the physical space to “breathe”</a:t>
          </a:r>
          <a:endParaRPr lang="en-US" sz="2400" dirty="0">
            <a:latin typeface="Arial" panose="020B0604020202020204" pitchFamily="34" charset="0"/>
            <a:cs typeface="Arial" panose="020B0604020202020204" pitchFamily="34" charset="0"/>
          </a:endParaRPr>
        </a:p>
      </dgm:t>
    </dgm:pt>
    <dgm:pt modelId="{31D3716B-8222-45A8-A742-06FAAF7C7F97}" type="parTrans" cxnId="{6FCE276A-788E-48D4-B77B-4EC4219C6935}">
      <dgm:prSet/>
      <dgm:spPr/>
      <dgm:t>
        <a:bodyPr/>
        <a:lstStyle/>
        <a:p>
          <a:endParaRPr lang="en-US"/>
        </a:p>
      </dgm:t>
    </dgm:pt>
    <dgm:pt modelId="{39C5DDC0-C5F9-42B6-B330-500D20473998}" type="sibTrans" cxnId="{6FCE276A-788E-48D4-B77B-4EC4219C6935}">
      <dgm:prSet/>
      <dgm:spPr/>
      <dgm:t>
        <a:bodyPr/>
        <a:lstStyle/>
        <a:p>
          <a:endParaRPr lang="en-US"/>
        </a:p>
      </dgm:t>
    </dgm:pt>
    <dgm:pt modelId="{F4D7D497-F836-4A78-8681-8D55B369F7AD}">
      <dgm:prSet/>
      <dgm:spPr/>
      <dgm:t>
        <a:bodyPr/>
        <a:lstStyle/>
        <a:p>
          <a:r>
            <a:rPr lang="en-GB" b="0" dirty="0">
              <a:latin typeface="Arial" panose="020B0604020202020204" pitchFamily="34" charset="0"/>
              <a:cs typeface="Arial" panose="020B0604020202020204" pitchFamily="34" charset="0"/>
            </a:rPr>
            <a:t>Increased physical activity</a:t>
          </a:r>
          <a:endParaRPr lang="en-US" dirty="0">
            <a:latin typeface="Arial" panose="020B0604020202020204" pitchFamily="34" charset="0"/>
            <a:cs typeface="Arial" panose="020B0604020202020204" pitchFamily="34" charset="0"/>
          </a:endParaRPr>
        </a:p>
      </dgm:t>
    </dgm:pt>
    <dgm:pt modelId="{EFEC290D-4CBA-47DD-8B74-33A081D4036A}" type="parTrans" cxnId="{F383F40B-30E7-4918-844D-8216F9BC2788}">
      <dgm:prSet/>
      <dgm:spPr/>
      <dgm:t>
        <a:bodyPr/>
        <a:lstStyle/>
        <a:p>
          <a:endParaRPr lang="en-US"/>
        </a:p>
      </dgm:t>
    </dgm:pt>
    <dgm:pt modelId="{1E2A2FA8-B1DA-47DD-A578-734A3622E998}" type="sibTrans" cxnId="{F383F40B-30E7-4918-844D-8216F9BC2788}">
      <dgm:prSet/>
      <dgm:spPr/>
      <dgm:t>
        <a:bodyPr/>
        <a:lstStyle/>
        <a:p>
          <a:endParaRPr lang="en-US"/>
        </a:p>
      </dgm:t>
    </dgm:pt>
    <dgm:pt modelId="{1F1E1EB3-1ABC-454E-950F-6D3127698255}">
      <dgm:prSet/>
      <dgm:spPr/>
      <dgm:t>
        <a:bodyPr/>
        <a:lstStyle/>
        <a:p>
          <a:r>
            <a:rPr lang="en-GB" b="0" dirty="0">
              <a:latin typeface="Arial" panose="020B0604020202020204" pitchFamily="34" charset="0"/>
              <a:cs typeface="Arial" panose="020B0604020202020204" pitchFamily="34" charset="0"/>
            </a:rPr>
            <a:t>Increased self efficacy and life skills</a:t>
          </a:r>
          <a:endParaRPr lang="en-US" dirty="0">
            <a:latin typeface="Arial" panose="020B0604020202020204" pitchFamily="34" charset="0"/>
            <a:cs typeface="Arial" panose="020B0604020202020204" pitchFamily="34" charset="0"/>
          </a:endParaRPr>
        </a:p>
      </dgm:t>
    </dgm:pt>
    <dgm:pt modelId="{C77274F2-0165-4114-8235-BD339C2A7622}" type="parTrans" cxnId="{97755ED1-B0F7-475C-A69E-18EBF8A84E48}">
      <dgm:prSet/>
      <dgm:spPr/>
      <dgm:t>
        <a:bodyPr/>
        <a:lstStyle/>
        <a:p>
          <a:endParaRPr lang="en-US"/>
        </a:p>
      </dgm:t>
    </dgm:pt>
    <dgm:pt modelId="{84E9A80D-03BD-4CE8-9869-72DDC6201F28}" type="sibTrans" cxnId="{97755ED1-B0F7-475C-A69E-18EBF8A84E48}">
      <dgm:prSet/>
      <dgm:spPr/>
      <dgm:t>
        <a:bodyPr/>
        <a:lstStyle/>
        <a:p>
          <a:endParaRPr lang="en-US"/>
        </a:p>
      </dgm:t>
    </dgm:pt>
    <dgm:pt modelId="{5EBEA67B-E73D-4393-AD47-FC385D8C7892}">
      <dgm:prSet/>
      <dgm:spPr/>
      <dgm:t>
        <a:bodyPr/>
        <a:lstStyle/>
        <a:p>
          <a:r>
            <a:rPr lang="en-GB" b="0" dirty="0">
              <a:latin typeface="Arial" panose="020B0604020202020204" pitchFamily="34" charset="0"/>
              <a:cs typeface="Arial" panose="020B0604020202020204" pitchFamily="34" charset="0"/>
            </a:rPr>
            <a:t>Improved relationships</a:t>
          </a:r>
          <a:endParaRPr lang="en-US" dirty="0">
            <a:latin typeface="Arial" panose="020B0604020202020204" pitchFamily="34" charset="0"/>
            <a:cs typeface="Arial" panose="020B0604020202020204" pitchFamily="34" charset="0"/>
          </a:endParaRPr>
        </a:p>
      </dgm:t>
    </dgm:pt>
    <dgm:pt modelId="{9BA3137B-914A-4DB3-9F14-829ED779D74F}" type="parTrans" cxnId="{E5D48A80-D477-4FA8-BC2F-549B2C8EDFEB}">
      <dgm:prSet/>
      <dgm:spPr/>
      <dgm:t>
        <a:bodyPr/>
        <a:lstStyle/>
        <a:p>
          <a:endParaRPr lang="en-US"/>
        </a:p>
      </dgm:t>
    </dgm:pt>
    <dgm:pt modelId="{489FEA1E-EC0E-4E41-BC7D-8C0BB03769D5}" type="sibTrans" cxnId="{E5D48A80-D477-4FA8-BC2F-549B2C8EDFEB}">
      <dgm:prSet/>
      <dgm:spPr/>
      <dgm:t>
        <a:bodyPr/>
        <a:lstStyle/>
        <a:p>
          <a:endParaRPr lang="en-US"/>
        </a:p>
      </dgm:t>
    </dgm:pt>
    <dgm:pt modelId="{3E2E6DBC-26DF-4A54-9DDA-226DF91AC3A9}">
      <dgm:prSet/>
      <dgm:spPr/>
      <dgm:t>
        <a:bodyPr/>
        <a:lstStyle/>
        <a:p>
          <a:r>
            <a:rPr lang="en-GB" b="0" dirty="0">
              <a:latin typeface="Arial" panose="020B0604020202020204" pitchFamily="34" charset="0"/>
              <a:cs typeface="Arial" panose="020B0604020202020204" pitchFamily="34" charset="0"/>
            </a:rPr>
            <a:t>Shared experiences and decreased isolation</a:t>
          </a:r>
          <a:endParaRPr lang="en-US" dirty="0">
            <a:latin typeface="Arial" panose="020B0604020202020204" pitchFamily="34" charset="0"/>
            <a:cs typeface="Arial" panose="020B0604020202020204" pitchFamily="34" charset="0"/>
          </a:endParaRPr>
        </a:p>
      </dgm:t>
    </dgm:pt>
    <dgm:pt modelId="{267ECF11-E233-4CA9-9DD0-5A23D6E62898}" type="parTrans" cxnId="{CFE19FC4-AAE1-4AF4-9313-277F850BA1AD}">
      <dgm:prSet/>
      <dgm:spPr/>
      <dgm:t>
        <a:bodyPr/>
        <a:lstStyle/>
        <a:p>
          <a:endParaRPr lang="en-US"/>
        </a:p>
      </dgm:t>
    </dgm:pt>
    <dgm:pt modelId="{07E67BFF-DAF4-40B3-A759-BCE2CF537A49}" type="sibTrans" cxnId="{CFE19FC4-AAE1-4AF4-9313-277F850BA1AD}">
      <dgm:prSet/>
      <dgm:spPr/>
      <dgm:t>
        <a:bodyPr/>
        <a:lstStyle/>
        <a:p>
          <a:endParaRPr lang="en-US"/>
        </a:p>
      </dgm:t>
    </dgm:pt>
    <dgm:pt modelId="{0B67CA7D-2FB2-4BD2-98D0-1D12749F2A88}">
      <dgm:prSet custT="1"/>
      <dgm:spPr/>
      <dgm:t>
        <a:bodyPr/>
        <a:lstStyle/>
        <a:p>
          <a:r>
            <a:rPr lang="en-GB" sz="2400" dirty="0">
              <a:latin typeface="Arial" panose="020B0604020202020204" pitchFamily="34" charset="0"/>
              <a:cs typeface="Arial" panose="020B0604020202020204" pitchFamily="34" charset="0"/>
            </a:rPr>
            <a:t>Having</a:t>
          </a:r>
          <a:r>
            <a:rPr lang="en-GB" sz="2400" baseline="0" dirty="0">
              <a:latin typeface="Arial" panose="020B0604020202020204" pitchFamily="34" charset="0"/>
              <a:cs typeface="Arial" panose="020B0604020202020204" pitchFamily="34" charset="0"/>
            </a:rPr>
            <a:t> a Purpose</a:t>
          </a:r>
          <a:endParaRPr lang="en-GB" sz="2400" dirty="0">
            <a:latin typeface="Arial" panose="020B0604020202020204" pitchFamily="34" charset="0"/>
            <a:cs typeface="Arial" panose="020B0604020202020204" pitchFamily="34" charset="0"/>
          </a:endParaRPr>
        </a:p>
      </dgm:t>
    </dgm:pt>
    <dgm:pt modelId="{8348CEFB-CD91-45C3-BF73-20F582702BFE}" type="parTrans" cxnId="{34B459C1-0CF8-4B37-8B16-EA686C827815}">
      <dgm:prSet/>
      <dgm:spPr/>
      <dgm:t>
        <a:bodyPr/>
        <a:lstStyle/>
        <a:p>
          <a:endParaRPr lang="en-GB"/>
        </a:p>
      </dgm:t>
    </dgm:pt>
    <dgm:pt modelId="{FF3A70A1-C3F7-4D9A-9BB9-4F83F36DAD9E}" type="sibTrans" cxnId="{34B459C1-0CF8-4B37-8B16-EA686C827815}">
      <dgm:prSet/>
      <dgm:spPr/>
      <dgm:t>
        <a:bodyPr/>
        <a:lstStyle/>
        <a:p>
          <a:endParaRPr lang="en-GB"/>
        </a:p>
      </dgm:t>
    </dgm:pt>
    <dgm:pt modelId="{CDBB9BB6-6B5A-4556-ABB8-40D7692E9EEF}" type="pres">
      <dgm:prSet presAssocID="{19BF8528-D052-48CD-BB92-04501BD2669E}" presName="diagram" presStyleCnt="0">
        <dgm:presLayoutVars>
          <dgm:dir/>
          <dgm:resizeHandles val="exact"/>
        </dgm:presLayoutVars>
      </dgm:prSet>
      <dgm:spPr/>
    </dgm:pt>
    <dgm:pt modelId="{2DDF9AFF-7FB3-40F2-971A-27A02E931B5E}" type="pres">
      <dgm:prSet presAssocID="{D4BED21F-32C4-4182-8FD5-E9AE7B209792}" presName="node" presStyleLbl="node1" presStyleIdx="0" presStyleCnt="6">
        <dgm:presLayoutVars>
          <dgm:bulletEnabled val="1"/>
        </dgm:presLayoutVars>
      </dgm:prSet>
      <dgm:spPr/>
    </dgm:pt>
    <dgm:pt modelId="{E6B472A7-9C75-4A96-BFC9-72C45BF5C46C}" type="pres">
      <dgm:prSet presAssocID="{39C5DDC0-C5F9-42B6-B330-500D20473998}" presName="sibTrans" presStyleCnt="0"/>
      <dgm:spPr/>
    </dgm:pt>
    <dgm:pt modelId="{2CF779EA-634C-44FC-AACA-397382B83305}" type="pres">
      <dgm:prSet presAssocID="{F4D7D497-F836-4A78-8681-8D55B369F7AD}" presName="node" presStyleLbl="node1" presStyleIdx="1" presStyleCnt="6">
        <dgm:presLayoutVars>
          <dgm:bulletEnabled val="1"/>
        </dgm:presLayoutVars>
      </dgm:prSet>
      <dgm:spPr/>
    </dgm:pt>
    <dgm:pt modelId="{6C5266F9-97E4-4268-B5C4-2D4E4418295D}" type="pres">
      <dgm:prSet presAssocID="{1E2A2FA8-B1DA-47DD-A578-734A3622E998}" presName="sibTrans" presStyleCnt="0"/>
      <dgm:spPr/>
    </dgm:pt>
    <dgm:pt modelId="{EF2613E0-8ADE-4B97-8C1E-5722327BA81A}" type="pres">
      <dgm:prSet presAssocID="{1F1E1EB3-1ABC-454E-950F-6D3127698255}" presName="node" presStyleLbl="node1" presStyleIdx="2" presStyleCnt="6">
        <dgm:presLayoutVars>
          <dgm:bulletEnabled val="1"/>
        </dgm:presLayoutVars>
      </dgm:prSet>
      <dgm:spPr/>
    </dgm:pt>
    <dgm:pt modelId="{6D226AFA-285D-427B-ACDC-E30A9AF67547}" type="pres">
      <dgm:prSet presAssocID="{84E9A80D-03BD-4CE8-9869-72DDC6201F28}" presName="sibTrans" presStyleCnt="0"/>
      <dgm:spPr/>
    </dgm:pt>
    <dgm:pt modelId="{BCDA2D3F-38C6-499A-865F-5F567624D29F}" type="pres">
      <dgm:prSet presAssocID="{0B67CA7D-2FB2-4BD2-98D0-1D12749F2A88}" presName="node" presStyleLbl="node1" presStyleIdx="3" presStyleCnt="6">
        <dgm:presLayoutVars>
          <dgm:bulletEnabled val="1"/>
        </dgm:presLayoutVars>
      </dgm:prSet>
      <dgm:spPr/>
    </dgm:pt>
    <dgm:pt modelId="{C33B2B88-C288-47A8-BC87-6E1F427DD426}" type="pres">
      <dgm:prSet presAssocID="{FF3A70A1-C3F7-4D9A-9BB9-4F83F36DAD9E}" presName="sibTrans" presStyleCnt="0"/>
      <dgm:spPr/>
    </dgm:pt>
    <dgm:pt modelId="{F8FDFCD8-3C97-4022-94C8-DF01745572BF}" type="pres">
      <dgm:prSet presAssocID="{5EBEA67B-E73D-4393-AD47-FC385D8C7892}" presName="node" presStyleLbl="node1" presStyleIdx="4" presStyleCnt="6">
        <dgm:presLayoutVars>
          <dgm:bulletEnabled val="1"/>
        </dgm:presLayoutVars>
      </dgm:prSet>
      <dgm:spPr/>
    </dgm:pt>
    <dgm:pt modelId="{FAC52958-51A9-4903-B6D2-40E003C5939F}" type="pres">
      <dgm:prSet presAssocID="{489FEA1E-EC0E-4E41-BC7D-8C0BB03769D5}" presName="sibTrans" presStyleCnt="0"/>
      <dgm:spPr/>
    </dgm:pt>
    <dgm:pt modelId="{41F10752-A371-4AB1-8B80-7ABED25C32A8}" type="pres">
      <dgm:prSet presAssocID="{3E2E6DBC-26DF-4A54-9DDA-226DF91AC3A9}" presName="node" presStyleLbl="node1" presStyleIdx="5" presStyleCnt="6">
        <dgm:presLayoutVars>
          <dgm:bulletEnabled val="1"/>
        </dgm:presLayoutVars>
      </dgm:prSet>
      <dgm:spPr/>
    </dgm:pt>
  </dgm:ptLst>
  <dgm:cxnLst>
    <dgm:cxn modelId="{F383F40B-30E7-4918-844D-8216F9BC2788}" srcId="{19BF8528-D052-48CD-BB92-04501BD2669E}" destId="{F4D7D497-F836-4A78-8681-8D55B369F7AD}" srcOrd="1" destOrd="0" parTransId="{EFEC290D-4CBA-47DD-8B74-33A081D4036A}" sibTransId="{1E2A2FA8-B1DA-47DD-A578-734A3622E998}"/>
    <dgm:cxn modelId="{2AF0CB2A-C3BF-4FAC-AD6C-1CAE63CED1CB}" type="presOf" srcId="{0B67CA7D-2FB2-4BD2-98D0-1D12749F2A88}" destId="{BCDA2D3F-38C6-499A-865F-5F567624D29F}" srcOrd="0" destOrd="0" presId="urn:microsoft.com/office/officeart/2005/8/layout/default"/>
    <dgm:cxn modelId="{6FCE276A-788E-48D4-B77B-4EC4219C6935}" srcId="{19BF8528-D052-48CD-BB92-04501BD2669E}" destId="{D4BED21F-32C4-4182-8FD5-E9AE7B209792}" srcOrd="0" destOrd="0" parTransId="{31D3716B-8222-45A8-A742-06FAAF7C7F97}" sibTransId="{39C5DDC0-C5F9-42B6-B330-500D20473998}"/>
    <dgm:cxn modelId="{A2643F70-809B-48E1-BD1E-A69096F2EDF6}" type="presOf" srcId="{3E2E6DBC-26DF-4A54-9DDA-226DF91AC3A9}" destId="{41F10752-A371-4AB1-8B80-7ABED25C32A8}" srcOrd="0" destOrd="0" presId="urn:microsoft.com/office/officeart/2005/8/layout/default"/>
    <dgm:cxn modelId="{45807551-DEB7-4E35-9275-3DAF52D2AAA3}" type="presOf" srcId="{19BF8528-D052-48CD-BB92-04501BD2669E}" destId="{CDBB9BB6-6B5A-4556-ABB8-40D7692E9EEF}" srcOrd="0" destOrd="0" presId="urn:microsoft.com/office/officeart/2005/8/layout/default"/>
    <dgm:cxn modelId="{E5D48A80-D477-4FA8-BC2F-549B2C8EDFEB}" srcId="{19BF8528-D052-48CD-BB92-04501BD2669E}" destId="{5EBEA67B-E73D-4393-AD47-FC385D8C7892}" srcOrd="4" destOrd="0" parTransId="{9BA3137B-914A-4DB3-9F14-829ED779D74F}" sibTransId="{489FEA1E-EC0E-4E41-BC7D-8C0BB03769D5}"/>
    <dgm:cxn modelId="{E7CB08A5-B24D-4671-A7B4-3A9737AD9C93}" type="presOf" srcId="{5EBEA67B-E73D-4393-AD47-FC385D8C7892}" destId="{F8FDFCD8-3C97-4022-94C8-DF01745572BF}" srcOrd="0" destOrd="0" presId="urn:microsoft.com/office/officeart/2005/8/layout/default"/>
    <dgm:cxn modelId="{683BA2C0-8650-481F-B3AA-C243D6B3DEF9}" type="presOf" srcId="{F4D7D497-F836-4A78-8681-8D55B369F7AD}" destId="{2CF779EA-634C-44FC-AACA-397382B83305}" srcOrd="0" destOrd="0" presId="urn:microsoft.com/office/officeart/2005/8/layout/default"/>
    <dgm:cxn modelId="{34B459C1-0CF8-4B37-8B16-EA686C827815}" srcId="{19BF8528-D052-48CD-BB92-04501BD2669E}" destId="{0B67CA7D-2FB2-4BD2-98D0-1D12749F2A88}" srcOrd="3" destOrd="0" parTransId="{8348CEFB-CD91-45C3-BF73-20F582702BFE}" sibTransId="{FF3A70A1-C3F7-4D9A-9BB9-4F83F36DAD9E}"/>
    <dgm:cxn modelId="{CFE19FC4-AAE1-4AF4-9313-277F850BA1AD}" srcId="{19BF8528-D052-48CD-BB92-04501BD2669E}" destId="{3E2E6DBC-26DF-4A54-9DDA-226DF91AC3A9}" srcOrd="5" destOrd="0" parTransId="{267ECF11-E233-4CA9-9DD0-5A23D6E62898}" sibTransId="{07E67BFF-DAF4-40B3-A759-BCE2CF537A49}"/>
    <dgm:cxn modelId="{97755ED1-B0F7-475C-A69E-18EBF8A84E48}" srcId="{19BF8528-D052-48CD-BB92-04501BD2669E}" destId="{1F1E1EB3-1ABC-454E-950F-6D3127698255}" srcOrd="2" destOrd="0" parTransId="{C77274F2-0165-4114-8235-BD339C2A7622}" sibTransId="{84E9A80D-03BD-4CE8-9869-72DDC6201F28}"/>
    <dgm:cxn modelId="{307FD4E6-F944-46C0-9A45-8E9EC9936542}" type="presOf" srcId="{D4BED21F-32C4-4182-8FD5-E9AE7B209792}" destId="{2DDF9AFF-7FB3-40F2-971A-27A02E931B5E}" srcOrd="0" destOrd="0" presId="urn:microsoft.com/office/officeart/2005/8/layout/default"/>
    <dgm:cxn modelId="{0CDCB9F9-2C7F-4875-AFC1-8C5F6DF36831}" type="presOf" srcId="{1F1E1EB3-1ABC-454E-950F-6D3127698255}" destId="{EF2613E0-8ADE-4B97-8C1E-5722327BA81A}" srcOrd="0" destOrd="0" presId="urn:microsoft.com/office/officeart/2005/8/layout/default"/>
    <dgm:cxn modelId="{5BB2BEA0-7FBB-4419-9D04-EAAB575DAD1C}" type="presParOf" srcId="{CDBB9BB6-6B5A-4556-ABB8-40D7692E9EEF}" destId="{2DDF9AFF-7FB3-40F2-971A-27A02E931B5E}" srcOrd="0" destOrd="0" presId="urn:microsoft.com/office/officeart/2005/8/layout/default"/>
    <dgm:cxn modelId="{DDA91C42-7230-4CAC-A366-383F591DD51F}" type="presParOf" srcId="{CDBB9BB6-6B5A-4556-ABB8-40D7692E9EEF}" destId="{E6B472A7-9C75-4A96-BFC9-72C45BF5C46C}" srcOrd="1" destOrd="0" presId="urn:microsoft.com/office/officeart/2005/8/layout/default"/>
    <dgm:cxn modelId="{982EDB9E-0EA6-4244-8B20-8ACDC2F317BF}" type="presParOf" srcId="{CDBB9BB6-6B5A-4556-ABB8-40D7692E9EEF}" destId="{2CF779EA-634C-44FC-AACA-397382B83305}" srcOrd="2" destOrd="0" presId="urn:microsoft.com/office/officeart/2005/8/layout/default"/>
    <dgm:cxn modelId="{C6EA1233-1454-4701-ACAD-F21F88095ACF}" type="presParOf" srcId="{CDBB9BB6-6B5A-4556-ABB8-40D7692E9EEF}" destId="{6C5266F9-97E4-4268-B5C4-2D4E4418295D}" srcOrd="3" destOrd="0" presId="urn:microsoft.com/office/officeart/2005/8/layout/default"/>
    <dgm:cxn modelId="{22D02644-E691-4B64-AFF7-26A646ACE137}" type="presParOf" srcId="{CDBB9BB6-6B5A-4556-ABB8-40D7692E9EEF}" destId="{EF2613E0-8ADE-4B97-8C1E-5722327BA81A}" srcOrd="4" destOrd="0" presId="urn:microsoft.com/office/officeart/2005/8/layout/default"/>
    <dgm:cxn modelId="{72D370C1-7CDB-4417-BEFC-79B049EFF884}" type="presParOf" srcId="{CDBB9BB6-6B5A-4556-ABB8-40D7692E9EEF}" destId="{6D226AFA-285D-427B-ACDC-E30A9AF67547}" srcOrd="5" destOrd="0" presId="urn:microsoft.com/office/officeart/2005/8/layout/default"/>
    <dgm:cxn modelId="{1C191F0D-4CA5-473E-89DD-D504B36D35FB}" type="presParOf" srcId="{CDBB9BB6-6B5A-4556-ABB8-40D7692E9EEF}" destId="{BCDA2D3F-38C6-499A-865F-5F567624D29F}" srcOrd="6" destOrd="0" presId="urn:microsoft.com/office/officeart/2005/8/layout/default"/>
    <dgm:cxn modelId="{39B26106-FAE4-4414-ACF6-BBDE2ACABD51}" type="presParOf" srcId="{CDBB9BB6-6B5A-4556-ABB8-40D7692E9EEF}" destId="{C33B2B88-C288-47A8-BC87-6E1F427DD426}" srcOrd="7" destOrd="0" presId="urn:microsoft.com/office/officeart/2005/8/layout/default"/>
    <dgm:cxn modelId="{EFEEBDAB-585B-485B-8206-5F806BA79819}" type="presParOf" srcId="{CDBB9BB6-6B5A-4556-ABB8-40D7692E9EEF}" destId="{F8FDFCD8-3C97-4022-94C8-DF01745572BF}" srcOrd="8" destOrd="0" presId="urn:microsoft.com/office/officeart/2005/8/layout/default"/>
    <dgm:cxn modelId="{ADFFA311-3F8D-4DC7-9F26-394D2A2BA001}" type="presParOf" srcId="{CDBB9BB6-6B5A-4556-ABB8-40D7692E9EEF}" destId="{FAC52958-51A9-4903-B6D2-40E003C5939F}" srcOrd="9" destOrd="0" presId="urn:microsoft.com/office/officeart/2005/8/layout/default"/>
    <dgm:cxn modelId="{EA34E930-2779-40BD-8A20-97B037AD9C68}" type="presParOf" srcId="{CDBB9BB6-6B5A-4556-ABB8-40D7692E9EEF}" destId="{41F10752-A371-4AB1-8B80-7ABED25C32A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BF8528-D052-48CD-BB92-04501BD2669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4BED21F-32C4-4182-8FD5-E9AE7B209792}">
      <dgm:prSet/>
      <dgm:spPr/>
      <dgm:t>
        <a:bodyPr/>
        <a:lstStyle/>
        <a:p>
          <a:r>
            <a:rPr lang="en-GB" b="0" dirty="0">
              <a:latin typeface="Arial" panose="020B0604020202020204" pitchFamily="34" charset="0"/>
              <a:cs typeface="Arial" panose="020B0604020202020204" pitchFamily="34" charset="0"/>
            </a:rPr>
            <a:t>Could address rising costs associated with treatment services</a:t>
          </a:r>
          <a:endParaRPr lang="en-US" dirty="0">
            <a:latin typeface="Arial" panose="020B0604020202020204" pitchFamily="34" charset="0"/>
            <a:cs typeface="Arial" panose="020B0604020202020204" pitchFamily="34" charset="0"/>
          </a:endParaRPr>
        </a:p>
      </dgm:t>
    </dgm:pt>
    <dgm:pt modelId="{31D3716B-8222-45A8-A742-06FAAF7C7F97}" type="parTrans" cxnId="{6FCE276A-788E-48D4-B77B-4EC4219C6935}">
      <dgm:prSet/>
      <dgm:spPr/>
      <dgm:t>
        <a:bodyPr/>
        <a:lstStyle/>
        <a:p>
          <a:endParaRPr lang="en-US"/>
        </a:p>
      </dgm:t>
    </dgm:pt>
    <dgm:pt modelId="{39C5DDC0-C5F9-42B6-B330-500D20473998}" type="sibTrans" cxnId="{6FCE276A-788E-48D4-B77B-4EC4219C6935}">
      <dgm:prSet/>
      <dgm:spPr/>
      <dgm:t>
        <a:bodyPr/>
        <a:lstStyle/>
        <a:p>
          <a:endParaRPr lang="en-US"/>
        </a:p>
      </dgm:t>
    </dgm:pt>
    <dgm:pt modelId="{F4D7D497-F836-4A78-8681-8D55B369F7AD}">
      <dgm:prSet/>
      <dgm:spPr/>
      <dgm:t>
        <a:bodyPr/>
        <a:lstStyle/>
        <a:p>
          <a:r>
            <a:rPr lang="en-GB" b="0" dirty="0">
              <a:latin typeface="Arial" panose="020B0604020202020204" pitchFamily="34" charset="0"/>
              <a:cs typeface="Arial" panose="020B0604020202020204" pitchFamily="34" charset="0"/>
            </a:rPr>
            <a:t>Could have a prevention role </a:t>
          </a:r>
          <a:endParaRPr lang="en-US" dirty="0">
            <a:latin typeface="Arial" panose="020B0604020202020204" pitchFamily="34" charset="0"/>
            <a:cs typeface="Arial" panose="020B0604020202020204" pitchFamily="34" charset="0"/>
          </a:endParaRPr>
        </a:p>
      </dgm:t>
    </dgm:pt>
    <dgm:pt modelId="{EFEC290D-4CBA-47DD-8B74-33A081D4036A}" type="parTrans" cxnId="{F383F40B-30E7-4918-844D-8216F9BC2788}">
      <dgm:prSet/>
      <dgm:spPr/>
      <dgm:t>
        <a:bodyPr/>
        <a:lstStyle/>
        <a:p>
          <a:endParaRPr lang="en-US"/>
        </a:p>
      </dgm:t>
    </dgm:pt>
    <dgm:pt modelId="{1E2A2FA8-B1DA-47DD-A578-734A3622E998}" type="sibTrans" cxnId="{F383F40B-30E7-4918-844D-8216F9BC2788}">
      <dgm:prSet/>
      <dgm:spPr/>
      <dgm:t>
        <a:bodyPr/>
        <a:lstStyle/>
        <a:p>
          <a:endParaRPr lang="en-US"/>
        </a:p>
      </dgm:t>
    </dgm:pt>
    <dgm:pt modelId="{1F1E1EB3-1ABC-454E-950F-6D3127698255}">
      <dgm:prSet/>
      <dgm:spPr/>
      <dgm:t>
        <a:bodyPr/>
        <a:lstStyle/>
        <a:p>
          <a:r>
            <a:rPr lang="en-GB" b="0" dirty="0">
              <a:latin typeface="Arial" panose="020B0604020202020204" pitchFamily="34" charset="0"/>
              <a:cs typeface="Arial" panose="020B0604020202020204" pitchFamily="34" charset="0"/>
            </a:rPr>
            <a:t>Has the potential to meet people within communities and where they are at</a:t>
          </a:r>
          <a:endParaRPr lang="en-US" dirty="0">
            <a:latin typeface="Arial" panose="020B0604020202020204" pitchFamily="34" charset="0"/>
            <a:cs typeface="Arial" panose="020B0604020202020204" pitchFamily="34" charset="0"/>
          </a:endParaRPr>
        </a:p>
      </dgm:t>
    </dgm:pt>
    <dgm:pt modelId="{C77274F2-0165-4114-8235-BD339C2A7622}" type="parTrans" cxnId="{97755ED1-B0F7-475C-A69E-18EBF8A84E48}">
      <dgm:prSet/>
      <dgm:spPr/>
      <dgm:t>
        <a:bodyPr/>
        <a:lstStyle/>
        <a:p>
          <a:endParaRPr lang="en-US"/>
        </a:p>
      </dgm:t>
    </dgm:pt>
    <dgm:pt modelId="{84E9A80D-03BD-4CE8-9869-72DDC6201F28}" type="sibTrans" cxnId="{97755ED1-B0F7-475C-A69E-18EBF8A84E48}">
      <dgm:prSet/>
      <dgm:spPr/>
      <dgm:t>
        <a:bodyPr/>
        <a:lstStyle/>
        <a:p>
          <a:endParaRPr lang="en-US"/>
        </a:p>
      </dgm:t>
    </dgm:pt>
    <dgm:pt modelId="{5EBEA67B-E73D-4393-AD47-FC385D8C7892}">
      <dgm:prSet/>
      <dgm:spPr/>
      <dgm:t>
        <a:bodyPr/>
        <a:lstStyle/>
        <a:p>
          <a:r>
            <a:rPr lang="en-GB" b="0" dirty="0">
              <a:latin typeface="Arial" panose="020B0604020202020204" pitchFamily="34" charset="0"/>
              <a:cs typeface="Arial" panose="020B0604020202020204" pitchFamily="34" charset="0"/>
            </a:rPr>
            <a:t>Can run during COVID-19</a:t>
          </a:r>
          <a:endParaRPr lang="en-US" dirty="0">
            <a:latin typeface="Arial" panose="020B0604020202020204" pitchFamily="34" charset="0"/>
            <a:cs typeface="Arial" panose="020B0604020202020204" pitchFamily="34" charset="0"/>
          </a:endParaRPr>
        </a:p>
      </dgm:t>
    </dgm:pt>
    <dgm:pt modelId="{9BA3137B-914A-4DB3-9F14-829ED779D74F}" type="parTrans" cxnId="{E5D48A80-D477-4FA8-BC2F-549B2C8EDFEB}">
      <dgm:prSet/>
      <dgm:spPr/>
      <dgm:t>
        <a:bodyPr/>
        <a:lstStyle/>
        <a:p>
          <a:endParaRPr lang="en-US"/>
        </a:p>
      </dgm:t>
    </dgm:pt>
    <dgm:pt modelId="{489FEA1E-EC0E-4E41-BC7D-8C0BB03769D5}" type="sibTrans" cxnId="{E5D48A80-D477-4FA8-BC2F-549B2C8EDFEB}">
      <dgm:prSet/>
      <dgm:spPr/>
      <dgm:t>
        <a:bodyPr/>
        <a:lstStyle/>
        <a:p>
          <a:endParaRPr lang="en-US"/>
        </a:p>
      </dgm:t>
    </dgm:pt>
    <dgm:pt modelId="{3E2E6DBC-26DF-4A54-9DDA-226DF91AC3A9}">
      <dgm:prSet/>
      <dgm:spPr/>
      <dgm:t>
        <a:bodyPr/>
        <a:lstStyle/>
        <a:p>
          <a:r>
            <a:rPr lang="en-GB" b="0" dirty="0">
              <a:latin typeface="Arial" panose="020B0604020202020204" pitchFamily="34" charset="0"/>
              <a:cs typeface="Arial" panose="020B0604020202020204" pitchFamily="34" charset="0"/>
            </a:rPr>
            <a:t>Can reduce some inequalities </a:t>
          </a:r>
          <a:endParaRPr lang="en-US" dirty="0">
            <a:latin typeface="Arial" panose="020B0604020202020204" pitchFamily="34" charset="0"/>
            <a:cs typeface="Arial" panose="020B0604020202020204" pitchFamily="34" charset="0"/>
          </a:endParaRPr>
        </a:p>
      </dgm:t>
    </dgm:pt>
    <dgm:pt modelId="{267ECF11-E233-4CA9-9DD0-5A23D6E62898}" type="parTrans" cxnId="{CFE19FC4-AAE1-4AF4-9313-277F850BA1AD}">
      <dgm:prSet/>
      <dgm:spPr/>
      <dgm:t>
        <a:bodyPr/>
        <a:lstStyle/>
        <a:p>
          <a:endParaRPr lang="en-US"/>
        </a:p>
      </dgm:t>
    </dgm:pt>
    <dgm:pt modelId="{07E67BFF-DAF4-40B3-A759-BCE2CF537A49}" type="sibTrans" cxnId="{CFE19FC4-AAE1-4AF4-9313-277F850BA1AD}">
      <dgm:prSet/>
      <dgm:spPr/>
      <dgm:t>
        <a:bodyPr/>
        <a:lstStyle/>
        <a:p>
          <a:endParaRPr lang="en-US"/>
        </a:p>
      </dgm:t>
    </dgm:pt>
    <dgm:pt modelId="{0B67CA7D-2FB2-4BD2-98D0-1D12749F2A88}">
      <dgm:prSet custT="1"/>
      <dgm:spPr/>
      <dgm:t>
        <a:bodyPr/>
        <a:lstStyle/>
        <a:p>
          <a:r>
            <a:rPr lang="en-GB" sz="2000" b="0" dirty="0">
              <a:latin typeface="Arial" panose="020B0604020202020204" pitchFamily="34" charset="0"/>
              <a:cs typeface="Arial" panose="020B0604020202020204" pitchFamily="34" charset="0"/>
            </a:rPr>
            <a:t>Fits into wider policy landscape, for example in regard to environmental policy</a:t>
          </a:r>
          <a:endParaRPr lang="en-GB" sz="2000" dirty="0">
            <a:latin typeface="Arial" panose="020B0604020202020204" pitchFamily="34" charset="0"/>
            <a:cs typeface="Arial" panose="020B0604020202020204" pitchFamily="34" charset="0"/>
          </a:endParaRPr>
        </a:p>
      </dgm:t>
    </dgm:pt>
    <dgm:pt modelId="{8348CEFB-CD91-45C3-BF73-20F582702BFE}" type="parTrans" cxnId="{34B459C1-0CF8-4B37-8B16-EA686C827815}">
      <dgm:prSet/>
      <dgm:spPr/>
      <dgm:t>
        <a:bodyPr/>
        <a:lstStyle/>
        <a:p>
          <a:endParaRPr lang="en-GB"/>
        </a:p>
      </dgm:t>
    </dgm:pt>
    <dgm:pt modelId="{FF3A70A1-C3F7-4D9A-9BB9-4F83F36DAD9E}" type="sibTrans" cxnId="{34B459C1-0CF8-4B37-8B16-EA686C827815}">
      <dgm:prSet/>
      <dgm:spPr/>
      <dgm:t>
        <a:bodyPr/>
        <a:lstStyle/>
        <a:p>
          <a:endParaRPr lang="en-GB"/>
        </a:p>
      </dgm:t>
    </dgm:pt>
    <dgm:pt modelId="{CDBB9BB6-6B5A-4556-ABB8-40D7692E9EEF}" type="pres">
      <dgm:prSet presAssocID="{19BF8528-D052-48CD-BB92-04501BD2669E}" presName="diagram" presStyleCnt="0">
        <dgm:presLayoutVars>
          <dgm:dir/>
          <dgm:resizeHandles val="exact"/>
        </dgm:presLayoutVars>
      </dgm:prSet>
      <dgm:spPr/>
    </dgm:pt>
    <dgm:pt modelId="{2DDF9AFF-7FB3-40F2-971A-27A02E931B5E}" type="pres">
      <dgm:prSet presAssocID="{D4BED21F-32C4-4182-8FD5-E9AE7B209792}" presName="node" presStyleLbl="node1" presStyleIdx="0" presStyleCnt="6">
        <dgm:presLayoutVars>
          <dgm:bulletEnabled val="1"/>
        </dgm:presLayoutVars>
      </dgm:prSet>
      <dgm:spPr/>
    </dgm:pt>
    <dgm:pt modelId="{E6B472A7-9C75-4A96-BFC9-72C45BF5C46C}" type="pres">
      <dgm:prSet presAssocID="{39C5DDC0-C5F9-42B6-B330-500D20473998}" presName="sibTrans" presStyleCnt="0"/>
      <dgm:spPr/>
    </dgm:pt>
    <dgm:pt modelId="{2CF779EA-634C-44FC-AACA-397382B83305}" type="pres">
      <dgm:prSet presAssocID="{F4D7D497-F836-4A78-8681-8D55B369F7AD}" presName="node" presStyleLbl="node1" presStyleIdx="1" presStyleCnt="6">
        <dgm:presLayoutVars>
          <dgm:bulletEnabled val="1"/>
        </dgm:presLayoutVars>
      </dgm:prSet>
      <dgm:spPr/>
    </dgm:pt>
    <dgm:pt modelId="{6C5266F9-97E4-4268-B5C4-2D4E4418295D}" type="pres">
      <dgm:prSet presAssocID="{1E2A2FA8-B1DA-47DD-A578-734A3622E998}" presName="sibTrans" presStyleCnt="0"/>
      <dgm:spPr/>
    </dgm:pt>
    <dgm:pt modelId="{EF2613E0-8ADE-4B97-8C1E-5722327BA81A}" type="pres">
      <dgm:prSet presAssocID="{1F1E1EB3-1ABC-454E-950F-6D3127698255}" presName="node" presStyleLbl="node1" presStyleIdx="2" presStyleCnt="6">
        <dgm:presLayoutVars>
          <dgm:bulletEnabled val="1"/>
        </dgm:presLayoutVars>
      </dgm:prSet>
      <dgm:spPr/>
    </dgm:pt>
    <dgm:pt modelId="{6D226AFA-285D-427B-ACDC-E30A9AF67547}" type="pres">
      <dgm:prSet presAssocID="{84E9A80D-03BD-4CE8-9869-72DDC6201F28}" presName="sibTrans" presStyleCnt="0"/>
      <dgm:spPr/>
    </dgm:pt>
    <dgm:pt modelId="{BCDA2D3F-38C6-499A-865F-5F567624D29F}" type="pres">
      <dgm:prSet presAssocID="{0B67CA7D-2FB2-4BD2-98D0-1D12749F2A88}" presName="node" presStyleLbl="node1" presStyleIdx="3" presStyleCnt="6">
        <dgm:presLayoutVars>
          <dgm:bulletEnabled val="1"/>
        </dgm:presLayoutVars>
      </dgm:prSet>
      <dgm:spPr/>
    </dgm:pt>
    <dgm:pt modelId="{C33B2B88-C288-47A8-BC87-6E1F427DD426}" type="pres">
      <dgm:prSet presAssocID="{FF3A70A1-C3F7-4D9A-9BB9-4F83F36DAD9E}" presName="sibTrans" presStyleCnt="0"/>
      <dgm:spPr/>
    </dgm:pt>
    <dgm:pt modelId="{F8FDFCD8-3C97-4022-94C8-DF01745572BF}" type="pres">
      <dgm:prSet presAssocID="{5EBEA67B-E73D-4393-AD47-FC385D8C7892}" presName="node" presStyleLbl="node1" presStyleIdx="4" presStyleCnt="6">
        <dgm:presLayoutVars>
          <dgm:bulletEnabled val="1"/>
        </dgm:presLayoutVars>
      </dgm:prSet>
      <dgm:spPr/>
    </dgm:pt>
    <dgm:pt modelId="{FAC52958-51A9-4903-B6D2-40E003C5939F}" type="pres">
      <dgm:prSet presAssocID="{489FEA1E-EC0E-4E41-BC7D-8C0BB03769D5}" presName="sibTrans" presStyleCnt="0"/>
      <dgm:spPr/>
    </dgm:pt>
    <dgm:pt modelId="{41F10752-A371-4AB1-8B80-7ABED25C32A8}" type="pres">
      <dgm:prSet presAssocID="{3E2E6DBC-26DF-4A54-9DDA-226DF91AC3A9}" presName="node" presStyleLbl="node1" presStyleIdx="5" presStyleCnt="6">
        <dgm:presLayoutVars>
          <dgm:bulletEnabled val="1"/>
        </dgm:presLayoutVars>
      </dgm:prSet>
      <dgm:spPr/>
    </dgm:pt>
  </dgm:ptLst>
  <dgm:cxnLst>
    <dgm:cxn modelId="{F383F40B-30E7-4918-844D-8216F9BC2788}" srcId="{19BF8528-D052-48CD-BB92-04501BD2669E}" destId="{F4D7D497-F836-4A78-8681-8D55B369F7AD}" srcOrd="1" destOrd="0" parTransId="{EFEC290D-4CBA-47DD-8B74-33A081D4036A}" sibTransId="{1E2A2FA8-B1DA-47DD-A578-734A3622E998}"/>
    <dgm:cxn modelId="{2AF0CB2A-C3BF-4FAC-AD6C-1CAE63CED1CB}" type="presOf" srcId="{0B67CA7D-2FB2-4BD2-98D0-1D12749F2A88}" destId="{BCDA2D3F-38C6-499A-865F-5F567624D29F}" srcOrd="0" destOrd="0" presId="urn:microsoft.com/office/officeart/2005/8/layout/default"/>
    <dgm:cxn modelId="{6FCE276A-788E-48D4-B77B-4EC4219C6935}" srcId="{19BF8528-D052-48CD-BB92-04501BD2669E}" destId="{D4BED21F-32C4-4182-8FD5-E9AE7B209792}" srcOrd="0" destOrd="0" parTransId="{31D3716B-8222-45A8-A742-06FAAF7C7F97}" sibTransId="{39C5DDC0-C5F9-42B6-B330-500D20473998}"/>
    <dgm:cxn modelId="{A2643F70-809B-48E1-BD1E-A69096F2EDF6}" type="presOf" srcId="{3E2E6DBC-26DF-4A54-9DDA-226DF91AC3A9}" destId="{41F10752-A371-4AB1-8B80-7ABED25C32A8}" srcOrd="0" destOrd="0" presId="urn:microsoft.com/office/officeart/2005/8/layout/default"/>
    <dgm:cxn modelId="{45807551-DEB7-4E35-9275-3DAF52D2AAA3}" type="presOf" srcId="{19BF8528-D052-48CD-BB92-04501BD2669E}" destId="{CDBB9BB6-6B5A-4556-ABB8-40D7692E9EEF}" srcOrd="0" destOrd="0" presId="urn:microsoft.com/office/officeart/2005/8/layout/default"/>
    <dgm:cxn modelId="{E5D48A80-D477-4FA8-BC2F-549B2C8EDFEB}" srcId="{19BF8528-D052-48CD-BB92-04501BD2669E}" destId="{5EBEA67B-E73D-4393-AD47-FC385D8C7892}" srcOrd="4" destOrd="0" parTransId="{9BA3137B-914A-4DB3-9F14-829ED779D74F}" sibTransId="{489FEA1E-EC0E-4E41-BC7D-8C0BB03769D5}"/>
    <dgm:cxn modelId="{E7CB08A5-B24D-4671-A7B4-3A9737AD9C93}" type="presOf" srcId="{5EBEA67B-E73D-4393-AD47-FC385D8C7892}" destId="{F8FDFCD8-3C97-4022-94C8-DF01745572BF}" srcOrd="0" destOrd="0" presId="urn:microsoft.com/office/officeart/2005/8/layout/default"/>
    <dgm:cxn modelId="{683BA2C0-8650-481F-B3AA-C243D6B3DEF9}" type="presOf" srcId="{F4D7D497-F836-4A78-8681-8D55B369F7AD}" destId="{2CF779EA-634C-44FC-AACA-397382B83305}" srcOrd="0" destOrd="0" presId="urn:microsoft.com/office/officeart/2005/8/layout/default"/>
    <dgm:cxn modelId="{34B459C1-0CF8-4B37-8B16-EA686C827815}" srcId="{19BF8528-D052-48CD-BB92-04501BD2669E}" destId="{0B67CA7D-2FB2-4BD2-98D0-1D12749F2A88}" srcOrd="3" destOrd="0" parTransId="{8348CEFB-CD91-45C3-BF73-20F582702BFE}" sibTransId="{FF3A70A1-C3F7-4D9A-9BB9-4F83F36DAD9E}"/>
    <dgm:cxn modelId="{CFE19FC4-AAE1-4AF4-9313-277F850BA1AD}" srcId="{19BF8528-D052-48CD-BB92-04501BD2669E}" destId="{3E2E6DBC-26DF-4A54-9DDA-226DF91AC3A9}" srcOrd="5" destOrd="0" parTransId="{267ECF11-E233-4CA9-9DD0-5A23D6E62898}" sibTransId="{07E67BFF-DAF4-40B3-A759-BCE2CF537A49}"/>
    <dgm:cxn modelId="{97755ED1-B0F7-475C-A69E-18EBF8A84E48}" srcId="{19BF8528-D052-48CD-BB92-04501BD2669E}" destId="{1F1E1EB3-1ABC-454E-950F-6D3127698255}" srcOrd="2" destOrd="0" parTransId="{C77274F2-0165-4114-8235-BD339C2A7622}" sibTransId="{84E9A80D-03BD-4CE8-9869-72DDC6201F28}"/>
    <dgm:cxn modelId="{307FD4E6-F944-46C0-9A45-8E9EC9936542}" type="presOf" srcId="{D4BED21F-32C4-4182-8FD5-E9AE7B209792}" destId="{2DDF9AFF-7FB3-40F2-971A-27A02E931B5E}" srcOrd="0" destOrd="0" presId="urn:microsoft.com/office/officeart/2005/8/layout/default"/>
    <dgm:cxn modelId="{0CDCB9F9-2C7F-4875-AFC1-8C5F6DF36831}" type="presOf" srcId="{1F1E1EB3-1ABC-454E-950F-6D3127698255}" destId="{EF2613E0-8ADE-4B97-8C1E-5722327BA81A}" srcOrd="0" destOrd="0" presId="urn:microsoft.com/office/officeart/2005/8/layout/default"/>
    <dgm:cxn modelId="{5BB2BEA0-7FBB-4419-9D04-EAAB575DAD1C}" type="presParOf" srcId="{CDBB9BB6-6B5A-4556-ABB8-40D7692E9EEF}" destId="{2DDF9AFF-7FB3-40F2-971A-27A02E931B5E}" srcOrd="0" destOrd="0" presId="urn:microsoft.com/office/officeart/2005/8/layout/default"/>
    <dgm:cxn modelId="{DDA91C42-7230-4CAC-A366-383F591DD51F}" type="presParOf" srcId="{CDBB9BB6-6B5A-4556-ABB8-40D7692E9EEF}" destId="{E6B472A7-9C75-4A96-BFC9-72C45BF5C46C}" srcOrd="1" destOrd="0" presId="urn:microsoft.com/office/officeart/2005/8/layout/default"/>
    <dgm:cxn modelId="{982EDB9E-0EA6-4244-8B20-8ACDC2F317BF}" type="presParOf" srcId="{CDBB9BB6-6B5A-4556-ABB8-40D7692E9EEF}" destId="{2CF779EA-634C-44FC-AACA-397382B83305}" srcOrd="2" destOrd="0" presId="urn:microsoft.com/office/officeart/2005/8/layout/default"/>
    <dgm:cxn modelId="{C6EA1233-1454-4701-ACAD-F21F88095ACF}" type="presParOf" srcId="{CDBB9BB6-6B5A-4556-ABB8-40D7692E9EEF}" destId="{6C5266F9-97E4-4268-B5C4-2D4E4418295D}" srcOrd="3" destOrd="0" presId="urn:microsoft.com/office/officeart/2005/8/layout/default"/>
    <dgm:cxn modelId="{22D02644-E691-4B64-AFF7-26A646ACE137}" type="presParOf" srcId="{CDBB9BB6-6B5A-4556-ABB8-40D7692E9EEF}" destId="{EF2613E0-8ADE-4B97-8C1E-5722327BA81A}" srcOrd="4" destOrd="0" presId="urn:microsoft.com/office/officeart/2005/8/layout/default"/>
    <dgm:cxn modelId="{72D370C1-7CDB-4417-BEFC-79B049EFF884}" type="presParOf" srcId="{CDBB9BB6-6B5A-4556-ABB8-40D7692E9EEF}" destId="{6D226AFA-285D-427B-ACDC-E30A9AF67547}" srcOrd="5" destOrd="0" presId="urn:microsoft.com/office/officeart/2005/8/layout/default"/>
    <dgm:cxn modelId="{1C191F0D-4CA5-473E-89DD-D504B36D35FB}" type="presParOf" srcId="{CDBB9BB6-6B5A-4556-ABB8-40D7692E9EEF}" destId="{BCDA2D3F-38C6-499A-865F-5F567624D29F}" srcOrd="6" destOrd="0" presId="urn:microsoft.com/office/officeart/2005/8/layout/default"/>
    <dgm:cxn modelId="{39B26106-FAE4-4414-ACF6-BBDE2ACABD51}" type="presParOf" srcId="{CDBB9BB6-6B5A-4556-ABB8-40D7692E9EEF}" destId="{C33B2B88-C288-47A8-BC87-6E1F427DD426}" srcOrd="7" destOrd="0" presId="urn:microsoft.com/office/officeart/2005/8/layout/default"/>
    <dgm:cxn modelId="{EFEEBDAB-585B-485B-8206-5F806BA79819}" type="presParOf" srcId="{CDBB9BB6-6B5A-4556-ABB8-40D7692E9EEF}" destId="{F8FDFCD8-3C97-4022-94C8-DF01745572BF}" srcOrd="8" destOrd="0" presId="urn:microsoft.com/office/officeart/2005/8/layout/default"/>
    <dgm:cxn modelId="{ADFFA311-3F8D-4DC7-9F26-394D2A2BA001}" type="presParOf" srcId="{CDBB9BB6-6B5A-4556-ABB8-40D7692E9EEF}" destId="{FAC52958-51A9-4903-B6D2-40E003C5939F}" srcOrd="9" destOrd="0" presId="urn:microsoft.com/office/officeart/2005/8/layout/default"/>
    <dgm:cxn modelId="{EA34E930-2779-40BD-8A20-97B037AD9C68}" type="presParOf" srcId="{CDBB9BB6-6B5A-4556-ABB8-40D7692E9EEF}" destId="{41F10752-A371-4AB1-8B80-7ABED25C32A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06FF2-EFC8-4D5E-BE7D-C65AD2D4D2F3}">
      <dsp:nvSpPr>
        <dsp:cNvPr id="0" name=""/>
        <dsp:cNvSpPr/>
      </dsp:nvSpPr>
      <dsp:spPr>
        <a:xfrm>
          <a:off x="0" y="448"/>
          <a:ext cx="8280000" cy="10501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062DE-D571-4B1D-932E-1EF8F8CF0DD0}">
      <dsp:nvSpPr>
        <dsp:cNvPr id="0" name=""/>
        <dsp:cNvSpPr/>
      </dsp:nvSpPr>
      <dsp:spPr>
        <a:xfrm>
          <a:off x="317657" y="236722"/>
          <a:ext cx="577558" cy="577558"/>
        </a:xfrm>
        <a:prstGeom prst="cloudCallou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6E2764-673E-4162-97E3-90D7D445ECF9}">
      <dsp:nvSpPr>
        <dsp:cNvPr id="0" name=""/>
        <dsp:cNvSpPr/>
      </dsp:nvSpPr>
      <dsp:spPr>
        <a:xfrm>
          <a:off x="1212873" y="448"/>
          <a:ext cx="7067126" cy="105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6" tIns="111136" rIns="111136" bIns="111136"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How can they be developed?</a:t>
          </a:r>
          <a:endParaRPr lang="en-US" sz="2500" kern="1200" dirty="0">
            <a:latin typeface="Arial" panose="020B0604020202020204" pitchFamily="34" charset="0"/>
            <a:cs typeface="Arial" panose="020B0604020202020204" pitchFamily="34" charset="0"/>
          </a:endParaRPr>
        </a:p>
      </dsp:txBody>
      <dsp:txXfrm>
        <a:off x="1212873" y="448"/>
        <a:ext cx="7067126" cy="1050106"/>
      </dsp:txXfrm>
    </dsp:sp>
    <dsp:sp modelId="{F464B8DD-59B2-4EBD-BF23-C85FC360EC14}">
      <dsp:nvSpPr>
        <dsp:cNvPr id="0" name=""/>
        <dsp:cNvSpPr/>
      </dsp:nvSpPr>
      <dsp:spPr>
        <a:xfrm>
          <a:off x="0" y="1313082"/>
          <a:ext cx="8280000" cy="10501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C7DD4-E96D-49B3-ACD7-79F66476F4A5}">
      <dsp:nvSpPr>
        <dsp:cNvPr id="0" name=""/>
        <dsp:cNvSpPr/>
      </dsp:nvSpPr>
      <dsp:spPr>
        <a:xfrm>
          <a:off x="317657" y="1549356"/>
          <a:ext cx="577558" cy="577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9676F-EE46-4AB8-A8A5-753B4E814631}">
      <dsp:nvSpPr>
        <dsp:cNvPr id="0" name=""/>
        <dsp:cNvSpPr/>
      </dsp:nvSpPr>
      <dsp:spPr>
        <a:xfrm>
          <a:off x="1212873" y="1313082"/>
          <a:ext cx="7067126" cy="105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6" tIns="111136" rIns="111136" bIns="111136"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The question is ‘what are the mechanisms that lead to outcomes?’</a:t>
          </a:r>
          <a:endParaRPr lang="en-US" sz="2500" kern="1200" dirty="0">
            <a:latin typeface="Arial" panose="020B0604020202020204" pitchFamily="34" charset="0"/>
            <a:cs typeface="Arial" panose="020B0604020202020204" pitchFamily="34" charset="0"/>
          </a:endParaRPr>
        </a:p>
      </dsp:txBody>
      <dsp:txXfrm>
        <a:off x="1212873" y="1313082"/>
        <a:ext cx="7067126" cy="1050106"/>
      </dsp:txXfrm>
    </dsp:sp>
    <dsp:sp modelId="{9ADDE276-6080-4D71-81C0-04EECD4FE978}">
      <dsp:nvSpPr>
        <dsp:cNvPr id="0" name=""/>
        <dsp:cNvSpPr/>
      </dsp:nvSpPr>
      <dsp:spPr>
        <a:xfrm>
          <a:off x="0" y="2625716"/>
          <a:ext cx="8280000" cy="10501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BBE6A-8B23-4CBA-804D-C46C3A565DA8}">
      <dsp:nvSpPr>
        <dsp:cNvPr id="0" name=""/>
        <dsp:cNvSpPr/>
      </dsp:nvSpPr>
      <dsp:spPr>
        <a:xfrm>
          <a:off x="317657" y="2861990"/>
          <a:ext cx="577558" cy="577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C9CEE0-A0D4-4EB4-844E-4D73CBD42F66}">
      <dsp:nvSpPr>
        <dsp:cNvPr id="0" name=""/>
        <dsp:cNvSpPr/>
      </dsp:nvSpPr>
      <dsp:spPr>
        <a:xfrm>
          <a:off x="1212873" y="2625716"/>
          <a:ext cx="7067126" cy="105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6" tIns="111136" rIns="111136" bIns="111136"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This is where my work is situated. </a:t>
          </a:r>
          <a:endParaRPr lang="en-US" sz="2500" kern="1200" dirty="0">
            <a:latin typeface="Arial" panose="020B0604020202020204" pitchFamily="34" charset="0"/>
            <a:cs typeface="Arial" panose="020B0604020202020204" pitchFamily="34" charset="0"/>
          </a:endParaRPr>
        </a:p>
      </dsp:txBody>
      <dsp:txXfrm>
        <a:off x="1212873" y="2625716"/>
        <a:ext cx="7067126" cy="1050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EE117-EF9E-4C70-B545-BDB39309CAA4}">
      <dsp:nvSpPr>
        <dsp:cNvPr id="0" name=""/>
        <dsp:cNvSpPr/>
      </dsp:nvSpPr>
      <dsp:spPr>
        <a:xfrm>
          <a:off x="769500" y="777263"/>
          <a:ext cx="1083375" cy="1083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DCA80E-CA8A-482C-B62C-9646F90F82DB}">
      <dsp:nvSpPr>
        <dsp:cNvPr id="0" name=""/>
        <dsp:cNvSpPr/>
      </dsp:nvSpPr>
      <dsp:spPr>
        <a:xfrm>
          <a:off x="107437" y="2179008"/>
          <a:ext cx="240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0" kern="1200" dirty="0">
              <a:solidFill>
                <a:schemeClr val="bg1"/>
              </a:solidFill>
              <a:latin typeface="Arial" panose="020B0604020202020204" pitchFamily="34" charset="0"/>
              <a:cs typeface="Arial" panose="020B0604020202020204" pitchFamily="34" charset="0"/>
            </a:rPr>
            <a:t>Can be used with a prevention focus with young people who may have a higher risk of substance-related harm. </a:t>
          </a:r>
          <a:endParaRPr lang="en-US" sz="1200" kern="1200" dirty="0">
            <a:solidFill>
              <a:schemeClr val="bg1"/>
            </a:solidFill>
            <a:latin typeface="Arial" panose="020B0604020202020204" pitchFamily="34" charset="0"/>
            <a:cs typeface="Arial" panose="020B0604020202020204" pitchFamily="34" charset="0"/>
          </a:endParaRPr>
        </a:p>
      </dsp:txBody>
      <dsp:txXfrm>
        <a:off x="107437" y="2179008"/>
        <a:ext cx="2407500" cy="720000"/>
      </dsp:txXfrm>
    </dsp:sp>
    <dsp:sp modelId="{14BC71E1-9FAC-4F03-957E-965586C97692}">
      <dsp:nvSpPr>
        <dsp:cNvPr id="0" name=""/>
        <dsp:cNvSpPr/>
      </dsp:nvSpPr>
      <dsp:spPr>
        <a:xfrm>
          <a:off x="3598312" y="777263"/>
          <a:ext cx="1083375" cy="10833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51DAD8-510F-422E-8DC7-60394351EEC1}">
      <dsp:nvSpPr>
        <dsp:cNvPr id="0" name=""/>
        <dsp:cNvSpPr/>
      </dsp:nvSpPr>
      <dsp:spPr>
        <a:xfrm>
          <a:off x="2936250" y="2179008"/>
          <a:ext cx="240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0" kern="1200" dirty="0">
              <a:solidFill>
                <a:schemeClr val="bg1"/>
              </a:solidFill>
              <a:latin typeface="Arial" panose="020B0604020202020204" pitchFamily="34" charset="0"/>
              <a:cs typeface="Arial" panose="020B0604020202020204" pitchFamily="34" charset="0"/>
            </a:rPr>
            <a:t>Can meet people where they are at. </a:t>
          </a:r>
          <a:endParaRPr lang="en-US" sz="1200" kern="1200" dirty="0">
            <a:solidFill>
              <a:schemeClr val="bg1"/>
            </a:solidFill>
            <a:latin typeface="Arial" panose="020B0604020202020204" pitchFamily="34" charset="0"/>
            <a:cs typeface="Arial" panose="020B0604020202020204" pitchFamily="34" charset="0"/>
          </a:endParaRPr>
        </a:p>
      </dsp:txBody>
      <dsp:txXfrm>
        <a:off x="2936250" y="2179008"/>
        <a:ext cx="2407500" cy="720000"/>
      </dsp:txXfrm>
    </dsp:sp>
    <dsp:sp modelId="{C1150287-0E68-4E8C-B9CE-22B2E9CF38E5}">
      <dsp:nvSpPr>
        <dsp:cNvPr id="0" name=""/>
        <dsp:cNvSpPr/>
      </dsp:nvSpPr>
      <dsp:spPr>
        <a:xfrm>
          <a:off x="6427125" y="777263"/>
          <a:ext cx="1083375" cy="1083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25CE4-51D3-488D-ABC1-7294AF71F134}">
      <dsp:nvSpPr>
        <dsp:cNvPr id="0" name=""/>
        <dsp:cNvSpPr/>
      </dsp:nvSpPr>
      <dsp:spPr>
        <a:xfrm>
          <a:off x="5765062" y="2179008"/>
          <a:ext cx="240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0" kern="1200" dirty="0">
              <a:solidFill>
                <a:schemeClr val="bg1"/>
              </a:solidFill>
              <a:latin typeface="Arial" panose="020B0604020202020204" pitchFamily="34" charset="0"/>
              <a:cs typeface="Arial" panose="020B0604020202020204" pitchFamily="34" charset="0"/>
            </a:rPr>
            <a:t>Can reduce barriers to health services and provide things typical treatment does not.</a:t>
          </a:r>
          <a:endParaRPr lang="en-US" sz="1200" kern="1200" dirty="0">
            <a:solidFill>
              <a:schemeClr val="bg1"/>
            </a:solidFill>
            <a:latin typeface="Arial" panose="020B0604020202020204" pitchFamily="34" charset="0"/>
            <a:cs typeface="Arial" panose="020B0604020202020204" pitchFamily="34" charset="0"/>
          </a:endParaRPr>
        </a:p>
      </dsp:txBody>
      <dsp:txXfrm>
        <a:off x="5765062" y="2179008"/>
        <a:ext cx="240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5D073-BD92-4465-99D5-582569C001D7}">
      <dsp:nvSpPr>
        <dsp:cNvPr id="0" name=""/>
        <dsp:cNvSpPr/>
      </dsp:nvSpPr>
      <dsp:spPr>
        <a:xfrm>
          <a:off x="0" y="156261"/>
          <a:ext cx="2587499" cy="1552500"/>
        </a:xfrm>
        <a:prstGeom prst="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latin typeface="Arial" panose="020B0604020202020204" pitchFamily="34" charset="0"/>
              <a:cs typeface="Arial" panose="020B0604020202020204" pitchFamily="34" charset="0"/>
            </a:rPr>
            <a:t>There were responses from 55 organisations from ten different regions of Scotland. </a:t>
          </a:r>
          <a:endParaRPr lang="en-US" sz="1500" kern="1200" dirty="0">
            <a:latin typeface="Arial" panose="020B0604020202020204" pitchFamily="34" charset="0"/>
            <a:cs typeface="Arial" panose="020B0604020202020204" pitchFamily="34" charset="0"/>
          </a:endParaRPr>
        </a:p>
      </dsp:txBody>
      <dsp:txXfrm>
        <a:off x="0" y="156261"/>
        <a:ext cx="2587499" cy="1552500"/>
      </dsp:txXfrm>
    </dsp:sp>
    <dsp:sp modelId="{FC1E2F7A-B698-4B0A-B95F-DCC0CB26125A}">
      <dsp:nvSpPr>
        <dsp:cNvPr id="0" name=""/>
        <dsp:cNvSpPr/>
      </dsp:nvSpPr>
      <dsp:spPr>
        <a:xfrm>
          <a:off x="2846250" y="156261"/>
          <a:ext cx="2587499" cy="1552500"/>
        </a:xfrm>
        <a:prstGeom prst="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latin typeface="Arial" panose="020B0604020202020204" pitchFamily="34" charset="0"/>
              <a:cs typeface="Arial" panose="020B0604020202020204" pitchFamily="34" charset="0"/>
            </a:rPr>
            <a:t>All programmes supported clients to improve or maintain their mental wellbeing. </a:t>
          </a:r>
          <a:endParaRPr lang="en-US" sz="1500" kern="1200" dirty="0">
            <a:latin typeface="Arial" panose="020B0604020202020204" pitchFamily="34" charset="0"/>
            <a:cs typeface="Arial" panose="020B0604020202020204" pitchFamily="34" charset="0"/>
          </a:endParaRPr>
        </a:p>
      </dsp:txBody>
      <dsp:txXfrm>
        <a:off x="2846250" y="156261"/>
        <a:ext cx="2587499" cy="1552500"/>
      </dsp:txXfrm>
    </dsp:sp>
    <dsp:sp modelId="{9935C06C-C6F2-4B0B-9780-0AA12B1288BC}">
      <dsp:nvSpPr>
        <dsp:cNvPr id="0" name=""/>
        <dsp:cNvSpPr/>
      </dsp:nvSpPr>
      <dsp:spPr>
        <a:xfrm>
          <a:off x="5692500" y="156261"/>
          <a:ext cx="2587499" cy="1552500"/>
        </a:xfrm>
        <a:prstGeom prst="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latin typeface="Arial" panose="020B0604020202020204" pitchFamily="34" charset="0"/>
              <a:cs typeface="Arial" panose="020B0604020202020204" pitchFamily="34" charset="0"/>
            </a:rPr>
            <a:t>Just under 36% of programmes supported people with problem alcohol and illicit drug use, and just over 39% did not support people with problem substance use of any kind. </a:t>
          </a:r>
          <a:endParaRPr lang="en-US" sz="1500" kern="1200" dirty="0">
            <a:latin typeface="Arial" panose="020B0604020202020204" pitchFamily="34" charset="0"/>
            <a:cs typeface="Arial" panose="020B0604020202020204" pitchFamily="34" charset="0"/>
          </a:endParaRPr>
        </a:p>
      </dsp:txBody>
      <dsp:txXfrm>
        <a:off x="5692500" y="156261"/>
        <a:ext cx="2587499" cy="1552500"/>
      </dsp:txXfrm>
    </dsp:sp>
    <dsp:sp modelId="{2974C359-C4DB-4641-9EF7-8839BD899834}">
      <dsp:nvSpPr>
        <dsp:cNvPr id="0" name=""/>
        <dsp:cNvSpPr/>
      </dsp:nvSpPr>
      <dsp:spPr>
        <a:xfrm>
          <a:off x="1423125" y="1967511"/>
          <a:ext cx="2587499" cy="1552500"/>
        </a:xfrm>
        <a:prstGeom prst="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latin typeface="Arial" panose="020B0604020202020204" pitchFamily="34" charset="0"/>
              <a:cs typeface="Arial" panose="020B0604020202020204" pitchFamily="34" charset="0"/>
            </a:rPr>
            <a:t>23% used rural greenspace, 16% using urban woodland or forests, 35% using parks, gardens, or allotments, and 23% used various types of greenspaces. </a:t>
          </a:r>
          <a:endParaRPr lang="en-US" sz="1500" kern="1200" dirty="0">
            <a:latin typeface="Arial" panose="020B0604020202020204" pitchFamily="34" charset="0"/>
            <a:cs typeface="Arial" panose="020B0604020202020204" pitchFamily="34" charset="0"/>
          </a:endParaRPr>
        </a:p>
      </dsp:txBody>
      <dsp:txXfrm>
        <a:off x="1423125" y="1967511"/>
        <a:ext cx="2587499" cy="1552500"/>
      </dsp:txXfrm>
    </dsp:sp>
    <dsp:sp modelId="{AF431B14-0D63-4406-BB9D-ADB37D6B8080}">
      <dsp:nvSpPr>
        <dsp:cNvPr id="0" name=""/>
        <dsp:cNvSpPr/>
      </dsp:nvSpPr>
      <dsp:spPr>
        <a:xfrm>
          <a:off x="4269375" y="1967511"/>
          <a:ext cx="2587499" cy="1552500"/>
        </a:xfrm>
        <a:prstGeom prst="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latin typeface="Arial" panose="020B0604020202020204" pitchFamily="34" charset="0"/>
              <a:cs typeface="Arial" panose="020B0604020202020204" pitchFamily="34" charset="0"/>
            </a:rPr>
            <a:t>Results showed a very high level of agreement overall with the framework in all organisations, including those that supported people with problem substance use.</a:t>
          </a:r>
          <a:endParaRPr lang="en-US" sz="1500" kern="1200" dirty="0">
            <a:latin typeface="Arial" panose="020B0604020202020204" pitchFamily="34" charset="0"/>
            <a:cs typeface="Arial" panose="020B0604020202020204" pitchFamily="34" charset="0"/>
          </a:endParaRPr>
        </a:p>
      </dsp:txBody>
      <dsp:txXfrm>
        <a:off x="4269375" y="1967511"/>
        <a:ext cx="2587499" cy="155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F9AFF-7FB3-40F2-971A-27A02E931B5E}">
      <dsp:nvSpPr>
        <dsp:cNvPr id="0" name=""/>
        <dsp:cNvSpPr/>
      </dsp:nvSpPr>
      <dsp:spPr>
        <a:xfrm>
          <a:off x="0" y="15626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latin typeface="Arial" panose="020B0604020202020204" pitchFamily="34" charset="0"/>
              <a:cs typeface="Arial" panose="020B0604020202020204" pitchFamily="34" charset="0"/>
            </a:rPr>
            <a:t>“Getting away” and having the physical space to “breathe”</a:t>
          </a:r>
          <a:endParaRPr lang="en-US" sz="2400" kern="1200" dirty="0">
            <a:latin typeface="Arial" panose="020B0604020202020204" pitchFamily="34" charset="0"/>
            <a:cs typeface="Arial" panose="020B0604020202020204" pitchFamily="34" charset="0"/>
          </a:endParaRPr>
        </a:p>
      </dsp:txBody>
      <dsp:txXfrm>
        <a:off x="0" y="156261"/>
        <a:ext cx="2587499" cy="1552500"/>
      </dsp:txXfrm>
    </dsp:sp>
    <dsp:sp modelId="{2CF779EA-634C-44FC-AACA-397382B83305}">
      <dsp:nvSpPr>
        <dsp:cNvPr id="0" name=""/>
        <dsp:cNvSpPr/>
      </dsp:nvSpPr>
      <dsp:spPr>
        <a:xfrm>
          <a:off x="2846250" y="15626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kern="1200" dirty="0">
              <a:latin typeface="Arial" panose="020B0604020202020204" pitchFamily="34" charset="0"/>
              <a:cs typeface="Arial" panose="020B0604020202020204" pitchFamily="34" charset="0"/>
            </a:rPr>
            <a:t>Increased physical activity</a:t>
          </a:r>
          <a:endParaRPr lang="en-US" sz="2500" kern="1200" dirty="0">
            <a:latin typeface="Arial" panose="020B0604020202020204" pitchFamily="34" charset="0"/>
            <a:cs typeface="Arial" panose="020B0604020202020204" pitchFamily="34" charset="0"/>
          </a:endParaRPr>
        </a:p>
      </dsp:txBody>
      <dsp:txXfrm>
        <a:off x="2846250" y="156261"/>
        <a:ext cx="2587499" cy="1552500"/>
      </dsp:txXfrm>
    </dsp:sp>
    <dsp:sp modelId="{EF2613E0-8ADE-4B97-8C1E-5722327BA81A}">
      <dsp:nvSpPr>
        <dsp:cNvPr id="0" name=""/>
        <dsp:cNvSpPr/>
      </dsp:nvSpPr>
      <dsp:spPr>
        <a:xfrm>
          <a:off x="5692500" y="15626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kern="1200" dirty="0">
              <a:latin typeface="Arial" panose="020B0604020202020204" pitchFamily="34" charset="0"/>
              <a:cs typeface="Arial" panose="020B0604020202020204" pitchFamily="34" charset="0"/>
            </a:rPr>
            <a:t>Increased self efficacy and life skills</a:t>
          </a:r>
          <a:endParaRPr lang="en-US" sz="2500" kern="1200" dirty="0">
            <a:latin typeface="Arial" panose="020B0604020202020204" pitchFamily="34" charset="0"/>
            <a:cs typeface="Arial" panose="020B0604020202020204" pitchFamily="34" charset="0"/>
          </a:endParaRPr>
        </a:p>
      </dsp:txBody>
      <dsp:txXfrm>
        <a:off x="5692500" y="156261"/>
        <a:ext cx="2587499" cy="1552500"/>
      </dsp:txXfrm>
    </dsp:sp>
    <dsp:sp modelId="{BCDA2D3F-38C6-499A-865F-5F567624D29F}">
      <dsp:nvSpPr>
        <dsp:cNvPr id="0" name=""/>
        <dsp:cNvSpPr/>
      </dsp:nvSpPr>
      <dsp:spPr>
        <a:xfrm>
          <a:off x="0" y="196751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Having</a:t>
          </a:r>
          <a:r>
            <a:rPr lang="en-GB" sz="2400" kern="1200" baseline="0" dirty="0">
              <a:latin typeface="Arial" panose="020B0604020202020204" pitchFamily="34" charset="0"/>
              <a:cs typeface="Arial" panose="020B0604020202020204" pitchFamily="34" charset="0"/>
            </a:rPr>
            <a:t> a Purpose</a:t>
          </a:r>
          <a:endParaRPr lang="en-GB" sz="2400" kern="1200" dirty="0">
            <a:latin typeface="Arial" panose="020B0604020202020204" pitchFamily="34" charset="0"/>
            <a:cs typeface="Arial" panose="020B0604020202020204" pitchFamily="34" charset="0"/>
          </a:endParaRPr>
        </a:p>
      </dsp:txBody>
      <dsp:txXfrm>
        <a:off x="0" y="1967511"/>
        <a:ext cx="2587499" cy="1552500"/>
      </dsp:txXfrm>
    </dsp:sp>
    <dsp:sp modelId="{F8FDFCD8-3C97-4022-94C8-DF01745572BF}">
      <dsp:nvSpPr>
        <dsp:cNvPr id="0" name=""/>
        <dsp:cNvSpPr/>
      </dsp:nvSpPr>
      <dsp:spPr>
        <a:xfrm>
          <a:off x="2846250" y="196751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kern="1200" dirty="0">
              <a:latin typeface="Arial" panose="020B0604020202020204" pitchFamily="34" charset="0"/>
              <a:cs typeface="Arial" panose="020B0604020202020204" pitchFamily="34" charset="0"/>
            </a:rPr>
            <a:t>Improved relationships</a:t>
          </a:r>
          <a:endParaRPr lang="en-US" sz="2500" kern="1200" dirty="0">
            <a:latin typeface="Arial" panose="020B0604020202020204" pitchFamily="34" charset="0"/>
            <a:cs typeface="Arial" panose="020B0604020202020204" pitchFamily="34" charset="0"/>
          </a:endParaRPr>
        </a:p>
      </dsp:txBody>
      <dsp:txXfrm>
        <a:off x="2846250" y="1967511"/>
        <a:ext cx="2587499" cy="1552500"/>
      </dsp:txXfrm>
    </dsp:sp>
    <dsp:sp modelId="{41F10752-A371-4AB1-8B80-7ABED25C32A8}">
      <dsp:nvSpPr>
        <dsp:cNvPr id="0" name=""/>
        <dsp:cNvSpPr/>
      </dsp:nvSpPr>
      <dsp:spPr>
        <a:xfrm>
          <a:off x="5692500" y="196751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kern="1200" dirty="0">
              <a:latin typeface="Arial" panose="020B0604020202020204" pitchFamily="34" charset="0"/>
              <a:cs typeface="Arial" panose="020B0604020202020204" pitchFamily="34" charset="0"/>
            </a:rPr>
            <a:t>Shared experiences and decreased isolation</a:t>
          </a:r>
          <a:endParaRPr lang="en-US" sz="2500" kern="1200" dirty="0">
            <a:latin typeface="Arial" panose="020B0604020202020204" pitchFamily="34" charset="0"/>
            <a:cs typeface="Arial" panose="020B0604020202020204" pitchFamily="34" charset="0"/>
          </a:endParaRPr>
        </a:p>
      </dsp:txBody>
      <dsp:txXfrm>
        <a:off x="5692500" y="1967511"/>
        <a:ext cx="2587499" cy="155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F9AFF-7FB3-40F2-971A-27A02E931B5E}">
      <dsp:nvSpPr>
        <dsp:cNvPr id="0" name=""/>
        <dsp:cNvSpPr/>
      </dsp:nvSpPr>
      <dsp:spPr>
        <a:xfrm>
          <a:off x="0" y="15626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panose="020B0604020202020204" pitchFamily="34" charset="0"/>
              <a:cs typeface="Arial" panose="020B0604020202020204" pitchFamily="34" charset="0"/>
            </a:rPr>
            <a:t>Could address rising costs associated with treatment services</a:t>
          </a:r>
          <a:endParaRPr lang="en-US" sz="2200" kern="1200" dirty="0">
            <a:latin typeface="Arial" panose="020B0604020202020204" pitchFamily="34" charset="0"/>
            <a:cs typeface="Arial" panose="020B0604020202020204" pitchFamily="34" charset="0"/>
          </a:endParaRPr>
        </a:p>
      </dsp:txBody>
      <dsp:txXfrm>
        <a:off x="0" y="156261"/>
        <a:ext cx="2587499" cy="1552500"/>
      </dsp:txXfrm>
    </dsp:sp>
    <dsp:sp modelId="{2CF779EA-634C-44FC-AACA-397382B83305}">
      <dsp:nvSpPr>
        <dsp:cNvPr id="0" name=""/>
        <dsp:cNvSpPr/>
      </dsp:nvSpPr>
      <dsp:spPr>
        <a:xfrm>
          <a:off x="2846250" y="15626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panose="020B0604020202020204" pitchFamily="34" charset="0"/>
              <a:cs typeface="Arial" panose="020B0604020202020204" pitchFamily="34" charset="0"/>
            </a:rPr>
            <a:t>Could have a prevention role </a:t>
          </a:r>
          <a:endParaRPr lang="en-US" sz="2200" kern="1200" dirty="0">
            <a:latin typeface="Arial" panose="020B0604020202020204" pitchFamily="34" charset="0"/>
            <a:cs typeface="Arial" panose="020B0604020202020204" pitchFamily="34" charset="0"/>
          </a:endParaRPr>
        </a:p>
      </dsp:txBody>
      <dsp:txXfrm>
        <a:off x="2846250" y="156261"/>
        <a:ext cx="2587499" cy="1552500"/>
      </dsp:txXfrm>
    </dsp:sp>
    <dsp:sp modelId="{EF2613E0-8ADE-4B97-8C1E-5722327BA81A}">
      <dsp:nvSpPr>
        <dsp:cNvPr id="0" name=""/>
        <dsp:cNvSpPr/>
      </dsp:nvSpPr>
      <dsp:spPr>
        <a:xfrm>
          <a:off x="5692500" y="15626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panose="020B0604020202020204" pitchFamily="34" charset="0"/>
              <a:cs typeface="Arial" panose="020B0604020202020204" pitchFamily="34" charset="0"/>
            </a:rPr>
            <a:t>Has the potential to meet people within communities and where they are at</a:t>
          </a:r>
          <a:endParaRPr lang="en-US" sz="2200" kern="1200" dirty="0">
            <a:latin typeface="Arial" panose="020B0604020202020204" pitchFamily="34" charset="0"/>
            <a:cs typeface="Arial" panose="020B0604020202020204" pitchFamily="34" charset="0"/>
          </a:endParaRPr>
        </a:p>
      </dsp:txBody>
      <dsp:txXfrm>
        <a:off x="5692500" y="156261"/>
        <a:ext cx="2587499" cy="1552500"/>
      </dsp:txXfrm>
    </dsp:sp>
    <dsp:sp modelId="{BCDA2D3F-38C6-499A-865F-5F567624D29F}">
      <dsp:nvSpPr>
        <dsp:cNvPr id="0" name=""/>
        <dsp:cNvSpPr/>
      </dsp:nvSpPr>
      <dsp:spPr>
        <a:xfrm>
          <a:off x="0" y="196751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Fits into wider policy landscape, for example in regard to environmental policy</a:t>
          </a:r>
          <a:endParaRPr lang="en-GB" sz="2000" kern="1200" dirty="0">
            <a:latin typeface="Arial" panose="020B0604020202020204" pitchFamily="34" charset="0"/>
            <a:cs typeface="Arial" panose="020B0604020202020204" pitchFamily="34" charset="0"/>
          </a:endParaRPr>
        </a:p>
      </dsp:txBody>
      <dsp:txXfrm>
        <a:off x="0" y="1967511"/>
        <a:ext cx="2587499" cy="1552500"/>
      </dsp:txXfrm>
    </dsp:sp>
    <dsp:sp modelId="{F8FDFCD8-3C97-4022-94C8-DF01745572BF}">
      <dsp:nvSpPr>
        <dsp:cNvPr id="0" name=""/>
        <dsp:cNvSpPr/>
      </dsp:nvSpPr>
      <dsp:spPr>
        <a:xfrm>
          <a:off x="2846250" y="196751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panose="020B0604020202020204" pitchFamily="34" charset="0"/>
              <a:cs typeface="Arial" panose="020B0604020202020204" pitchFamily="34" charset="0"/>
            </a:rPr>
            <a:t>Can run during COVID-19</a:t>
          </a:r>
          <a:endParaRPr lang="en-US" sz="2200" kern="1200" dirty="0">
            <a:latin typeface="Arial" panose="020B0604020202020204" pitchFamily="34" charset="0"/>
            <a:cs typeface="Arial" panose="020B0604020202020204" pitchFamily="34" charset="0"/>
          </a:endParaRPr>
        </a:p>
      </dsp:txBody>
      <dsp:txXfrm>
        <a:off x="2846250" y="1967511"/>
        <a:ext cx="2587499" cy="1552500"/>
      </dsp:txXfrm>
    </dsp:sp>
    <dsp:sp modelId="{41F10752-A371-4AB1-8B80-7ABED25C32A8}">
      <dsp:nvSpPr>
        <dsp:cNvPr id="0" name=""/>
        <dsp:cNvSpPr/>
      </dsp:nvSpPr>
      <dsp:spPr>
        <a:xfrm>
          <a:off x="5692500" y="1967511"/>
          <a:ext cx="2587499" cy="15525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dirty="0">
              <a:latin typeface="Arial" panose="020B0604020202020204" pitchFamily="34" charset="0"/>
              <a:cs typeface="Arial" panose="020B0604020202020204" pitchFamily="34" charset="0"/>
            </a:rPr>
            <a:t>Can reduce some inequalities </a:t>
          </a:r>
          <a:endParaRPr lang="en-US" sz="2200" kern="1200" dirty="0">
            <a:latin typeface="Arial" panose="020B0604020202020204" pitchFamily="34" charset="0"/>
            <a:cs typeface="Arial" panose="020B0604020202020204" pitchFamily="34" charset="0"/>
          </a:endParaRPr>
        </a:p>
      </dsp:txBody>
      <dsp:txXfrm>
        <a:off x="5692500" y="1967511"/>
        <a:ext cx="2587499" cy="1552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B7FC8-640B-42A7-B263-5B6688BA0E43}" type="datetimeFigureOut">
              <a:rPr lang="en-GB" smtClean="0"/>
              <a:t>22/06/2021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363D-6684-44AB-A007-00B4129FBCE8}" type="slidenum">
              <a:rPr lang="en-GB" smtClean="0"/>
              <a:t>‹#›</a:t>
            </a:fld>
            <a:endParaRPr lang="en-GB"/>
          </a:p>
        </p:txBody>
      </p:sp>
    </p:spTree>
    <p:extLst>
      <p:ext uri="{BB962C8B-B14F-4D97-AF65-F5344CB8AC3E}">
        <p14:creationId xmlns:p14="http://schemas.microsoft.com/office/powerpoint/2010/main" val="315813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9B8B363D-6684-44AB-A007-00B4129FBCE8}" type="slidenum">
              <a:rPr lang="en-GB" smtClean="0"/>
              <a:t>1</a:t>
            </a:fld>
            <a:endParaRPr lang="en-GB"/>
          </a:p>
        </p:txBody>
      </p:sp>
    </p:spTree>
    <p:extLst>
      <p:ext uri="{BB962C8B-B14F-4D97-AF65-F5344CB8AC3E}">
        <p14:creationId xmlns:p14="http://schemas.microsoft.com/office/powerpoint/2010/main" val="123124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10</a:t>
            </a:fld>
            <a:endParaRPr lang="en-GB"/>
          </a:p>
        </p:txBody>
      </p:sp>
    </p:spTree>
    <p:extLst>
      <p:ext uri="{BB962C8B-B14F-4D97-AF65-F5344CB8AC3E}">
        <p14:creationId xmlns:p14="http://schemas.microsoft.com/office/powerpoint/2010/main" val="206504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11</a:t>
            </a:fld>
            <a:endParaRPr lang="en-GB"/>
          </a:p>
        </p:txBody>
      </p:sp>
    </p:spTree>
    <p:extLst>
      <p:ext uri="{BB962C8B-B14F-4D97-AF65-F5344CB8AC3E}">
        <p14:creationId xmlns:p14="http://schemas.microsoft.com/office/powerpoint/2010/main" val="183950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8B363D-6684-44AB-A007-00B4129FBCE8}" type="slidenum">
              <a:rPr lang="en-GB" smtClean="0"/>
              <a:t>12</a:t>
            </a:fld>
            <a:endParaRPr lang="en-GB"/>
          </a:p>
        </p:txBody>
      </p:sp>
    </p:spTree>
    <p:extLst>
      <p:ext uri="{BB962C8B-B14F-4D97-AF65-F5344CB8AC3E}">
        <p14:creationId xmlns:p14="http://schemas.microsoft.com/office/powerpoint/2010/main" val="231605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tabLst>
                <a:tab pos="149606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F569FF-6DD5-47B0-9CA8-256FA6DBED29}" type="slidenum">
              <a:rPr lang="en-GB" smtClean="0"/>
              <a:t>13</a:t>
            </a:fld>
            <a:endParaRPr lang="en-GB"/>
          </a:p>
        </p:txBody>
      </p:sp>
    </p:spTree>
    <p:extLst>
      <p:ext uri="{BB962C8B-B14F-4D97-AF65-F5344CB8AC3E}">
        <p14:creationId xmlns:p14="http://schemas.microsoft.com/office/powerpoint/2010/main" val="140852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14</a:t>
            </a:fld>
            <a:endParaRPr lang="en-GB"/>
          </a:p>
        </p:txBody>
      </p:sp>
    </p:spTree>
    <p:extLst>
      <p:ext uri="{BB962C8B-B14F-4D97-AF65-F5344CB8AC3E}">
        <p14:creationId xmlns:p14="http://schemas.microsoft.com/office/powerpoint/2010/main" val="228957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15</a:t>
            </a:fld>
            <a:endParaRPr lang="en-GB"/>
          </a:p>
        </p:txBody>
      </p:sp>
    </p:spTree>
    <p:extLst>
      <p:ext uri="{BB962C8B-B14F-4D97-AF65-F5344CB8AC3E}">
        <p14:creationId xmlns:p14="http://schemas.microsoft.com/office/powerpoint/2010/main" val="310437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16</a:t>
            </a:fld>
            <a:endParaRPr lang="en-GB"/>
          </a:p>
        </p:txBody>
      </p:sp>
    </p:spTree>
    <p:extLst>
      <p:ext uri="{BB962C8B-B14F-4D97-AF65-F5344CB8AC3E}">
        <p14:creationId xmlns:p14="http://schemas.microsoft.com/office/powerpoint/2010/main" val="231549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17</a:t>
            </a:fld>
            <a:endParaRPr lang="en-GB"/>
          </a:p>
        </p:txBody>
      </p:sp>
    </p:spTree>
    <p:extLst>
      <p:ext uri="{BB962C8B-B14F-4D97-AF65-F5344CB8AC3E}">
        <p14:creationId xmlns:p14="http://schemas.microsoft.com/office/powerpoint/2010/main" val="258838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18</a:t>
            </a:fld>
            <a:endParaRPr lang="en-GB"/>
          </a:p>
        </p:txBody>
      </p:sp>
    </p:spTree>
    <p:extLst>
      <p:ext uri="{BB962C8B-B14F-4D97-AF65-F5344CB8AC3E}">
        <p14:creationId xmlns:p14="http://schemas.microsoft.com/office/powerpoint/2010/main" val="87676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1F569FF-6DD5-47B0-9CA8-256FA6DBED29}" type="slidenum">
              <a:rPr lang="en-GB" smtClean="0"/>
              <a:t>19</a:t>
            </a:fld>
            <a:endParaRPr lang="en-GB"/>
          </a:p>
        </p:txBody>
      </p:sp>
    </p:spTree>
    <p:extLst>
      <p:ext uri="{BB962C8B-B14F-4D97-AF65-F5344CB8AC3E}">
        <p14:creationId xmlns:p14="http://schemas.microsoft.com/office/powerpoint/2010/main" val="76429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000" dirty="0"/>
          </a:p>
        </p:txBody>
      </p:sp>
      <p:sp>
        <p:nvSpPr>
          <p:cNvPr id="4" name="Slide Number Placeholder 3"/>
          <p:cNvSpPr>
            <a:spLocks noGrp="1"/>
          </p:cNvSpPr>
          <p:nvPr>
            <p:ph type="sldNum" sz="quarter" idx="5"/>
          </p:nvPr>
        </p:nvSpPr>
        <p:spPr/>
        <p:txBody>
          <a:bodyPr/>
          <a:lstStyle/>
          <a:p>
            <a:fld id="{9B8B363D-6684-44AB-A007-00B4129FBCE8}" type="slidenum">
              <a:rPr lang="en-GB" smtClean="0"/>
              <a:t>2</a:t>
            </a:fld>
            <a:endParaRPr lang="en-GB"/>
          </a:p>
        </p:txBody>
      </p:sp>
    </p:spTree>
    <p:extLst>
      <p:ext uri="{BB962C8B-B14F-4D97-AF65-F5344CB8AC3E}">
        <p14:creationId xmlns:p14="http://schemas.microsoft.com/office/powerpoint/2010/main" val="268934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20</a:t>
            </a:fld>
            <a:endParaRPr lang="en-GB"/>
          </a:p>
        </p:txBody>
      </p:sp>
    </p:spTree>
    <p:extLst>
      <p:ext uri="{BB962C8B-B14F-4D97-AF65-F5344CB8AC3E}">
        <p14:creationId xmlns:p14="http://schemas.microsoft.com/office/powerpoint/2010/main" val="293759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21</a:t>
            </a:fld>
            <a:endParaRPr lang="en-GB"/>
          </a:p>
        </p:txBody>
      </p:sp>
    </p:spTree>
    <p:extLst>
      <p:ext uri="{BB962C8B-B14F-4D97-AF65-F5344CB8AC3E}">
        <p14:creationId xmlns:p14="http://schemas.microsoft.com/office/powerpoint/2010/main" val="218357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B8B363D-6684-44AB-A007-00B4129FBCE8}" type="slidenum">
              <a:rPr lang="en-GB" smtClean="0"/>
              <a:t>22</a:t>
            </a:fld>
            <a:endParaRPr lang="en-GB"/>
          </a:p>
        </p:txBody>
      </p:sp>
    </p:spTree>
    <p:extLst>
      <p:ext uri="{BB962C8B-B14F-4D97-AF65-F5344CB8AC3E}">
        <p14:creationId xmlns:p14="http://schemas.microsoft.com/office/powerpoint/2010/main" val="17035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3</a:t>
            </a:fld>
            <a:endParaRPr lang="en-GB"/>
          </a:p>
        </p:txBody>
      </p:sp>
    </p:spTree>
    <p:extLst>
      <p:ext uri="{BB962C8B-B14F-4D97-AF65-F5344CB8AC3E}">
        <p14:creationId xmlns:p14="http://schemas.microsoft.com/office/powerpoint/2010/main" val="399759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4</a:t>
            </a:fld>
            <a:endParaRPr lang="en-GB"/>
          </a:p>
        </p:txBody>
      </p:sp>
    </p:spTree>
    <p:extLst>
      <p:ext uri="{BB962C8B-B14F-4D97-AF65-F5344CB8AC3E}">
        <p14:creationId xmlns:p14="http://schemas.microsoft.com/office/powerpoint/2010/main" val="88328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8B363D-6684-44AB-A007-00B4129FBCE8}" type="slidenum">
              <a:rPr lang="en-GB" smtClean="0"/>
              <a:t>5</a:t>
            </a:fld>
            <a:endParaRPr lang="en-GB"/>
          </a:p>
        </p:txBody>
      </p:sp>
    </p:spTree>
    <p:extLst>
      <p:ext uri="{BB962C8B-B14F-4D97-AF65-F5344CB8AC3E}">
        <p14:creationId xmlns:p14="http://schemas.microsoft.com/office/powerpoint/2010/main" val="286284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6</a:t>
            </a:fld>
            <a:endParaRPr lang="en-GB"/>
          </a:p>
        </p:txBody>
      </p:sp>
    </p:spTree>
    <p:extLst>
      <p:ext uri="{BB962C8B-B14F-4D97-AF65-F5344CB8AC3E}">
        <p14:creationId xmlns:p14="http://schemas.microsoft.com/office/powerpoint/2010/main" val="137775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7</a:t>
            </a:fld>
            <a:endParaRPr lang="en-GB"/>
          </a:p>
        </p:txBody>
      </p:sp>
    </p:spTree>
    <p:extLst>
      <p:ext uri="{BB962C8B-B14F-4D97-AF65-F5344CB8AC3E}">
        <p14:creationId xmlns:p14="http://schemas.microsoft.com/office/powerpoint/2010/main" val="113875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8</a:t>
            </a:fld>
            <a:endParaRPr lang="en-GB"/>
          </a:p>
        </p:txBody>
      </p:sp>
    </p:spTree>
    <p:extLst>
      <p:ext uri="{BB962C8B-B14F-4D97-AF65-F5344CB8AC3E}">
        <p14:creationId xmlns:p14="http://schemas.microsoft.com/office/powerpoint/2010/main" val="296650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B363D-6684-44AB-A007-00B4129FBCE8}" type="slidenum">
              <a:rPr lang="en-GB" smtClean="0"/>
              <a:t>9</a:t>
            </a:fld>
            <a:endParaRPr lang="en-GB"/>
          </a:p>
        </p:txBody>
      </p:sp>
    </p:spTree>
    <p:extLst>
      <p:ext uri="{BB962C8B-B14F-4D97-AF65-F5344CB8AC3E}">
        <p14:creationId xmlns:p14="http://schemas.microsoft.com/office/powerpoint/2010/main" val="592342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8.sv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3.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0.sv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3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Section Slide (Imag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10" name="Graphic 9">
            <a:extLst>
              <a:ext uri="{FF2B5EF4-FFF2-40B4-BE49-F238E27FC236}">
                <a16:creationId xmlns:a16="http://schemas.microsoft.com/office/drawing/2014/main" id="{6643D3A8-5760-5F4F-A3EF-1C603F11E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4478" y="-1"/>
            <a:ext cx="9155202" cy="1188002"/>
          </a:xfrm>
          <a:prstGeom prst="rect">
            <a:avLst/>
          </a:prstGeom>
        </p:spPr>
      </p:pic>
      <p:pic>
        <p:nvPicPr>
          <p:cNvPr id="5" name="Graphic 4">
            <a:extLst>
              <a:ext uri="{FF2B5EF4-FFF2-40B4-BE49-F238E27FC236}">
                <a16:creationId xmlns:a16="http://schemas.microsoft.com/office/drawing/2014/main" id="{3CA237EE-A354-4E4A-A7B2-B13446551D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700" y="2474326"/>
            <a:ext cx="8356600" cy="1433389"/>
          </a:xfrm>
          <a:prstGeom prst="rect">
            <a:avLst/>
          </a:prstGeom>
        </p:spPr>
      </p:pic>
    </p:spTree>
    <p:extLst>
      <p:ext uri="{BB962C8B-B14F-4D97-AF65-F5344CB8AC3E}">
        <p14:creationId xmlns:p14="http://schemas.microsoft.com/office/powerpoint/2010/main" val="79197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ection Slide (No Imag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6524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71332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21033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DD3B548-C644-094C-B86C-D178962E5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470503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Section Slide (No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5367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Imag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582441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238732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18706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3356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Section Slide (No Imag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51019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C5D0378-EB9C-9248-9F2C-5A9A7DD3B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80571"/>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07043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3D7DCA"/>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634064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3D7DCA"/>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33388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DD3B548-C644-094C-B86C-D178962E5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97187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Section Slide (No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280103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Slide (Imag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544306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3202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8542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08894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Slide (No Imag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221025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BF1B01-F3D1-DC4D-98C6-F3DB09709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2" y="5669999"/>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41572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80571"/>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51011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02" y="5669999"/>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559053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Slide (No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8602D50-8D66-1040-A6CE-5D02F3D0C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293875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Slide (No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262729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Slide (Imag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83444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70333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25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138481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Section Slide (No Imag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24606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297D431-99A8-674F-99D4-76E10325B0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69466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Section Slide (No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84691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Imag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76BD22"/>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51502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26262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14250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Slide (No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76BD22"/>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51023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008241"/>
      </p:ext>
    </p:extLst>
  </p:cSld>
  <p:clrMap bg1="lt1" tx1="dk1" bg2="lt2" tx2="dk2" accent1="accent1" accent2="accent2" accent3="accent3" accent4="accent4" accent5="accent5" accent6="accent6" hlink="hlink" folHlink="folHlink"/>
  <p:sldLayoutIdLst>
    <p:sldLayoutId id="2147483710" r:id="rId1"/>
    <p:sldLayoutId id="2147483692" r:id="rId2"/>
    <p:sldLayoutId id="2147483711" r:id="rId3"/>
    <p:sldLayoutId id="2147483693" r:id="rId4"/>
    <p:sldLayoutId id="2147483712" r:id="rId5"/>
    <p:sldLayoutId id="2147483694" r:id="rId6"/>
    <p:sldLayoutId id="2147483695" r:id="rId7"/>
    <p:sldLayoutId id="2147483696" r:id="rId8"/>
    <p:sldLayoutId id="2147483697" r:id="rId9"/>
    <p:sldLayoutId id="2147483698" r:id="rId10"/>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52254"/>
      </p:ext>
    </p:extLst>
  </p:cSld>
  <p:clrMap bg1="lt1" tx1="dk1" bg2="lt2" tx2="dk2" accent1="accent1" accent2="accent2" accent3="accent3" accent4="accent4" accent5="accent5" accent6="accent6" hlink="hlink" folHlink="folHlink"/>
  <p:sldLayoutIdLst>
    <p:sldLayoutId id="2147483700" r:id="rId1"/>
    <p:sldLayoutId id="2147483713" r:id="rId2"/>
    <p:sldLayoutId id="2147483701" r:id="rId3"/>
    <p:sldLayoutId id="2147483714" r:id="rId4"/>
    <p:sldLayoutId id="2147483702" r:id="rId5"/>
    <p:sldLayoutId id="2147483703" r:id="rId6"/>
    <p:sldLayoutId id="2147483704" r:id="rId7"/>
    <p:sldLayoutId id="2147483705" r:id="rId8"/>
    <p:sldLayoutId id="2147483706"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8671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58190"/>
      </p:ext>
    </p:extLst>
  </p:cSld>
  <p:clrMap bg1="lt1" tx1="dk1" bg2="lt2" tx2="dk2" accent1="accent1" accent2="accent2" accent3="accent3" accent4="accent4" accent5="accent5" accent6="accent6" hlink="hlink" folHlink="folHlink"/>
  <p:sldLayoutIdLst>
    <p:sldLayoutId id="2147483684" r:id="rId1"/>
    <p:sldLayoutId id="2147483725" r:id="rId2"/>
    <p:sldLayoutId id="2147483685" r:id="rId3"/>
    <p:sldLayoutId id="2147483726" r:id="rId4"/>
    <p:sldLayoutId id="2147483686" r:id="rId5"/>
    <p:sldLayoutId id="2147483687" r:id="rId6"/>
    <p:sldLayoutId id="2147483688" r:id="rId7"/>
    <p:sldLayoutId id="2147483689" r:id="rId8"/>
    <p:sldLayoutId id="2147483690"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science/article/pii/S1353829219310962"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theconversation.com/parks-and-green-spaces-are-important-for-our-mental-health-but-we-need-to-make-sure-that-everyone-can-benefit-1423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EC15-2E00-4D58-8A7C-E58D5322565D}"/>
              </a:ext>
            </a:extLst>
          </p:cNvPr>
          <p:cNvSpPr>
            <a:spLocks noGrp="1"/>
          </p:cNvSpPr>
          <p:nvPr>
            <p:ph type="title"/>
          </p:nvPr>
        </p:nvSpPr>
        <p:spPr>
          <a:xfrm>
            <a:off x="5278599" y="1429239"/>
            <a:ext cx="3687601" cy="4527061"/>
          </a:xfrm>
        </p:spPr>
        <p:txBody>
          <a:bodyPr/>
          <a:lstStyle/>
          <a:p>
            <a:pPr>
              <a:lnSpc>
                <a:spcPct val="100000"/>
              </a:lnSpc>
            </a:pPr>
            <a:r>
              <a:rPr lang="en-GB" sz="2200" b="1" i="0" dirty="0">
                <a:effectLst/>
                <a:latin typeface="Arial" panose="020B0604020202020204" pitchFamily="34" charset="0"/>
                <a:cs typeface="Arial" panose="020B0604020202020204" pitchFamily="34" charset="0"/>
              </a:rPr>
              <a:t>How might greenspace programmes be used to support reductions in problem substance use?</a:t>
            </a:r>
            <a:br>
              <a:rPr lang="en-GB" sz="2200" b="1" i="0" dirty="0">
                <a:effectLst/>
                <a:latin typeface="Arial" panose="020B0604020202020204" pitchFamily="34" charset="0"/>
                <a:cs typeface="Arial" panose="020B0604020202020204" pitchFamily="34" charset="0"/>
              </a:rPr>
            </a:br>
            <a:br>
              <a:rPr lang="en-GB" sz="1800" b="1" dirty="0">
                <a:effectLst/>
                <a:latin typeface="Arial" panose="020B0604020202020204" pitchFamily="34" charset="0"/>
                <a:ea typeface="Calibri" panose="020F0502020204030204" pitchFamily="34" charset="0"/>
                <a:cs typeface="Arial" panose="020B0604020202020204" pitchFamily="34" charset="0"/>
              </a:rPr>
            </a:br>
            <a:br>
              <a:rPr lang="en-GB" sz="1200" b="1" dirty="0">
                <a:effectLst/>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Wendy Masterton, PhD Student &amp; Research Assistant, Salvation Army Centre for Addiction Services &amp; Research, University of Stirling</a:t>
            </a:r>
            <a:br>
              <a:rPr lang="en-US" sz="1200" dirty="0">
                <a:latin typeface="Arial" panose="020B0604020202020204" pitchFamily="34" charset="0"/>
                <a:cs typeface="Arial" panose="020B0604020202020204" pitchFamily="34" charset="0"/>
              </a:rPr>
            </a:b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Dave Barri</a:t>
            </a:r>
            <a:r>
              <a:rPr lang="en-GB" sz="1200" dirty="0">
                <a:latin typeface="Arial" panose="020B0604020202020204" pitchFamily="34" charset="0"/>
                <a:ea typeface="Calibri" panose="020F0502020204030204" pitchFamily="34" charset="0"/>
                <a:cs typeface="Arial" panose="020B0604020202020204" pitchFamily="34" charset="0"/>
              </a:rPr>
              <a:t>e, Service Manager, We Are With You Dundee</a:t>
            </a:r>
            <a:br>
              <a:rPr lang="en-GB" sz="1200" dirty="0">
                <a:effectLst/>
                <a:latin typeface="Arial" panose="020B0604020202020204" pitchFamily="34" charset="0"/>
                <a:ea typeface="Calibri" panose="020F0502020204030204" pitchFamily="34" charset="0"/>
                <a:cs typeface="Arial" panose="020B0604020202020204" pitchFamily="34" charset="0"/>
              </a:rPr>
            </a:b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Robin Jeffery, Delivery Manager, Venture Scotland</a:t>
            </a:r>
            <a:br>
              <a:rPr lang="en-GB" sz="1200" dirty="0">
                <a:effectLst/>
                <a:latin typeface="Arial" panose="020B0604020202020204" pitchFamily="34" charset="0"/>
                <a:ea typeface="Calibri" panose="020F0502020204030204" pitchFamily="34" charset="0"/>
                <a:cs typeface="Arial" panose="020B0604020202020204" pitchFamily="34" charset="0"/>
              </a:rPr>
            </a:b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Dr</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Viola Marx, Green Health Partnership Co-Ordinator, Dundee Green Health Partnership </a:t>
            </a:r>
            <a:br>
              <a:rPr lang="en-GB" sz="12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pic>
        <p:nvPicPr>
          <p:cNvPr id="4" name="Picture 3" descr="See the source image">
            <a:extLst>
              <a:ext uri="{FF2B5EF4-FFF2-40B4-BE49-F238E27FC236}">
                <a16:creationId xmlns:a16="http://schemas.microsoft.com/office/drawing/2014/main" id="{0302514A-A3DA-4D5A-8131-5A2F5ACA25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84" r="3" b="3"/>
          <a:stretch/>
        </p:blipFill>
        <p:spPr bwMode="auto">
          <a:xfrm>
            <a:off x="0" y="83038"/>
            <a:ext cx="5034368" cy="5609492"/>
          </a:xfrm>
          <a:prstGeom prst="rect">
            <a:avLst/>
          </a:prstGeom>
          <a:solidFill>
            <a:srgbClr val="FFFFFF"/>
          </a:solidFill>
          <a:effectLst/>
        </p:spPr>
      </p:pic>
      <p:pic>
        <p:nvPicPr>
          <p:cNvPr id="5" name="Picture 4">
            <a:extLst>
              <a:ext uri="{FF2B5EF4-FFF2-40B4-BE49-F238E27FC236}">
                <a16:creationId xmlns:a16="http://schemas.microsoft.com/office/drawing/2014/main" id="{07EF6889-C35C-4B80-8EE0-1628E233760C}"/>
              </a:ext>
            </a:extLst>
          </p:cNvPr>
          <p:cNvPicPr>
            <a:picLocks noChangeAspect="1"/>
          </p:cNvPicPr>
          <p:nvPr/>
        </p:nvPicPr>
        <p:blipFill>
          <a:blip r:embed="rId4"/>
          <a:stretch>
            <a:fillRect/>
          </a:stretch>
        </p:blipFill>
        <p:spPr>
          <a:xfrm>
            <a:off x="177800" y="5956300"/>
            <a:ext cx="1803400" cy="901700"/>
          </a:xfrm>
          <a:prstGeom prst="rect">
            <a:avLst/>
          </a:prstGeom>
        </p:spPr>
      </p:pic>
    </p:spTree>
    <p:extLst>
      <p:ext uri="{BB962C8B-B14F-4D97-AF65-F5344CB8AC3E}">
        <p14:creationId xmlns:p14="http://schemas.microsoft.com/office/powerpoint/2010/main" val="36980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D1CD195E-1B01-4EB4-978E-7B4EFC5BAD5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tretch/>
        </p:blipFill>
        <p:spPr>
          <a:xfrm>
            <a:off x="5080000" y="129540"/>
            <a:ext cx="3420534" cy="5516992"/>
          </a:xfrm>
          <a:noFill/>
        </p:spPr>
      </p:pic>
      <p:sp>
        <p:nvSpPr>
          <p:cNvPr id="11" name="TextBox 10">
            <a:extLst>
              <a:ext uri="{FF2B5EF4-FFF2-40B4-BE49-F238E27FC236}">
                <a16:creationId xmlns:a16="http://schemas.microsoft.com/office/drawing/2014/main" id="{1CC4DFAE-1C25-4AF6-BB97-FD39E2894935}"/>
              </a:ext>
            </a:extLst>
          </p:cNvPr>
          <p:cNvSpPr txBox="1"/>
          <p:nvPr/>
        </p:nvSpPr>
        <p:spPr>
          <a:xfrm>
            <a:off x="249382" y="129540"/>
            <a:ext cx="4695151" cy="5401465"/>
          </a:xfrm>
          <a:prstGeom prst="rect">
            <a:avLst/>
          </a:prstGeom>
        </p:spPr>
        <p:txBody>
          <a:bodyPr>
            <a:normAutofit fontScale="92500" lnSpcReduction="10000"/>
          </a:bodyPr>
          <a:lstStyle/>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PT1 is </a:t>
            </a:r>
            <a:r>
              <a:rPr lang="en-GB" sz="1900" i="1" dirty="0">
                <a:solidFill>
                  <a:schemeClr val="bg1"/>
                </a:solidFill>
                <a:latin typeface="Arial" panose="020B0604020202020204" pitchFamily="34" charset="0"/>
                <a:cs typeface="Arial" panose="020B0604020202020204" pitchFamily="34" charset="0"/>
              </a:rPr>
              <a:t>“the feeling of escape and getting away from daily stressors”</a:t>
            </a:r>
          </a:p>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PT2 is </a:t>
            </a:r>
            <a:r>
              <a:rPr lang="en-GB" sz="1900" i="1" dirty="0">
                <a:solidFill>
                  <a:schemeClr val="bg1"/>
                </a:solidFill>
                <a:latin typeface="Arial" panose="020B0604020202020204" pitchFamily="34" charset="0"/>
                <a:cs typeface="Arial" panose="020B0604020202020204" pitchFamily="34" charset="0"/>
              </a:rPr>
              <a:t>“having space to reflect”</a:t>
            </a:r>
          </a:p>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PT3 is </a:t>
            </a:r>
            <a:r>
              <a:rPr lang="en-GB" sz="1900" i="1" dirty="0">
                <a:solidFill>
                  <a:schemeClr val="bg1"/>
                </a:solidFill>
                <a:latin typeface="Arial" panose="020B0604020202020204" pitchFamily="34" charset="0"/>
                <a:cs typeface="Arial" panose="020B0604020202020204" pitchFamily="34" charset="0"/>
              </a:rPr>
              <a:t>“increased physical activity” </a:t>
            </a:r>
          </a:p>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PT4 </a:t>
            </a:r>
            <a:r>
              <a:rPr lang="en-GB" sz="1900" i="1" dirty="0">
                <a:solidFill>
                  <a:schemeClr val="bg1"/>
                </a:solidFill>
                <a:latin typeface="Arial" panose="020B0604020202020204" pitchFamily="34" charset="0"/>
                <a:cs typeface="Arial" panose="020B0604020202020204" pitchFamily="34" charset="0"/>
              </a:rPr>
              <a:t>is “increased self efficacy with new skills”</a:t>
            </a:r>
          </a:p>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PT5 is </a:t>
            </a:r>
            <a:r>
              <a:rPr lang="en-GB" sz="1900" i="1" dirty="0">
                <a:solidFill>
                  <a:schemeClr val="bg1"/>
                </a:solidFill>
                <a:latin typeface="Arial" panose="020B0604020202020204" pitchFamily="34" charset="0"/>
                <a:cs typeface="Arial" panose="020B0604020202020204" pitchFamily="34" charset="0"/>
              </a:rPr>
              <a:t>“having a purpose” </a:t>
            </a:r>
          </a:p>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PT6 is </a:t>
            </a:r>
            <a:r>
              <a:rPr lang="en-GB" sz="1900" i="1" dirty="0">
                <a:solidFill>
                  <a:schemeClr val="bg1"/>
                </a:solidFill>
                <a:latin typeface="Arial" panose="020B0604020202020204" pitchFamily="34" charset="0"/>
                <a:cs typeface="Arial" panose="020B0604020202020204" pitchFamily="34" charset="0"/>
              </a:rPr>
              <a:t>“relationships with the facilitators” </a:t>
            </a:r>
          </a:p>
          <a:p>
            <a:pPr defTabSz="914354">
              <a:spcAft>
                <a:spcPts val="600"/>
              </a:spcAft>
            </a:pPr>
            <a:endParaRPr lang="en-GB" sz="1900" dirty="0">
              <a:solidFill>
                <a:schemeClr val="bg1"/>
              </a:solidFill>
              <a:latin typeface="Arial" panose="020B0604020202020204" pitchFamily="34" charset="0"/>
              <a:cs typeface="Arial" panose="020B0604020202020204" pitchFamily="34" charset="0"/>
            </a:endParaRPr>
          </a:p>
          <a:p>
            <a:pPr defTabSz="914354">
              <a:spcAft>
                <a:spcPts val="600"/>
              </a:spcAft>
            </a:pPr>
            <a:r>
              <a:rPr lang="en-GB" sz="1900" dirty="0">
                <a:solidFill>
                  <a:schemeClr val="bg1"/>
                </a:solidFill>
                <a:latin typeface="Arial" panose="020B0604020202020204" pitchFamily="34" charset="0"/>
                <a:cs typeface="Arial" panose="020B0604020202020204" pitchFamily="34" charset="0"/>
              </a:rPr>
              <a:t>PT7 is </a:t>
            </a:r>
            <a:r>
              <a:rPr lang="en-GB" sz="1900" i="1" dirty="0">
                <a:solidFill>
                  <a:schemeClr val="bg1"/>
                </a:solidFill>
                <a:latin typeface="Arial" panose="020B0604020202020204" pitchFamily="34" charset="0"/>
                <a:cs typeface="Arial" panose="020B0604020202020204" pitchFamily="34" charset="0"/>
              </a:rPr>
              <a:t>“shared experiences with the group”</a:t>
            </a:r>
          </a:p>
        </p:txBody>
      </p:sp>
    </p:spTree>
    <p:extLst>
      <p:ext uri="{BB962C8B-B14F-4D97-AF65-F5344CB8AC3E}">
        <p14:creationId xmlns:p14="http://schemas.microsoft.com/office/powerpoint/2010/main" val="316138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CF4094-FAAB-4351-95CF-429DBB3AED8A}"/>
              </a:ext>
            </a:extLst>
          </p:cNvPr>
          <p:cNvSpPr>
            <a:spLocks noGrp="1"/>
          </p:cNvSpPr>
          <p:nvPr>
            <p:ph type="title"/>
          </p:nvPr>
        </p:nvSpPr>
        <p:spPr>
          <a:xfrm>
            <a:off x="432000" y="624233"/>
            <a:ext cx="8280000" cy="1035251"/>
          </a:xfrm>
        </p:spPr>
        <p:txBody>
          <a:bodyPr>
            <a:normAutofit/>
          </a:bodyPr>
          <a:lstStyle/>
          <a:p>
            <a:r>
              <a:rPr lang="en-GB" b="0" kern="1200" dirty="0">
                <a:latin typeface="Arial" panose="020B0604020202020204" pitchFamily="34" charset="0"/>
                <a:cs typeface="Arial" panose="020B0604020202020204" pitchFamily="34" charset="0"/>
              </a:rPr>
              <a:t>How does this relate to </a:t>
            </a:r>
            <a:r>
              <a:rPr lang="en-GB" dirty="0">
                <a:latin typeface="Arial" panose="020B0604020202020204" pitchFamily="34" charset="0"/>
                <a:cs typeface="Arial" panose="020B0604020202020204" pitchFamily="34" charset="0"/>
              </a:rPr>
              <a:t>substance </a:t>
            </a:r>
            <a:r>
              <a:rPr lang="en-GB" b="0" kern="1200" dirty="0">
                <a:latin typeface="Arial" panose="020B0604020202020204" pitchFamily="34" charset="0"/>
                <a:cs typeface="Arial" panose="020B0604020202020204" pitchFamily="34" charset="0"/>
              </a:rPr>
              <a:t>use?</a:t>
            </a:r>
            <a:br>
              <a:rPr lang="en-GB" b="0" kern="1200" dirty="0">
                <a:effectLst/>
                <a:latin typeface="Arial" panose="020B0604020202020204" pitchFamily="34" charset="0"/>
                <a:cs typeface="Arial" panose="020B0604020202020204" pitchFamily="34" charset="0"/>
              </a:rPr>
            </a:br>
            <a:endParaRPr lang="en-GB" b="0" kern="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6EDCEB-5DDB-4B4E-9BE9-289ADF08021B}"/>
              </a:ext>
            </a:extLst>
          </p:cNvPr>
          <p:cNvSpPr txBox="1"/>
          <p:nvPr/>
        </p:nvSpPr>
        <p:spPr>
          <a:xfrm>
            <a:off x="257908" y="1659484"/>
            <a:ext cx="4077873" cy="4070117"/>
          </a:xfrm>
          <a:prstGeom prst="rect">
            <a:avLst/>
          </a:prstGeom>
        </p:spPr>
        <p:txBody>
          <a:bodyPr>
            <a:normAutofit/>
          </a:bodyPr>
          <a:lstStyle/>
          <a:p>
            <a:pPr marL="285750" indent="-285750" defTabSz="914354">
              <a:spcAft>
                <a:spcPts val="600"/>
              </a:spcAf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What justification is there for exploring mental health and substance use together? </a:t>
            </a:r>
          </a:p>
          <a:p>
            <a:pPr marL="285750" indent="-285750" defTabSz="914354">
              <a:spcAft>
                <a:spcPts val="600"/>
              </a:spcAft>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defTabSz="914354">
              <a:spcAft>
                <a:spcPts val="600"/>
              </a:spcAf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Proposed link between mental health and substance use</a:t>
            </a:r>
          </a:p>
          <a:p>
            <a:pPr defTabSz="914354">
              <a:spcAft>
                <a:spcPts val="600"/>
              </a:spcAft>
            </a:pPr>
            <a:endParaRPr lang="en-GB" sz="2000" dirty="0">
              <a:solidFill>
                <a:schemeClr val="bg1"/>
              </a:solidFill>
              <a:latin typeface="Arial" panose="020B0604020202020204" pitchFamily="34" charset="0"/>
              <a:cs typeface="Arial" panose="020B0604020202020204" pitchFamily="34" charset="0"/>
            </a:endParaRPr>
          </a:p>
          <a:p>
            <a:pPr marL="285750" indent="-285750" defTabSz="914354">
              <a:spcAft>
                <a:spcPts val="600"/>
              </a:spcAf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If greenspace can improve mental health, could it help support people with problem substance use?</a:t>
            </a:r>
          </a:p>
          <a:p>
            <a:pPr marL="285750" indent="-285750" defTabSz="914354">
              <a:spcAft>
                <a:spcPts val="600"/>
              </a:spcAft>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defTabSz="914354">
              <a:spcAft>
                <a:spcPts val="600"/>
              </a:spcAft>
            </a:pPr>
            <a:endParaRPr lang="en-GB" sz="2000" dirty="0">
              <a:solidFill>
                <a:schemeClr val="bg1"/>
              </a:solidFill>
              <a:latin typeface="Arial" panose="020B0604020202020204" pitchFamily="34" charset="0"/>
              <a:cs typeface="Arial" panose="020B0604020202020204" pitchFamily="34" charset="0"/>
            </a:endParaRPr>
          </a:p>
        </p:txBody>
      </p:sp>
      <p:pic>
        <p:nvPicPr>
          <p:cNvPr id="3074" name="Picture 2" descr="assorted-color bottle lot on shelf">
            <a:extLst>
              <a:ext uri="{FF2B5EF4-FFF2-40B4-BE49-F238E27FC236}">
                <a16:creationId xmlns:a16="http://schemas.microsoft.com/office/drawing/2014/main" id="{2ABD4599-6A0E-4352-A83B-EA84D1BD24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45" r="21875" b="1"/>
          <a:stretch/>
        </p:blipFill>
        <p:spPr bwMode="auto">
          <a:xfrm>
            <a:off x="4808220" y="1685339"/>
            <a:ext cx="3903780" cy="3676271"/>
          </a:xfrm>
          <a:prstGeom prst="rect">
            <a:avLst/>
          </a:prstGeom>
          <a:solidFill>
            <a:srgbClr val="FFFFFF"/>
          </a:solidFill>
        </p:spPr>
      </p:pic>
    </p:spTree>
    <p:extLst>
      <p:ext uri="{BB962C8B-B14F-4D97-AF65-F5344CB8AC3E}">
        <p14:creationId xmlns:p14="http://schemas.microsoft.com/office/powerpoint/2010/main" val="141154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31DF-2CD8-4330-B0BB-E41CD4D78FE5}"/>
              </a:ext>
            </a:extLst>
          </p:cNvPr>
          <p:cNvSpPr>
            <a:spLocks noGrp="1"/>
          </p:cNvSpPr>
          <p:nvPr>
            <p:ph type="title"/>
          </p:nvPr>
        </p:nvSpPr>
        <p:spPr>
          <a:xfrm>
            <a:off x="432000" y="319433"/>
            <a:ext cx="8280000" cy="1035251"/>
          </a:xfrm>
        </p:spPr>
        <p:txBody>
          <a:bodyPr>
            <a:normAutofit/>
          </a:bodyPr>
          <a:lstStyle/>
          <a:p>
            <a:pPr>
              <a:spcAft>
                <a:spcPts val="800"/>
              </a:spcAft>
            </a:pPr>
            <a:r>
              <a:rPr lang="en-GB" sz="2800" dirty="0">
                <a:effectLst/>
                <a:latin typeface="Arial" panose="020B0604020202020204" pitchFamily="34" charset="0"/>
                <a:cs typeface="Arial" panose="020B0604020202020204" pitchFamily="34" charset="0"/>
              </a:rPr>
              <a:t>How might greenspace programmes for substance use reduce inequalities</a:t>
            </a:r>
            <a:r>
              <a:rPr lang="en-GB" sz="2800" dirty="0">
                <a:latin typeface="Arial" panose="020B0604020202020204" pitchFamily="34" charset="0"/>
                <a:cs typeface="Arial" panose="020B0604020202020204" pitchFamily="34" charset="0"/>
              </a:rPr>
              <a:t>? </a:t>
            </a:r>
          </a:p>
        </p:txBody>
      </p:sp>
      <p:graphicFrame>
        <p:nvGraphicFramePr>
          <p:cNvPr id="5" name="Content Placeholder 2">
            <a:extLst>
              <a:ext uri="{FF2B5EF4-FFF2-40B4-BE49-F238E27FC236}">
                <a16:creationId xmlns:a16="http://schemas.microsoft.com/office/drawing/2014/main" id="{FD03E4FF-9360-4ECC-8214-B58B3C3D167D}"/>
              </a:ext>
            </a:extLst>
          </p:cNvPr>
          <p:cNvGraphicFramePr>
            <a:graphicFrameLocks noGrp="1"/>
          </p:cNvGraphicFramePr>
          <p:nvPr>
            <p:ph idx="1"/>
            <p:extLst>
              <p:ext uri="{D42A27DB-BD31-4B8C-83A1-F6EECF244321}">
                <p14:modId xmlns:p14="http://schemas.microsoft.com/office/powerpoint/2010/main" val="1428202480"/>
              </p:ext>
            </p:extLst>
          </p:nvPr>
        </p:nvGraphicFramePr>
        <p:xfrm>
          <a:off x="432000" y="1685335"/>
          <a:ext cx="8280000" cy="367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39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4622-5B8D-452F-87FB-A8E6F18EBF6F}"/>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Phase 2: A survey study</a:t>
            </a:r>
          </a:p>
        </p:txBody>
      </p:sp>
      <p:graphicFrame>
        <p:nvGraphicFramePr>
          <p:cNvPr id="5" name="Content Placeholder 2">
            <a:extLst>
              <a:ext uri="{FF2B5EF4-FFF2-40B4-BE49-F238E27FC236}">
                <a16:creationId xmlns:a16="http://schemas.microsoft.com/office/drawing/2014/main" id="{DB2EF55B-06F3-4ACC-97B9-7A8B904BE923}"/>
              </a:ext>
            </a:extLst>
          </p:cNvPr>
          <p:cNvGraphicFramePr>
            <a:graphicFrameLocks noGrp="1"/>
          </p:cNvGraphicFramePr>
          <p:nvPr>
            <p:ph idx="1"/>
          </p:nvPr>
        </p:nvGraphicFramePr>
        <p:xfrm>
          <a:off x="432000" y="1685335"/>
          <a:ext cx="8280000" cy="367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87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AE76-FA31-46A9-9473-4EC409047EDF}"/>
              </a:ext>
            </a:extLst>
          </p:cNvPr>
          <p:cNvSpPr>
            <a:spLocks noGrp="1"/>
          </p:cNvSpPr>
          <p:nvPr>
            <p:ph type="title"/>
          </p:nvPr>
        </p:nvSpPr>
        <p:spPr>
          <a:xfrm>
            <a:off x="432000" y="624233"/>
            <a:ext cx="8280000" cy="1035251"/>
          </a:xfrm>
        </p:spPr>
        <p:txBody>
          <a:bodyPr>
            <a:normAutofit/>
          </a:bodyPr>
          <a:lstStyle/>
          <a:p>
            <a:r>
              <a:rPr lang="en-GB" dirty="0">
                <a:effectLst/>
                <a:latin typeface="Arial" panose="020B0604020202020204" pitchFamily="34" charset="0"/>
                <a:cs typeface="Arial" panose="020B0604020202020204" pitchFamily="34" charset="0"/>
              </a:rPr>
              <a:t>Phase 3: Qualitative interviews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1A0DB0-F645-4726-B51F-5A133B4D3621}"/>
              </a:ext>
            </a:extLst>
          </p:cNvPr>
          <p:cNvSpPr>
            <a:spLocks noGrp="1"/>
          </p:cNvSpPr>
          <p:nvPr>
            <p:ph idx="1"/>
          </p:nvPr>
        </p:nvSpPr>
        <p:spPr>
          <a:xfrm>
            <a:off x="432000" y="1484613"/>
            <a:ext cx="8280000" cy="3676272"/>
          </a:xfrm>
        </p:spPr>
        <p:txBody>
          <a:bodyPr>
            <a:normAutofit fontScale="92500"/>
          </a:bodyPr>
          <a:lstStyle/>
          <a:p>
            <a:pPr>
              <a:lnSpc>
                <a:spcPct val="100000"/>
              </a:lnSpc>
            </a:pPr>
            <a:endParaRPr lang="en-GB" sz="2400" b="0" dirty="0">
              <a:effectLst/>
              <a:latin typeface="Arial" panose="020B0604020202020204" pitchFamily="34" charset="0"/>
              <a:cs typeface="Arial" panose="020B0604020202020204" pitchFamily="34" charset="0"/>
            </a:endParaRPr>
          </a:p>
          <a:p>
            <a:pPr marL="342900" lvl="0" indent="-342900">
              <a:lnSpc>
                <a:spcPct val="100000"/>
              </a:lnSpc>
              <a:buFont typeface="Symbol" panose="05050102010706020507" pitchFamily="18" charset="2"/>
              <a:buChar char=""/>
              <a:tabLst>
                <a:tab pos="1496060" algn="l"/>
              </a:tabLst>
            </a:pPr>
            <a:r>
              <a:rPr lang="en-GB" sz="2400" b="0" dirty="0">
                <a:effectLst/>
                <a:latin typeface="Arial" panose="020B0604020202020204" pitchFamily="34" charset="0"/>
                <a:cs typeface="Arial" panose="020B0604020202020204" pitchFamily="34" charset="0"/>
              </a:rPr>
              <a:t>I conducted qualitative telephone interviews with staff on greenspace programmes, researchers, and wider stakeholders within the field. </a:t>
            </a:r>
          </a:p>
          <a:p>
            <a:pPr lvl="0">
              <a:lnSpc>
                <a:spcPct val="100000"/>
              </a:lnSpc>
              <a:tabLst>
                <a:tab pos="1496060" algn="l"/>
              </a:tabLst>
            </a:pPr>
            <a:endParaRPr lang="en-GB" sz="2400" b="0" dirty="0">
              <a:effectLst/>
              <a:latin typeface="Arial" panose="020B0604020202020204" pitchFamily="34" charset="0"/>
              <a:cs typeface="Arial" panose="020B0604020202020204" pitchFamily="34" charset="0"/>
            </a:endParaRPr>
          </a:p>
          <a:p>
            <a:pPr marL="342900" lvl="0" indent="-342900">
              <a:lnSpc>
                <a:spcPct val="100000"/>
              </a:lnSpc>
              <a:buFont typeface="Symbol" panose="05050102010706020507" pitchFamily="18" charset="2"/>
              <a:buChar char=""/>
              <a:tabLst>
                <a:tab pos="1496060" algn="l"/>
              </a:tabLst>
            </a:pPr>
            <a:r>
              <a:rPr lang="en-GB" sz="2400" b="0" dirty="0">
                <a:effectLst/>
                <a:latin typeface="Arial" panose="020B0604020202020204" pitchFamily="34" charset="0"/>
                <a:cs typeface="Arial" panose="020B0604020202020204" pitchFamily="34" charset="0"/>
              </a:rPr>
              <a:t>I interviewed 17 participants across two stages </a:t>
            </a:r>
          </a:p>
          <a:p>
            <a:pPr marL="342900" lvl="0" indent="-342900">
              <a:lnSpc>
                <a:spcPct val="100000"/>
              </a:lnSpc>
              <a:buFont typeface="Symbol" panose="05050102010706020507" pitchFamily="18" charset="2"/>
              <a:buChar char=""/>
              <a:tabLst>
                <a:tab pos="1496060" algn="l"/>
              </a:tabLst>
            </a:pPr>
            <a:endParaRPr lang="en-GB" sz="2400" b="0" dirty="0">
              <a:latin typeface="Arial" panose="020B0604020202020204" pitchFamily="34" charset="0"/>
              <a:cs typeface="Arial" panose="020B0604020202020204" pitchFamily="34" charset="0"/>
            </a:endParaRPr>
          </a:p>
          <a:p>
            <a:pPr marL="342900" lvl="0" indent="-342900">
              <a:lnSpc>
                <a:spcPct val="100000"/>
              </a:lnSpc>
              <a:buFont typeface="Symbol" panose="05050102010706020507" pitchFamily="18" charset="2"/>
              <a:buChar char=""/>
              <a:tabLst>
                <a:tab pos="1496060" algn="l"/>
              </a:tabLst>
            </a:pPr>
            <a:r>
              <a:rPr lang="en-GB" sz="2400" b="0" dirty="0">
                <a:latin typeface="Arial" panose="020B0604020202020204" pitchFamily="34" charset="0"/>
                <a:cs typeface="Arial" panose="020B0604020202020204" pitchFamily="34" charset="0"/>
              </a:rPr>
              <a:t>Unfortunately I was not able to interview clients of the programmes due to COVID-19 and restrictions on research.</a:t>
            </a:r>
          </a:p>
        </p:txBody>
      </p:sp>
    </p:spTree>
    <p:extLst>
      <p:ext uri="{BB962C8B-B14F-4D97-AF65-F5344CB8AC3E}">
        <p14:creationId xmlns:p14="http://schemas.microsoft.com/office/powerpoint/2010/main" val="164900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3A7B-B807-41C9-B2F9-3F8AB96330F0}"/>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Why do programmes “work”?</a:t>
            </a:r>
          </a:p>
        </p:txBody>
      </p:sp>
      <p:graphicFrame>
        <p:nvGraphicFramePr>
          <p:cNvPr id="7" name="Content Placeholder 4">
            <a:extLst>
              <a:ext uri="{FF2B5EF4-FFF2-40B4-BE49-F238E27FC236}">
                <a16:creationId xmlns:a16="http://schemas.microsoft.com/office/drawing/2014/main" id="{48F18688-F196-4619-9E24-246EC6C0AB93}"/>
              </a:ext>
            </a:extLst>
          </p:cNvPr>
          <p:cNvGraphicFramePr>
            <a:graphicFrameLocks noGrp="1"/>
          </p:cNvGraphicFramePr>
          <p:nvPr>
            <p:ph idx="1"/>
            <p:extLst>
              <p:ext uri="{D42A27DB-BD31-4B8C-83A1-F6EECF244321}">
                <p14:modId xmlns:p14="http://schemas.microsoft.com/office/powerpoint/2010/main" val="3707609976"/>
              </p:ext>
            </p:extLst>
          </p:nvPr>
        </p:nvGraphicFramePr>
        <p:xfrm>
          <a:off x="432000" y="1685335"/>
          <a:ext cx="8280000" cy="367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93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1E96-F556-463F-B7FA-9670B257483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did participants say? What is important?</a:t>
            </a:r>
          </a:p>
        </p:txBody>
      </p:sp>
      <p:sp>
        <p:nvSpPr>
          <p:cNvPr id="3" name="Content Placeholder 2">
            <a:extLst>
              <a:ext uri="{FF2B5EF4-FFF2-40B4-BE49-F238E27FC236}">
                <a16:creationId xmlns:a16="http://schemas.microsoft.com/office/drawing/2014/main" id="{85CEE55F-9A75-4591-9344-DE7178E59446}"/>
              </a:ext>
            </a:extLst>
          </p:cNvPr>
          <p:cNvSpPr>
            <a:spLocks noGrp="1"/>
          </p:cNvSpPr>
          <p:nvPr>
            <p:ph idx="1"/>
          </p:nvPr>
        </p:nvSpPr>
        <p:spPr>
          <a:xfrm>
            <a:off x="432000" y="1434746"/>
            <a:ext cx="8280000" cy="3676272"/>
          </a:xfrm>
        </p:spPr>
        <p:txBody>
          <a:bodyPr/>
          <a:lstStyle/>
          <a:p>
            <a:pPr>
              <a:lnSpc>
                <a:spcPct val="100000"/>
              </a:lnSpc>
            </a:pPr>
            <a:r>
              <a:rPr lang="en-GB" sz="1600" b="0" u="sng" dirty="0">
                <a:latin typeface="Arial" panose="020B0604020202020204" pitchFamily="34" charset="0"/>
                <a:cs typeface="Arial" panose="020B0604020202020204" pitchFamily="34" charset="0"/>
              </a:rPr>
              <a:t>Community</a:t>
            </a:r>
          </a:p>
          <a:p>
            <a:pPr>
              <a:lnSpc>
                <a:spcPct val="100000"/>
              </a:lnSpc>
            </a:pPr>
            <a:endParaRPr lang="en-GB" sz="1600" u="sng" dirty="0">
              <a:latin typeface="Arial" panose="020B0604020202020204" pitchFamily="34" charset="0"/>
              <a:cs typeface="Arial" panose="020B0604020202020204" pitchFamily="34" charset="0"/>
            </a:endParaRPr>
          </a:p>
          <a:p>
            <a:pPr>
              <a:lnSpc>
                <a:spcPct val="100000"/>
              </a:lnSpc>
            </a:pP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a:t>
            </a:r>
            <a:r>
              <a:rPr lang="en-GB" sz="1600" b="0" i="1" dirty="0">
                <a:latin typeface="Arial" panose="020B0604020202020204" pitchFamily="34" charset="0"/>
                <a:cs typeface="Arial" panose="020B0604020202020204" pitchFamily="34" charset="0"/>
              </a:rPr>
              <a:t>S</a:t>
            </a:r>
            <a:r>
              <a:rPr lang="en-GB" sz="1600" b="0" i="1" u="none" strike="noStrike" baseline="0" dirty="0">
                <a:latin typeface="Arial" panose="020B0604020202020204" pitchFamily="34" charset="0"/>
                <a:cs typeface="Arial" panose="020B0604020202020204" pitchFamily="34" charset="0"/>
              </a:rPr>
              <a:t>ome of that community stuff, feeling valued, feeling part of society again for the first time perhaps in twenty or thirty years. That is directly related to being outdoors and utilizing that greenspace down at the allotment.”</a:t>
            </a:r>
          </a:p>
          <a:p>
            <a:pPr>
              <a:lnSpc>
                <a:spcPct val="100000"/>
              </a:lnSpc>
            </a:pPr>
            <a:endParaRPr lang="en-GB" sz="1600" b="0" i="1" dirty="0">
              <a:latin typeface="Arial" panose="020B0604020202020204" pitchFamily="34" charset="0"/>
              <a:cs typeface="Arial" panose="020B0604020202020204" pitchFamily="34" charset="0"/>
            </a:endParaRPr>
          </a:p>
          <a:p>
            <a:pPr>
              <a:lnSpc>
                <a:spcPct val="100000"/>
              </a:lnSpc>
            </a:pPr>
            <a:r>
              <a:rPr lang="en-GB" sz="1600" b="0" i="1" u="none" strike="noStrike" baseline="0" dirty="0">
                <a:latin typeface="Arial" panose="020B0604020202020204" pitchFamily="34" charset="0"/>
                <a:cs typeface="Arial" panose="020B0604020202020204" pitchFamily="34" charset="0"/>
              </a:rPr>
              <a:t>	“To come from such a stigmatized sort of isolated lonely place of serious addiction to actually feeling just part of the community that you live in through the gardens is absolutely amazing to see.”</a:t>
            </a:r>
          </a:p>
          <a:p>
            <a:pPr>
              <a:lnSpc>
                <a:spcPct val="100000"/>
              </a:lnSpc>
            </a:pPr>
            <a:endParaRPr lang="en-GB" sz="1600" b="0" i="1" dirty="0">
              <a:latin typeface="Arial" panose="020B0604020202020204" pitchFamily="34" charset="0"/>
              <a:cs typeface="Arial" panose="020B0604020202020204" pitchFamily="34" charset="0"/>
            </a:endParaRPr>
          </a:p>
          <a:p>
            <a:pPr>
              <a:lnSpc>
                <a:spcPct val="100000"/>
              </a:lnSpc>
            </a:pPr>
            <a:r>
              <a:rPr lang="en-GB" sz="1600" b="0" i="1" u="none" strike="noStrike" baseline="0" dirty="0">
                <a:latin typeface="Arial" panose="020B0604020202020204" pitchFamily="34" charset="0"/>
                <a:cs typeface="Arial" panose="020B0604020202020204" pitchFamily="34" charset="0"/>
              </a:rPr>
              <a:t>	“</a:t>
            </a:r>
            <a:r>
              <a:rPr lang="en-GB" sz="1600" b="0" i="1" dirty="0">
                <a:latin typeface="Arial" panose="020B0604020202020204" pitchFamily="34" charset="0"/>
                <a:cs typeface="Arial" panose="020B0604020202020204" pitchFamily="34" charset="0"/>
              </a:rPr>
              <a:t>T</a:t>
            </a:r>
            <a:r>
              <a:rPr lang="en-GB" sz="1600" b="0" i="1" u="none" strike="noStrike" baseline="0" dirty="0">
                <a:latin typeface="Arial" panose="020B0604020202020204" pitchFamily="34" charset="0"/>
                <a:cs typeface="Arial" panose="020B0604020202020204" pitchFamily="34" charset="0"/>
              </a:rPr>
              <a:t>aking part in these types of things they then start to feel quite a bit of pride in their community. They feel as if they have got something to offer, they sort of value themselves a bit more than they originally did to begin with. They are feeling included, they actually feel like they belong to something so they feel like they matter all over again.” </a:t>
            </a:r>
          </a:p>
          <a:p>
            <a:pPr>
              <a:lnSpc>
                <a:spcPct val="100000"/>
              </a:lnSpc>
            </a:pPr>
            <a:endParaRPr lang="en-GB" sz="1600" dirty="0">
              <a:latin typeface="Arial" panose="020B0604020202020204" pitchFamily="34" charset="0"/>
              <a:cs typeface="Arial" panose="020B0604020202020204" pitchFamily="34" charset="0"/>
            </a:endParaRPr>
          </a:p>
          <a:p>
            <a:pPr>
              <a:lnSpc>
                <a:spcPct val="100000"/>
              </a:lnSpc>
            </a:pPr>
            <a:endParaRPr lang="en-GB" sz="1600" dirty="0">
              <a:latin typeface="Arial" panose="020B0604020202020204" pitchFamily="34" charset="0"/>
              <a:cs typeface="Arial" panose="020B0604020202020204" pitchFamily="34" charset="0"/>
            </a:endParaRPr>
          </a:p>
          <a:p>
            <a:pPr>
              <a:lnSpc>
                <a:spcPct val="100000"/>
              </a:lnSpc>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26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E2588-2738-4E18-8A10-6D1B469B4A05}"/>
              </a:ext>
            </a:extLst>
          </p:cNvPr>
          <p:cNvSpPr>
            <a:spLocks noGrp="1"/>
          </p:cNvSpPr>
          <p:nvPr>
            <p:ph idx="1"/>
          </p:nvPr>
        </p:nvSpPr>
        <p:spPr>
          <a:xfrm>
            <a:off x="128337" y="1444704"/>
            <a:ext cx="9144000" cy="3676272"/>
          </a:xfrm>
        </p:spPr>
        <p:txBody>
          <a:bodyPr/>
          <a:lstStyle/>
          <a:p>
            <a:r>
              <a:rPr lang="en-GB" sz="1600" b="0" u="sng" dirty="0">
                <a:latin typeface="Arial" panose="020B0604020202020204" pitchFamily="34" charset="0"/>
                <a:cs typeface="Arial" panose="020B0604020202020204" pitchFamily="34" charset="0"/>
              </a:rPr>
              <a:t>Relationships </a:t>
            </a:r>
          </a:p>
          <a:p>
            <a:endParaRPr lang="en-GB" sz="1600" u="sng" dirty="0">
              <a:latin typeface="Arial" panose="020B0604020202020204" pitchFamily="34" charset="0"/>
              <a:cs typeface="Arial" panose="020B0604020202020204" pitchFamily="34" charset="0"/>
            </a:endParaRPr>
          </a:p>
          <a:p>
            <a:r>
              <a:rPr lang="en-GB" sz="1600" b="0" i="1" u="none" strike="noStrike" baseline="0" dirty="0">
                <a:latin typeface="Arial" panose="020B0604020202020204" pitchFamily="34" charset="0"/>
                <a:cs typeface="Arial" panose="020B0604020202020204" pitchFamily="34" charset="0"/>
              </a:rPr>
              <a:t>	“We don’t ask young people to do stuff, we do stuff with young people. So if we are building a raft, we are all building the raft. If we are going to jump off something, we are all jumping off it. It’s that equal, that level playing field where we try and level up the </a:t>
            </a:r>
            <a:r>
              <a:rPr lang="en-GB" sz="1600" b="0" i="1" dirty="0">
                <a:latin typeface="Arial" panose="020B0604020202020204" pitchFamily="34" charset="0"/>
                <a:cs typeface="Arial" panose="020B0604020202020204" pitchFamily="34" charset="0"/>
              </a:rPr>
              <a:t>client facilitator </a:t>
            </a:r>
            <a:r>
              <a:rPr lang="en-GB" sz="1600" b="0" i="1" u="none" strike="noStrike" baseline="0" dirty="0">
                <a:latin typeface="Arial" panose="020B0604020202020204" pitchFamily="34" charset="0"/>
                <a:cs typeface="Arial" panose="020B0604020202020204" pitchFamily="34" charset="0"/>
              </a:rPr>
              <a:t>thing.”</a:t>
            </a:r>
          </a:p>
          <a:p>
            <a:endParaRPr lang="en-GB" sz="1600" b="0" i="1" dirty="0">
              <a:latin typeface="Arial" panose="020B0604020202020204" pitchFamily="34" charset="0"/>
              <a:cs typeface="Arial" panose="020B0604020202020204" pitchFamily="34" charset="0"/>
            </a:endParaRPr>
          </a:p>
          <a:p>
            <a:r>
              <a:rPr lang="en-GB" sz="1600" b="0" i="1" u="none" strike="noStrike" baseline="0" dirty="0">
                <a:latin typeface="Arial" panose="020B0604020202020204" pitchFamily="34" charset="0"/>
                <a:cs typeface="Arial" panose="020B0604020202020204" pitchFamily="34" charset="0"/>
              </a:rPr>
              <a:t>	</a:t>
            </a:r>
            <a:r>
              <a:rPr lang="en-GB" sz="1600" b="0" i="1" dirty="0">
                <a:latin typeface="Arial" panose="020B0604020202020204" pitchFamily="34" charset="0"/>
                <a:cs typeface="Arial" panose="020B0604020202020204" pitchFamily="34" charset="0"/>
              </a:rPr>
              <a:t>“…i</a:t>
            </a:r>
            <a:r>
              <a:rPr lang="en-GB" sz="1600" b="0" i="1" u="none" strike="noStrike" baseline="0" dirty="0">
                <a:latin typeface="Arial" panose="020B0604020202020204" pitchFamily="34" charset="0"/>
                <a:cs typeface="Arial" panose="020B0604020202020204" pitchFamily="34" charset="0"/>
              </a:rPr>
              <a:t>nvolving them as much as possible and allowing them just to take ownership of the actual journey that they are on, rather than just being, you know, kind of like a bootcamp type thing</a:t>
            </a:r>
            <a:r>
              <a:rPr lang="en-GB" sz="1600" b="0" i="1" dirty="0">
                <a:latin typeface="Arial" panose="020B0604020202020204" pitchFamily="34" charset="0"/>
                <a:cs typeface="Arial" panose="020B0604020202020204" pitchFamily="34" charset="0"/>
              </a:rPr>
              <a:t>, w</a:t>
            </a:r>
            <a:r>
              <a:rPr lang="en-GB" sz="1600" b="0" i="1" u="none" strike="noStrike" baseline="0" dirty="0">
                <a:latin typeface="Arial" panose="020B0604020202020204" pitchFamily="34" charset="0"/>
                <a:cs typeface="Arial" panose="020B0604020202020204" pitchFamily="34" charset="0"/>
              </a:rPr>
              <a:t>here they are there, and they are kind of told what to do.”</a:t>
            </a:r>
          </a:p>
          <a:p>
            <a:endParaRPr lang="en-GB" sz="1600" b="0" i="1" u="none" strike="noStrike" baseline="0" dirty="0">
              <a:latin typeface="Arial" panose="020B0604020202020204" pitchFamily="34" charset="0"/>
              <a:cs typeface="Arial" panose="020B0604020202020204" pitchFamily="34" charset="0"/>
            </a:endParaRPr>
          </a:p>
          <a:p>
            <a:r>
              <a:rPr lang="en-GB" sz="1600" b="0" i="1" dirty="0">
                <a:latin typeface="Arial" panose="020B0604020202020204" pitchFamily="34" charset="0"/>
                <a:cs typeface="Arial" panose="020B0604020202020204" pitchFamily="34" charset="0"/>
              </a:rPr>
              <a:t>	“W</a:t>
            </a:r>
            <a:r>
              <a:rPr lang="en-GB" sz="1600" b="0" i="1" u="none" strike="noStrike" baseline="0" dirty="0">
                <a:latin typeface="Arial" panose="020B0604020202020204" pitchFamily="34" charset="0"/>
                <a:cs typeface="Arial" panose="020B0604020202020204" pitchFamily="34" charset="0"/>
              </a:rPr>
              <a:t>e come at it the wrong way, we try and get the person to stop doing something that they need to do without replacing it with something that might tick the same box. Whereas I guess the idea of greenspace programmes it’s like lets just do some stuff and get connected and build relationships, build huts, build bivouacs, do what you like, but fundamentally what you are really doing is building connections and building relationships to the point where if you do it long enough the substance use might take care of itself because other things have taken its place.”</a:t>
            </a:r>
          </a:p>
          <a:p>
            <a:endParaRPr lang="en-GB" sz="1600" b="0" i="0" u="none" strike="noStrike" baseline="0" dirty="0">
              <a:latin typeface="Arial" panose="020B0604020202020204" pitchFamily="34" charset="0"/>
              <a:cs typeface="Arial" panose="020B0604020202020204" pitchFamily="34" charset="0"/>
            </a:endParaRPr>
          </a:p>
          <a:p>
            <a:endParaRPr lang="en-GB" sz="1600" b="0" i="0" u="none" strike="noStrike" baseline="0" dirty="0">
              <a:latin typeface="Arial" panose="020B0604020202020204" pitchFamily="34" charset="0"/>
              <a:cs typeface="Arial" panose="020B0604020202020204" pitchFamily="34" charset="0"/>
            </a:endParaRPr>
          </a:p>
          <a:p>
            <a:endParaRPr lang="en-GB" sz="1600" b="0" i="0" u="none" strike="noStrike" baseline="0" dirty="0">
              <a:latin typeface="Arial" panose="020B0604020202020204" pitchFamily="34" charset="0"/>
              <a:cs typeface="Arial" panose="020B0604020202020204" pitchFamily="34" charset="0"/>
            </a:endParaRPr>
          </a:p>
          <a:p>
            <a:endParaRPr lang="en-GB" sz="1600" b="0" i="0" u="none" strike="noStrike" baseline="0" dirty="0">
              <a:latin typeface="Arial" panose="020B0604020202020204" pitchFamily="34" charset="0"/>
              <a:cs typeface="Arial" panose="020B0604020202020204" pitchFamily="34" charset="0"/>
            </a:endParaRPr>
          </a:p>
          <a:p>
            <a:endParaRPr lang="en-GB" sz="1600" b="0" i="0" u="none" strike="noStrike" baseline="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A1D26AE-0DFD-4F28-95DB-A8CCF76DDAED}"/>
              </a:ext>
            </a:extLst>
          </p:cNvPr>
          <p:cNvSpPr>
            <a:spLocks noGrp="1"/>
          </p:cNvSpPr>
          <p:nvPr>
            <p:ph type="title"/>
          </p:nvPr>
        </p:nvSpPr>
        <p:spPr>
          <a:xfrm>
            <a:off x="432000" y="624233"/>
            <a:ext cx="8280000" cy="1035251"/>
          </a:xfrm>
        </p:spPr>
        <p:txBody>
          <a:bodyPr/>
          <a:lstStyle/>
          <a:p>
            <a:r>
              <a:rPr lang="en-GB" dirty="0">
                <a:latin typeface="Arial" panose="020B0604020202020204" pitchFamily="34" charset="0"/>
                <a:cs typeface="Arial" panose="020B0604020202020204" pitchFamily="34" charset="0"/>
              </a:rPr>
              <a:t>What did participants say? What is important?</a:t>
            </a:r>
          </a:p>
        </p:txBody>
      </p:sp>
    </p:spTree>
    <p:extLst>
      <p:ext uri="{BB962C8B-B14F-4D97-AF65-F5344CB8AC3E}">
        <p14:creationId xmlns:p14="http://schemas.microsoft.com/office/powerpoint/2010/main" val="309122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1E96-F556-463F-B7FA-9670B257483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did participants say? What is important?</a:t>
            </a:r>
          </a:p>
        </p:txBody>
      </p:sp>
      <p:sp>
        <p:nvSpPr>
          <p:cNvPr id="3" name="Content Placeholder 2">
            <a:extLst>
              <a:ext uri="{FF2B5EF4-FFF2-40B4-BE49-F238E27FC236}">
                <a16:creationId xmlns:a16="http://schemas.microsoft.com/office/drawing/2014/main" id="{85CEE55F-9A75-4591-9344-DE7178E59446}"/>
              </a:ext>
            </a:extLst>
          </p:cNvPr>
          <p:cNvSpPr>
            <a:spLocks noGrp="1"/>
          </p:cNvSpPr>
          <p:nvPr>
            <p:ph idx="1"/>
          </p:nvPr>
        </p:nvSpPr>
        <p:spPr>
          <a:xfrm>
            <a:off x="432000" y="1380535"/>
            <a:ext cx="8280000" cy="3676272"/>
          </a:xfrm>
        </p:spPr>
        <p:txBody>
          <a:bodyPr/>
          <a:lstStyle/>
          <a:p>
            <a:pPr>
              <a:lnSpc>
                <a:spcPct val="100000"/>
              </a:lnSpc>
            </a:pPr>
            <a:r>
              <a:rPr lang="en-GB" sz="1400" b="0" u="sng" dirty="0">
                <a:latin typeface="Arial" panose="020B0604020202020204" pitchFamily="34" charset="0"/>
                <a:cs typeface="Arial" panose="020B0604020202020204" pitchFamily="34" charset="0"/>
              </a:rPr>
              <a:t>Access to services</a:t>
            </a:r>
          </a:p>
          <a:p>
            <a:pPr>
              <a:lnSpc>
                <a:spcPct val="100000"/>
              </a:lnSpc>
            </a:pPr>
            <a:r>
              <a:rPr lang="en-GB" sz="1400" b="0" i="1" u="none" strike="noStrike" baseline="0" dirty="0">
                <a:latin typeface="Arial" panose="020B0604020202020204" pitchFamily="34" charset="0"/>
                <a:cs typeface="Arial" panose="020B0604020202020204" pitchFamily="34" charset="0"/>
              </a:rPr>
              <a:t>	“When you are outside, there is less agendas or less pressure. I think when you are sitting and you are talking in that setting when it’s a one to one setting and you’ve got two people sitting opposite each other, they are in a chair, they are in a room, it could sometimes be a bit daunting to open up.”</a:t>
            </a:r>
          </a:p>
          <a:p>
            <a:pPr>
              <a:lnSpc>
                <a:spcPct val="100000"/>
              </a:lnSpc>
            </a:pPr>
            <a:endParaRPr lang="en-GB" sz="1400" b="0" i="1" dirty="0">
              <a:latin typeface="Arial" panose="020B0604020202020204" pitchFamily="34" charset="0"/>
              <a:cs typeface="Arial" panose="020B0604020202020204" pitchFamily="34" charset="0"/>
            </a:endParaRPr>
          </a:p>
          <a:p>
            <a:pPr>
              <a:lnSpc>
                <a:spcPct val="100000"/>
              </a:lnSpc>
            </a:pPr>
            <a:r>
              <a:rPr lang="en-GB" sz="1400" b="0" i="1" u="none" strike="noStrike" baseline="0" dirty="0">
                <a:latin typeface="Arial" panose="020B0604020202020204" pitchFamily="34" charset="0"/>
                <a:cs typeface="Arial" panose="020B0604020202020204" pitchFamily="34" charset="0"/>
              </a:rPr>
              <a:t>	“I think part of that is about the garden being a non-medicalized environment where you are not using the labels that are given to people around whatever their mental health challenges are.”</a:t>
            </a:r>
          </a:p>
          <a:p>
            <a:pPr>
              <a:lnSpc>
                <a:spcPct val="100000"/>
              </a:lnSpc>
            </a:pPr>
            <a:r>
              <a:rPr lang="en-GB" sz="1400" b="0" i="1" u="none" strike="noStrike" baseline="0" dirty="0">
                <a:latin typeface="Arial" panose="020B0604020202020204" pitchFamily="34" charset="0"/>
                <a:cs typeface="Arial" panose="020B0604020202020204" pitchFamily="34" charset="0"/>
              </a:rPr>
              <a:t>	</a:t>
            </a:r>
          </a:p>
          <a:p>
            <a:pPr>
              <a:lnSpc>
                <a:spcPct val="100000"/>
              </a:lnSpc>
            </a:pPr>
            <a:r>
              <a:rPr lang="en-GB" sz="1400" i="1" dirty="0">
                <a:latin typeface="Arial" panose="020B0604020202020204" pitchFamily="34" charset="0"/>
                <a:cs typeface="Arial" panose="020B0604020202020204" pitchFamily="34" charset="0"/>
              </a:rPr>
              <a:t>	“</a:t>
            </a:r>
            <a:r>
              <a:rPr lang="en-GB" sz="1400" b="0" i="1" dirty="0">
                <a:latin typeface="Arial" panose="020B0604020202020204" pitchFamily="34" charset="0"/>
                <a:cs typeface="Arial" panose="020B0604020202020204" pitchFamily="34" charset="0"/>
              </a:rPr>
              <a:t>T</a:t>
            </a:r>
            <a:r>
              <a:rPr lang="en-GB" sz="1400" b="0" i="1" u="none" strike="noStrike" baseline="0" dirty="0">
                <a:latin typeface="Arial" panose="020B0604020202020204" pitchFamily="34" charset="0"/>
                <a:cs typeface="Arial" panose="020B0604020202020204" pitchFamily="34" charset="0"/>
              </a:rPr>
              <a:t>his is the other thing about gardening, they are all in it together, and we are all learning together. That kind of is a way of neutralizing power dynamics </a:t>
            </a:r>
            <a:r>
              <a:rPr lang="en-GB" sz="1400" b="0" i="1" dirty="0">
                <a:latin typeface="Arial" panose="020B0604020202020204" pitchFamily="34" charset="0"/>
                <a:cs typeface="Arial" panose="020B0604020202020204" pitchFamily="34" charset="0"/>
              </a:rPr>
              <a:t>and</a:t>
            </a:r>
            <a:r>
              <a:rPr lang="en-GB" sz="1400" b="0" i="1" u="none" strike="noStrike" baseline="0" dirty="0">
                <a:latin typeface="Arial" panose="020B0604020202020204" pitchFamily="34" charset="0"/>
                <a:cs typeface="Arial" panose="020B0604020202020204" pitchFamily="34" charset="0"/>
              </a:rPr>
              <a:t> I think is a really nice space for people that often feel like their voice isn’t heard a lot in their day to day.”</a:t>
            </a:r>
          </a:p>
          <a:p>
            <a:pPr>
              <a:lnSpc>
                <a:spcPct val="100000"/>
              </a:lnSpc>
            </a:pPr>
            <a:endParaRPr lang="en-GB" sz="1400" b="0" i="1" u="none" strike="noStrike" baseline="0" dirty="0">
              <a:latin typeface="Arial" panose="020B0604020202020204" pitchFamily="34" charset="0"/>
              <a:cs typeface="Arial" panose="020B0604020202020204" pitchFamily="34" charset="0"/>
            </a:endParaRPr>
          </a:p>
          <a:p>
            <a:pPr>
              <a:lnSpc>
                <a:spcPct val="100000"/>
              </a:lnSpc>
            </a:pPr>
            <a:r>
              <a:rPr lang="en-GB" sz="1400" b="0" i="1" dirty="0">
                <a:latin typeface="Arial" panose="020B0604020202020204" pitchFamily="34" charset="0"/>
                <a:cs typeface="Arial" panose="020B0604020202020204" pitchFamily="34" charset="0"/>
              </a:rPr>
              <a:t>	“In </a:t>
            </a:r>
            <a:r>
              <a:rPr lang="en-GB" sz="1400" b="0" i="1" u="none" strike="noStrike" baseline="0" dirty="0">
                <a:latin typeface="Arial" panose="020B0604020202020204" pitchFamily="34" charset="0"/>
                <a:cs typeface="Arial" panose="020B0604020202020204" pitchFamily="34" charset="0"/>
              </a:rPr>
              <a:t>comparison with clinical appointments where I’ve met people in an office environment for around forty five minutes or an hour</a:t>
            </a:r>
            <a:r>
              <a:rPr lang="en-GB" sz="1400" b="0" i="1" dirty="0">
                <a:latin typeface="Arial" panose="020B0604020202020204" pitchFamily="34" charset="0"/>
                <a:cs typeface="Arial" panose="020B0604020202020204" pitchFamily="34" charset="0"/>
              </a:rPr>
              <a:t>, it</a:t>
            </a:r>
            <a:r>
              <a:rPr lang="en-GB" sz="1400" b="0" i="1" u="none" strike="noStrike" baseline="0" dirty="0">
                <a:latin typeface="Arial" panose="020B0604020202020204" pitchFamily="34" charset="0"/>
                <a:cs typeface="Arial" panose="020B0604020202020204" pitchFamily="34" charset="0"/>
              </a:rPr>
              <a:t>’s the natural setting, the reduced sense of the power balance really between the professional and the clients, it felt like a much more equal footing for the client to attend.”</a:t>
            </a:r>
          </a:p>
          <a:p>
            <a:pPr>
              <a:lnSpc>
                <a:spcPct val="100000"/>
              </a:lnSpc>
            </a:pPr>
            <a:endParaRPr lang="en-GB" sz="1400" b="0" i="0" u="none" strike="noStrike" baseline="0" dirty="0">
              <a:latin typeface="Arial" panose="020B0604020202020204" pitchFamily="34" charset="0"/>
              <a:cs typeface="Arial" panose="020B0604020202020204" pitchFamily="34" charset="0"/>
            </a:endParaRPr>
          </a:p>
          <a:p>
            <a:pPr>
              <a:lnSpc>
                <a:spcPct val="100000"/>
              </a:lnSpc>
            </a:pPr>
            <a:endParaRPr lang="en-GB" sz="1400" b="0" i="0" u="none" strike="noStrike" baseline="0" dirty="0">
              <a:latin typeface="Arial" panose="020B0604020202020204" pitchFamily="34" charset="0"/>
              <a:cs typeface="Arial" panose="020B0604020202020204" pitchFamily="34" charset="0"/>
            </a:endParaRPr>
          </a:p>
          <a:p>
            <a:pPr>
              <a:lnSpc>
                <a:spcPct val="100000"/>
              </a:lnSpc>
            </a:pPr>
            <a:endParaRPr lang="en-GB" sz="1400" b="0" i="0" u="none" strike="noStrike" baseline="0" dirty="0">
              <a:latin typeface="Arial" panose="020B0604020202020204" pitchFamily="34" charset="0"/>
              <a:cs typeface="Arial" panose="020B0604020202020204" pitchFamily="34" charset="0"/>
            </a:endParaRPr>
          </a:p>
          <a:p>
            <a:pPr>
              <a:lnSpc>
                <a:spcPct val="100000"/>
              </a:lnSpc>
            </a:pPr>
            <a:endParaRPr lang="en-GB" sz="1400" b="0" i="0" u="none" strike="noStrike" baseline="0" dirty="0">
              <a:latin typeface="Arial" panose="020B0604020202020204" pitchFamily="34" charset="0"/>
              <a:cs typeface="Arial" panose="020B0604020202020204" pitchFamily="34" charset="0"/>
            </a:endParaRPr>
          </a:p>
          <a:p>
            <a:pPr>
              <a:lnSpc>
                <a:spcPct val="100000"/>
              </a:lnSpc>
            </a:pPr>
            <a:endParaRPr lang="en-GB" sz="1400" b="0" i="0" u="none" strike="noStrike" baseline="0" dirty="0">
              <a:latin typeface="Arial" panose="020B0604020202020204" pitchFamily="34" charset="0"/>
              <a:cs typeface="Arial" panose="020B0604020202020204" pitchFamily="34" charset="0"/>
            </a:endParaRPr>
          </a:p>
          <a:p>
            <a:pPr>
              <a:lnSpc>
                <a:spcPct val="100000"/>
              </a:lnSpc>
            </a:pP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5853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BBEA-29D3-4D2A-BC9B-BCA9425BCC4A}"/>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Inequalities in greenspace programmes </a:t>
            </a:r>
          </a:p>
        </p:txBody>
      </p:sp>
      <p:pic>
        <p:nvPicPr>
          <p:cNvPr id="2050" name="Picture 2" descr="See the source image">
            <a:extLst>
              <a:ext uri="{FF2B5EF4-FFF2-40B4-BE49-F238E27FC236}">
                <a16:creationId xmlns:a16="http://schemas.microsoft.com/office/drawing/2014/main" id="{FC49D7EC-84E9-4EBB-9538-69F46EBE9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4" r="1" b="35897"/>
          <a:stretch/>
        </p:blipFill>
        <p:spPr bwMode="auto">
          <a:xfrm>
            <a:off x="432000" y="1685339"/>
            <a:ext cx="3903780" cy="3676271"/>
          </a:xfrm>
          <a:prstGeom prst="rect">
            <a:avLst/>
          </a:prstGeom>
          <a:solidFill>
            <a:srgbClr val="FFFFFF"/>
          </a:solidFill>
          <a:effectLst/>
        </p:spPr>
      </p:pic>
      <p:sp>
        <p:nvSpPr>
          <p:cNvPr id="3" name="Content Placeholder 2">
            <a:extLst>
              <a:ext uri="{FF2B5EF4-FFF2-40B4-BE49-F238E27FC236}">
                <a16:creationId xmlns:a16="http://schemas.microsoft.com/office/drawing/2014/main" id="{229FDDD5-DAEF-45CD-B52E-467D91F9125D}"/>
              </a:ext>
            </a:extLst>
          </p:cNvPr>
          <p:cNvSpPr>
            <a:spLocks noGrp="1"/>
          </p:cNvSpPr>
          <p:nvPr>
            <p:ph idx="10"/>
          </p:nvPr>
        </p:nvSpPr>
        <p:spPr>
          <a:xfrm>
            <a:off x="4808220" y="1685339"/>
            <a:ext cx="3903780" cy="3676271"/>
          </a:xfrm>
        </p:spPr>
        <p:txBody>
          <a:bodyPr>
            <a:normAutofit/>
          </a:bodyPr>
          <a:lstStyle/>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Access to the greenspace programme e.g. cost/travel</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Equipment availability</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Existing circumstances</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Physical capabilities </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Medication or treatment needs</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Previous experience of nature </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Previous experience of safeguarding</a:t>
            </a:r>
          </a:p>
        </p:txBody>
      </p:sp>
    </p:spTree>
    <p:extLst>
      <p:ext uri="{BB962C8B-B14F-4D97-AF65-F5344CB8AC3E}">
        <p14:creationId xmlns:p14="http://schemas.microsoft.com/office/powerpoint/2010/main" val="114597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09ED-053E-4234-8EF9-1D2E6932820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Today’s presentation:</a:t>
            </a:r>
          </a:p>
        </p:txBody>
      </p:sp>
      <p:sp>
        <p:nvSpPr>
          <p:cNvPr id="3" name="Content Placeholder 2">
            <a:extLst>
              <a:ext uri="{FF2B5EF4-FFF2-40B4-BE49-F238E27FC236}">
                <a16:creationId xmlns:a16="http://schemas.microsoft.com/office/drawing/2014/main" id="{58A4BFF3-DA43-4246-B32D-0AFB86D8DE05}"/>
              </a:ext>
            </a:extLst>
          </p:cNvPr>
          <p:cNvSpPr>
            <a:spLocks noGrp="1"/>
          </p:cNvSpPr>
          <p:nvPr>
            <p:ph idx="1"/>
          </p:nvPr>
        </p:nvSpPr>
        <p:spPr/>
        <p:txBody>
          <a:bodyPr/>
          <a:lstStyle/>
          <a:p>
            <a:pPr marL="285750" indent="-285750">
              <a:lnSpc>
                <a:spcPct val="100000"/>
              </a:lnSpc>
              <a:buFont typeface="Arial" panose="020B0604020202020204" pitchFamily="34" charset="0"/>
              <a:buChar char="•"/>
            </a:pPr>
            <a:endParaRPr lang="en-GB" sz="2000" b="0" dirty="0">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B05AA-0BBF-447D-B311-2D724BAAE8AE}"/>
              </a:ext>
            </a:extLst>
          </p:cNvPr>
          <p:cNvSpPr txBox="1"/>
          <p:nvPr/>
        </p:nvSpPr>
        <p:spPr>
          <a:xfrm>
            <a:off x="432000" y="1368660"/>
            <a:ext cx="7765367" cy="4893647"/>
          </a:xfrm>
          <a:prstGeom prst="rect">
            <a:avLst/>
          </a:prstGeom>
          <a:noFill/>
        </p:spPr>
        <p:txBody>
          <a:bodyPr wrap="square" rtlCol="0">
            <a:spAutoFit/>
          </a:bodyPr>
          <a:lstStyle/>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What is greenspace and how does it affect health?</a:t>
            </a:r>
          </a:p>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What are greenspace intervention programmes?</a:t>
            </a:r>
          </a:p>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Building a framework for greenspace interventions for mental health and problem substance use</a:t>
            </a:r>
          </a:p>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Inequalities and barriers in accessing programmes</a:t>
            </a:r>
          </a:p>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Q&amp;A for around 10 minutes</a:t>
            </a:r>
          </a:p>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Presentations from Dave, Robin, and Viola</a:t>
            </a:r>
          </a:p>
          <a:p>
            <a:pPr marL="285750" indent="-285750">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Q&amp;A for around 20 minutes </a:t>
            </a:r>
          </a:p>
          <a:p>
            <a:pPr marL="285750" indent="-285750">
              <a:buFont typeface="Arial" panose="020B0604020202020204" pitchFamily="34" charset="0"/>
              <a:buChar char="•"/>
            </a:pPr>
            <a:endParaRPr lang="en-GB" sz="2600" dirty="0"/>
          </a:p>
        </p:txBody>
      </p:sp>
    </p:spTree>
    <p:extLst>
      <p:ext uri="{BB962C8B-B14F-4D97-AF65-F5344CB8AC3E}">
        <p14:creationId xmlns:p14="http://schemas.microsoft.com/office/powerpoint/2010/main" val="83441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3A7B-B807-41C9-B2F9-3F8AB96330F0}"/>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Key messages  </a:t>
            </a:r>
          </a:p>
        </p:txBody>
      </p:sp>
      <p:graphicFrame>
        <p:nvGraphicFramePr>
          <p:cNvPr id="7" name="Content Placeholder 4">
            <a:extLst>
              <a:ext uri="{FF2B5EF4-FFF2-40B4-BE49-F238E27FC236}">
                <a16:creationId xmlns:a16="http://schemas.microsoft.com/office/drawing/2014/main" id="{48F18688-F196-4619-9E24-246EC6C0AB93}"/>
              </a:ext>
            </a:extLst>
          </p:cNvPr>
          <p:cNvGraphicFramePr>
            <a:graphicFrameLocks noGrp="1"/>
          </p:cNvGraphicFramePr>
          <p:nvPr>
            <p:ph idx="1"/>
            <p:extLst>
              <p:ext uri="{D42A27DB-BD31-4B8C-83A1-F6EECF244321}">
                <p14:modId xmlns:p14="http://schemas.microsoft.com/office/powerpoint/2010/main" val="607409761"/>
              </p:ext>
            </p:extLst>
          </p:nvPr>
        </p:nvGraphicFramePr>
        <p:xfrm>
          <a:off x="432000" y="1685335"/>
          <a:ext cx="8280000" cy="367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49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A673-FE94-4F55-A192-1E793FBFB55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Takeaway message</a:t>
            </a:r>
          </a:p>
        </p:txBody>
      </p:sp>
      <p:sp>
        <p:nvSpPr>
          <p:cNvPr id="3" name="Content Placeholder 2">
            <a:extLst>
              <a:ext uri="{FF2B5EF4-FFF2-40B4-BE49-F238E27FC236}">
                <a16:creationId xmlns:a16="http://schemas.microsoft.com/office/drawing/2014/main" id="{E772E872-E205-44A4-A988-54A75C02780D}"/>
              </a:ext>
            </a:extLst>
          </p:cNvPr>
          <p:cNvSpPr>
            <a:spLocks noGrp="1"/>
          </p:cNvSpPr>
          <p:nvPr>
            <p:ph idx="1"/>
          </p:nvPr>
        </p:nvSpPr>
        <p:spPr>
          <a:xfrm>
            <a:off x="432000" y="1685335"/>
            <a:ext cx="8280000" cy="2131291"/>
          </a:xfrm>
        </p:spPr>
        <p:txBody>
          <a:bodyPr/>
          <a:lstStyle/>
          <a:p>
            <a:pPr>
              <a:lnSpc>
                <a:spcPct val="100000"/>
              </a:lnSpc>
              <a:spcAft>
                <a:spcPts val="800"/>
              </a:spcAft>
            </a:pPr>
            <a:endParaRPr lang="en-GB" sz="2400" b="0" i="1"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en-GB" sz="2400" b="0" i="1" u="none" strike="noStrike" baseline="0" dirty="0">
                <a:latin typeface="Arial" panose="020B0604020202020204" pitchFamily="34" charset="0"/>
                <a:cs typeface="Arial" panose="020B0604020202020204" pitchFamily="34" charset="0"/>
              </a:rPr>
              <a:t>	“I like the idea of these programmes contributing to wider systems of care, so they are not seen as the thing you do now, and then something else will come up at the end. You know, they are part of a package of care to whatever degree they (clients) need, </a:t>
            </a:r>
            <a:r>
              <a:rPr lang="en-GB" sz="2400" b="0" i="1" dirty="0">
                <a:latin typeface="Arial" panose="020B0604020202020204" pitchFamily="34" charset="0"/>
                <a:cs typeface="Arial" panose="020B0604020202020204" pitchFamily="34" charset="0"/>
              </a:rPr>
              <a:t>and</a:t>
            </a:r>
            <a:r>
              <a:rPr lang="en-GB" sz="2400" b="0" i="1" u="none" strike="noStrike" baseline="0" dirty="0">
                <a:latin typeface="Arial" panose="020B0604020202020204" pitchFamily="34" charset="0"/>
                <a:cs typeface="Arial" panose="020B0604020202020204" pitchFamily="34" charset="0"/>
              </a:rPr>
              <a:t> it contributes to care rather than it is the only care option.”</a:t>
            </a:r>
            <a:r>
              <a:rPr lang="en-GB" sz="2400" b="0" i="1" dirty="0">
                <a:latin typeface="Arial" panose="020B0604020202020204" pitchFamily="34" charset="0"/>
                <a:cs typeface="Arial" panose="020B0604020202020204" pitchFamily="34" charset="0"/>
              </a:rPr>
              <a:t> </a:t>
            </a:r>
          </a:p>
          <a:p>
            <a:pPr>
              <a:lnSpc>
                <a:spcPct val="100000"/>
              </a:lnSpc>
            </a:pPr>
            <a:endParaRPr lang="en-GB"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08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373101"/>
            <a:ext cx="8280000" cy="3676272"/>
          </a:xfrm>
        </p:spPr>
        <p:txBody>
          <a:bodyPr/>
          <a:lstStyle/>
          <a:p>
            <a:pPr>
              <a:lnSpc>
                <a:spcPct val="100000"/>
              </a:lnSpc>
            </a:pPr>
            <a:r>
              <a:rPr lang="en-GB" sz="2000" dirty="0">
                <a:latin typeface="Arial" panose="020B0604020202020204" pitchFamily="34" charset="0"/>
                <a:cs typeface="Arial" panose="020B0604020202020204" pitchFamily="34" charset="0"/>
              </a:rPr>
              <a:t>Email: </a:t>
            </a:r>
            <a:r>
              <a:rPr lang="en-GB" sz="2000" b="0" dirty="0">
                <a:latin typeface="Arial" panose="020B0604020202020204" pitchFamily="34" charset="0"/>
                <a:cs typeface="Arial" panose="020B0604020202020204" pitchFamily="34" charset="0"/>
              </a:rPr>
              <a:t>wendy.masterton@stir.ac.uk</a:t>
            </a:r>
          </a:p>
          <a:p>
            <a:pPr>
              <a:lnSpc>
                <a:spcPct val="100000"/>
              </a:lnSpc>
            </a:pPr>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rPr>
              <a:t>Twitter: </a:t>
            </a:r>
            <a:r>
              <a:rPr lang="en-GB" sz="2000" b="0" dirty="0">
                <a:latin typeface="Arial" panose="020B0604020202020204" pitchFamily="34" charset="0"/>
                <a:cs typeface="Arial" panose="020B0604020202020204" pitchFamily="34" charset="0"/>
              </a:rPr>
              <a:t>@WendyMasterton</a:t>
            </a:r>
          </a:p>
          <a:p>
            <a:pPr>
              <a:lnSpc>
                <a:spcPct val="100000"/>
              </a:lnSpc>
            </a:pPr>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rPr>
              <a:t>Realist review paper:</a:t>
            </a:r>
          </a:p>
          <a:p>
            <a:pPr>
              <a:lnSpc>
                <a:spcPct val="100000"/>
              </a:lnSpc>
            </a:pPr>
            <a:r>
              <a:rPr lang="en-GB" sz="2000" b="0" dirty="0">
                <a:solidFill>
                  <a:srgbClr val="61B3E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https://www.sciencedirect.com/science/article/pii/S1353829219310962</a:t>
            </a:r>
            <a:endParaRPr lang="en-GB" sz="2000" b="0" dirty="0">
              <a:latin typeface="Arial" panose="020B0604020202020204" pitchFamily="34" charset="0"/>
              <a:cs typeface="Arial" panose="020B0604020202020204" pitchFamily="34" charset="0"/>
            </a:endParaRPr>
          </a:p>
          <a:p>
            <a:pPr>
              <a:lnSpc>
                <a:spcPct val="100000"/>
              </a:lnSpc>
            </a:pPr>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rPr>
              <a:t>The Conversation article: </a:t>
            </a:r>
          </a:p>
          <a:p>
            <a:pPr>
              <a:lnSpc>
                <a:spcPct val="100000"/>
              </a:lnSpc>
            </a:pPr>
            <a:r>
              <a:rPr lang="en-GB" sz="2000" b="0" dirty="0">
                <a:latin typeface="Arial" panose="020B0604020202020204" pitchFamily="34" charset="0"/>
                <a:cs typeface="Arial" panose="020B0604020202020204" pitchFamily="34" charset="0"/>
                <a:hlinkClick r:id="rId4"/>
              </a:rPr>
              <a:t>https://theconversation.com/parks-and-green-spaces-are-important-for-our-mental-health-but-we-need-to-make-sure-that-everyone-can-benefit-142322</a:t>
            </a:r>
            <a:r>
              <a:rPr lang="en-GB" sz="2000" b="0"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4FC64366-E910-4346-94B3-223AE2135BB6}"/>
              </a:ext>
            </a:extLst>
          </p:cNvPr>
          <p:cNvSpPr>
            <a:spLocks noGrp="1"/>
          </p:cNvSpPr>
          <p:nvPr>
            <p:ph type="title"/>
          </p:nvPr>
        </p:nvSpPr>
        <p:spPr>
          <a:xfrm>
            <a:off x="432000" y="624233"/>
            <a:ext cx="8280000" cy="1035251"/>
          </a:xfrm>
        </p:spPr>
        <p:txBody>
          <a:bodyPr/>
          <a:lstStyle/>
          <a:p>
            <a:r>
              <a:rPr lang="en-GB" dirty="0">
                <a:latin typeface="Arial" panose="020B0604020202020204" pitchFamily="34" charset="0"/>
                <a:cs typeface="Arial" panose="020B0604020202020204" pitchFamily="34" charset="0"/>
              </a:rPr>
              <a:t>Contact details and links</a:t>
            </a:r>
          </a:p>
        </p:txBody>
      </p:sp>
    </p:spTree>
    <p:extLst>
      <p:ext uri="{BB962C8B-B14F-4D97-AF65-F5344CB8AC3E}">
        <p14:creationId xmlns:p14="http://schemas.microsoft.com/office/powerpoint/2010/main" val="176087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7229-87F1-4A98-A01C-753F81AA8034}"/>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W</a:t>
            </a:r>
            <a:r>
              <a:rPr lang="en-GB" dirty="0">
                <a:effectLst/>
                <a:latin typeface="Arial" panose="020B0604020202020204" pitchFamily="34" charset="0"/>
                <a:cs typeface="Arial" panose="020B0604020202020204" pitchFamily="34" charset="0"/>
              </a:rPr>
              <a:t>hat is greenspace?</a:t>
            </a:r>
            <a:br>
              <a:rPr lang="en-GB" dirty="0">
                <a:effectLst/>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4C411D-4985-491F-9935-38C42FEA0C66}"/>
              </a:ext>
            </a:extLst>
          </p:cNvPr>
          <p:cNvSpPr>
            <a:spLocks noGrp="1"/>
          </p:cNvSpPr>
          <p:nvPr>
            <p:ph idx="1"/>
          </p:nvPr>
        </p:nvSpPr>
        <p:spPr>
          <a:xfrm>
            <a:off x="200722" y="1685339"/>
            <a:ext cx="4607498" cy="3934876"/>
          </a:xfrm>
        </p:spPr>
        <p:txBody>
          <a:bodyPr>
            <a:normAutofit/>
          </a:bodyPr>
          <a:lstStyle/>
          <a:p>
            <a:pPr marL="285750" indent="-285750">
              <a:lnSpc>
                <a:spcPct val="100000"/>
              </a:lnSpc>
              <a:buFont typeface="Arial" panose="020B0604020202020204" pitchFamily="34" charset="0"/>
              <a:buChar char="•"/>
            </a:pPr>
            <a:r>
              <a:rPr lang="en-GB" sz="2000" b="0" dirty="0">
                <a:latin typeface="Arial" panose="020B0604020202020204" pitchFamily="34" charset="0"/>
                <a:ea typeface="Calibri" panose="020F0502020204030204" pitchFamily="34" charset="0"/>
                <a:cs typeface="Arial" panose="020B0604020202020204" pitchFamily="34" charset="0"/>
              </a:rPr>
              <a:t>A</a:t>
            </a:r>
            <a:r>
              <a:rPr lang="en-GB" sz="2000" b="0" dirty="0">
                <a:effectLst/>
                <a:latin typeface="Arial" panose="020B0604020202020204" pitchFamily="34" charset="0"/>
                <a:ea typeface="Calibri" panose="020F0502020204030204" pitchFamily="34" charset="0"/>
                <a:cs typeface="Arial" panose="020B0604020202020204" pitchFamily="34" charset="0"/>
              </a:rPr>
              <a:t>ny type of natural or semi-natural, undeveloped land and is often used synonymously with the word ‘nature’?</a:t>
            </a:r>
          </a:p>
          <a:p>
            <a:pPr marL="285750" indent="-285750">
              <a:lnSpc>
                <a:spcPct val="100000"/>
              </a:lnSpc>
              <a:buFont typeface="Arial" panose="020B0604020202020204" pitchFamily="34" charset="0"/>
              <a:buChar char="•"/>
            </a:pPr>
            <a:r>
              <a:rPr lang="en-GB" sz="2000" b="0" dirty="0">
                <a:latin typeface="Arial" panose="020B0604020202020204" pitchFamily="34" charset="0"/>
                <a:ea typeface="Calibri" panose="020F0502020204030204" pitchFamily="34" charset="0"/>
                <a:cs typeface="Arial" panose="020B0604020202020204" pitchFamily="34" charset="0"/>
              </a:rPr>
              <a:t>A</a:t>
            </a:r>
            <a:r>
              <a:rPr lang="en-GB" sz="2000" b="0" dirty="0">
                <a:effectLst/>
                <a:latin typeface="Arial" panose="020B0604020202020204" pitchFamily="34" charset="0"/>
                <a:ea typeface="Calibri" panose="020F0502020204030204" pitchFamily="34" charset="0"/>
                <a:cs typeface="Arial" panose="020B0604020202020204" pitchFamily="34" charset="0"/>
              </a:rPr>
              <a:t>ny type of vegetated land within, or on the immediate outskirts of, an urban area?</a:t>
            </a:r>
          </a:p>
          <a:p>
            <a:pPr marL="285750" indent="-285750">
              <a:lnSpc>
                <a:spcPct val="100000"/>
              </a:lnSpc>
              <a:buFont typeface="Arial" panose="020B0604020202020204" pitchFamily="34" charset="0"/>
              <a:buChar char="•"/>
            </a:pPr>
            <a:r>
              <a:rPr lang="en-GB" sz="2000" b="0" dirty="0">
                <a:latin typeface="Arial" panose="020B0604020202020204" pitchFamily="34" charset="0"/>
                <a:cs typeface="Arial" panose="020B0604020202020204" pitchFamily="34" charset="0"/>
              </a:rPr>
              <a:t>In the Scottish Government’s </a:t>
            </a:r>
            <a:r>
              <a:rPr lang="en-GB" sz="2000" b="0" i="1" dirty="0">
                <a:latin typeface="Arial" panose="020B0604020202020204" pitchFamily="34" charset="0"/>
                <a:cs typeface="Arial" panose="020B0604020202020204" pitchFamily="34" charset="0"/>
              </a:rPr>
              <a:t>Planning Advice Note for Planning and Open Space</a:t>
            </a:r>
            <a:r>
              <a:rPr lang="en-GB" sz="2000" b="0" dirty="0">
                <a:latin typeface="Arial" panose="020B0604020202020204" pitchFamily="34" charset="0"/>
                <a:cs typeface="Arial" panose="020B0604020202020204" pitchFamily="34" charset="0"/>
              </a:rPr>
              <a:t> (2008), ten separate types of open space were identified.</a:t>
            </a:r>
            <a:endParaRPr lang="en-GB" sz="2000" b="0" dirty="0"/>
          </a:p>
        </p:txBody>
      </p:sp>
      <p:pic>
        <p:nvPicPr>
          <p:cNvPr id="4" name="Picture 2" descr="See the source image">
            <a:extLst>
              <a:ext uri="{FF2B5EF4-FFF2-40B4-BE49-F238E27FC236}">
                <a16:creationId xmlns:a16="http://schemas.microsoft.com/office/drawing/2014/main" id="{70221129-FFD2-4244-A935-7639F16A8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84" r="3" b="3"/>
          <a:stretch/>
        </p:blipFill>
        <p:spPr bwMode="auto">
          <a:xfrm>
            <a:off x="4808220" y="1685339"/>
            <a:ext cx="3903780" cy="3676271"/>
          </a:xfrm>
          <a:prstGeom prst="rect">
            <a:avLst/>
          </a:prstGeom>
          <a:solidFill>
            <a:srgbClr val="FFFFFF"/>
          </a:solidFill>
          <a:effectLst/>
        </p:spPr>
      </p:pic>
    </p:spTree>
    <p:extLst>
      <p:ext uri="{BB962C8B-B14F-4D97-AF65-F5344CB8AC3E}">
        <p14:creationId xmlns:p14="http://schemas.microsoft.com/office/powerpoint/2010/main" val="131876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314C-4830-4FDC-AB84-CC8757AAB129}"/>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How does greenspace affect health?</a:t>
            </a:r>
          </a:p>
        </p:txBody>
      </p:sp>
      <p:sp>
        <p:nvSpPr>
          <p:cNvPr id="3" name="Content Placeholder 2">
            <a:extLst>
              <a:ext uri="{FF2B5EF4-FFF2-40B4-BE49-F238E27FC236}">
                <a16:creationId xmlns:a16="http://schemas.microsoft.com/office/drawing/2014/main" id="{F9769936-A506-4551-BFB9-0B5816FC4206}"/>
              </a:ext>
            </a:extLst>
          </p:cNvPr>
          <p:cNvSpPr>
            <a:spLocks noGrp="1"/>
          </p:cNvSpPr>
          <p:nvPr>
            <p:ph idx="1"/>
          </p:nvPr>
        </p:nvSpPr>
        <p:spPr>
          <a:xfrm>
            <a:off x="295275" y="1685339"/>
            <a:ext cx="4192905" cy="3676271"/>
          </a:xfrm>
        </p:spPr>
        <p:txBody>
          <a:bodyPr>
            <a:normAutofit fontScale="92500" lnSpcReduction="20000"/>
          </a:bodyPr>
          <a:lstStyle/>
          <a:p>
            <a:pPr marL="742950" indent="-742950">
              <a:lnSpc>
                <a:spcPct val="100000"/>
              </a:lnSpc>
              <a:buFont typeface="+mj-lt"/>
              <a:buAutoNum type="arabicPeriod"/>
            </a:pPr>
            <a:r>
              <a:rPr lang="en-GB" sz="2400" b="0" dirty="0">
                <a:latin typeface="Arial" panose="020B0604020202020204" pitchFamily="34" charset="0"/>
                <a:cs typeface="Arial" panose="020B0604020202020204" pitchFamily="34" charset="0"/>
              </a:rPr>
              <a:t>Reducing harm to health through ecosystem services</a:t>
            </a:r>
          </a:p>
          <a:p>
            <a:pPr marL="742950" indent="-742950">
              <a:lnSpc>
                <a:spcPct val="100000"/>
              </a:lnSpc>
              <a:buFont typeface="+mj-lt"/>
              <a:buAutoNum type="arabicPeriod"/>
            </a:pPr>
            <a:endParaRPr lang="en-GB" sz="2400" b="0" dirty="0">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en-GB" sz="2400" b="0" dirty="0">
                <a:effectLst/>
                <a:latin typeface="Arial" panose="020B0604020202020204" pitchFamily="34" charset="0"/>
                <a:cs typeface="Arial" panose="020B0604020202020204" pitchFamily="34" charset="0"/>
              </a:rPr>
              <a:t>Restoring capacities through attention restoration and physiological stress recovery</a:t>
            </a:r>
          </a:p>
          <a:p>
            <a:pPr marL="742950" indent="-742950">
              <a:lnSpc>
                <a:spcPct val="100000"/>
              </a:lnSpc>
              <a:buFont typeface="+mj-lt"/>
              <a:buAutoNum type="arabicPeriod"/>
            </a:pPr>
            <a:endParaRPr lang="en-GB" sz="2400" b="0" dirty="0">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en-GB" sz="2400" b="0" dirty="0">
                <a:latin typeface="Arial" panose="020B0604020202020204" pitchFamily="34" charset="0"/>
                <a:cs typeface="Arial" panose="020B0604020202020204" pitchFamily="34" charset="0"/>
              </a:rPr>
              <a:t>Building capacities </a:t>
            </a:r>
          </a:p>
        </p:txBody>
      </p:sp>
      <p:pic>
        <p:nvPicPr>
          <p:cNvPr id="1026" name="Picture 2" descr="shallow focus photography of assorted grass">
            <a:extLst>
              <a:ext uri="{FF2B5EF4-FFF2-40B4-BE49-F238E27FC236}">
                <a16:creationId xmlns:a16="http://schemas.microsoft.com/office/drawing/2014/main" id="{318FFA59-B4A5-4C9C-9F5B-28720591E3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50" r="20970" b="1"/>
          <a:stretch/>
        </p:blipFill>
        <p:spPr bwMode="auto">
          <a:xfrm>
            <a:off x="4808220" y="1685339"/>
            <a:ext cx="3903780" cy="3676271"/>
          </a:xfrm>
          <a:prstGeom prst="rect">
            <a:avLst/>
          </a:prstGeom>
          <a:solidFill>
            <a:srgbClr val="FFFFFF"/>
          </a:solidFill>
        </p:spPr>
      </p:pic>
    </p:spTree>
    <p:extLst>
      <p:ext uri="{BB962C8B-B14F-4D97-AF65-F5344CB8AC3E}">
        <p14:creationId xmlns:p14="http://schemas.microsoft.com/office/powerpoint/2010/main" val="138412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227A6-2F6A-4391-9B4E-9C173F8BE63E}"/>
              </a:ext>
            </a:extLst>
          </p:cNvPr>
          <p:cNvSpPr>
            <a:spLocks noGrp="1"/>
          </p:cNvSpPr>
          <p:nvPr>
            <p:ph idx="1"/>
          </p:nvPr>
        </p:nvSpPr>
        <p:spPr>
          <a:xfrm>
            <a:off x="282710" y="1319920"/>
            <a:ext cx="8280000" cy="4218159"/>
          </a:xfrm>
        </p:spPr>
        <p:txBody>
          <a:bodyPr/>
          <a:lstStyle/>
          <a:p>
            <a:pPr>
              <a:lnSpc>
                <a:spcPct val="100000"/>
              </a:lnSpc>
            </a:pPr>
            <a:endParaRPr lang="en-GB" b="0" u="sng" dirty="0">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r>
              <a:rPr lang="en-GB" b="0" dirty="0">
                <a:effectLst/>
                <a:latin typeface="Arial" panose="020B0604020202020204" pitchFamily="34" charset="0"/>
                <a:ea typeface="Calibri" panose="020F0502020204030204" pitchFamily="34" charset="0"/>
                <a:cs typeface="Arial" panose="020B0604020202020204" pitchFamily="34" charset="0"/>
              </a:rPr>
              <a:t>In a recent study by </a:t>
            </a:r>
            <a:r>
              <a:rPr lang="en-GB" b="0" dirty="0">
                <a:effectLst/>
                <a:latin typeface="Arial" panose="020B0604020202020204" pitchFamily="34" charset="0"/>
                <a:ea typeface="Times New Roman" panose="02020603050405020304" pitchFamily="18" charset="0"/>
                <a:cs typeface="Arial" panose="020B0604020202020204" pitchFamily="34" charset="0"/>
              </a:rPr>
              <a:t>White et al. (2019</a:t>
            </a:r>
            <a:r>
              <a:rPr lang="en-GB" b="0" dirty="0">
                <a:effectLst/>
                <a:latin typeface="Arial" panose="020B0604020202020204" pitchFamily="34" charset="0"/>
                <a:ea typeface="Calibri" panose="020F0502020204030204" pitchFamily="34" charset="0"/>
                <a:cs typeface="Arial" panose="020B0604020202020204" pitchFamily="34" charset="0"/>
              </a:rPr>
              <a:t>), data </a:t>
            </a:r>
            <a:r>
              <a:rPr lang="en-GB" b="0" dirty="0">
                <a:effectLst/>
                <a:latin typeface="Arial" panose="020B0604020202020204" pitchFamily="34" charset="0"/>
                <a:ea typeface="Times New Roman" panose="02020603050405020304" pitchFamily="18" charset="0"/>
                <a:cs typeface="Arial" panose="020B0604020202020204" pitchFamily="34" charset="0"/>
              </a:rPr>
              <a:t>collected from approximately 20,000 people in England showed that those who spent two hours in nature per week had consistently better health and wellbeing than those who spent less than two hours in nature.</a:t>
            </a:r>
          </a:p>
          <a:p>
            <a:pPr marL="285750" indent="-285750">
              <a:lnSpc>
                <a:spcPct val="100000"/>
              </a:lnSpc>
              <a:spcAft>
                <a:spcPts val="800"/>
              </a:spcAft>
              <a:buFont typeface="Arial" panose="020B0604020202020204" pitchFamily="34" charset="0"/>
              <a:buChar char="•"/>
            </a:pPr>
            <a:r>
              <a:rPr lang="en-GB" b="0" dirty="0">
                <a:latin typeface="Arial" panose="020B0604020202020204" pitchFamily="34" charset="0"/>
                <a:ea typeface="Calibri" panose="020F0502020204030204" pitchFamily="34" charset="0"/>
                <a:cs typeface="Arial" panose="020B0604020202020204" pitchFamily="34" charset="0"/>
              </a:rPr>
              <a:t>Vast number of studies now showing a link between greenspace and mental health both in the UK, and internationally. </a:t>
            </a:r>
          </a:p>
          <a:p>
            <a:pPr marL="285750" indent="-285750">
              <a:lnSpc>
                <a:spcPct val="100000"/>
              </a:lnSpc>
              <a:spcAft>
                <a:spcPts val="800"/>
              </a:spcAft>
              <a:buFont typeface="Arial" panose="020B0604020202020204" pitchFamily="34" charset="0"/>
              <a:buChar char="•"/>
            </a:pPr>
            <a:r>
              <a:rPr lang="en-GB" b="0" dirty="0">
                <a:effectLst/>
                <a:latin typeface="Arial" panose="020B0604020202020204" pitchFamily="34" charset="0"/>
                <a:ea typeface="Calibri" panose="020F0502020204030204" pitchFamily="34" charset="0"/>
                <a:cs typeface="Arial" panose="020B0604020202020204" pitchFamily="34" charset="0"/>
              </a:rPr>
              <a:t>Research has explored the relationship between greenspace and mental health in </a:t>
            </a:r>
            <a:r>
              <a:rPr lang="en-GB" b="0" dirty="0">
                <a:latin typeface="Arial" panose="020B0604020202020204" pitchFamily="34" charset="0"/>
                <a:ea typeface="Calibri" panose="020F0502020204030204" pitchFamily="34" charset="0"/>
                <a:cs typeface="Arial" panose="020B0604020202020204" pitchFamily="34" charset="0"/>
              </a:rPr>
              <a:t>many domains </a:t>
            </a:r>
            <a:r>
              <a:rPr lang="en-GB" b="0" dirty="0">
                <a:effectLst/>
                <a:latin typeface="Arial" panose="020B0604020202020204" pitchFamily="34" charset="0"/>
                <a:ea typeface="Calibri" panose="020F0502020204030204" pitchFamily="34" charset="0"/>
                <a:cs typeface="Arial" panose="020B0604020202020204" pitchFamily="34" charset="0"/>
              </a:rPr>
              <a:t>(Callaghan et al., 2020). </a:t>
            </a:r>
          </a:p>
          <a:p>
            <a:pPr marL="285750" indent="-285750">
              <a:lnSpc>
                <a:spcPct val="100000"/>
              </a:lnSpc>
              <a:buFont typeface="Arial" panose="020B0604020202020204" pitchFamily="34" charset="0"/>
              <a:buChar char="•"/>
            </a:pPr>
            <a:r>
              <a:rPr lang="en-GB" b="0" dirty="0">
                <a:latin typeface="Arial" panose="020B0604020202020204" pitchFamily="34" charset="0"/>
                <a:ea typeface="Calibri" panose="020F0502020204030204" pitchFamily="34" charset="0"/>
                <a:cs typeface="Arial" panose="020B0604020202020204" pitchFamily="34" charset="0"/>
              </a:rPr>
              <a:t>Greenspace appears to be more beneficial for people with poorer mental health compared to those with better mental health.</a:t>
            </a:r>
          </a:p>
          <a:p>
            <a:pPr marL="285750" indent="-285750">
              <a:lnSpc>
                <a:spcPct val="100000"/>
              </a:lnSpc>
              <a:buFont typeface="Arial" panose="020B0604020202020204" pitchFamily="34" charset="0"/>
              <a:buChar char="•"/>
            </a:pPr>
            <a:r>
              <a:rPr lang="en-GB" b="0" dirty="0">
                <a:effectLst/>
                <a:latin typeface="Arial" panose="020B0604020202020204" pitchFamily="34" charset="0"/>
                <a:ea typeface="Calibri" panose="020F0502020204030204" pitchFamily="34" charset="0"/>
                <a:cs typeface="Arial" panose="020B0604020202020204" pitchFamily="34" charset="0"/>
              </a:rPr>
              <a:t>Integrating greenspace into mental health strategies </a:t>
            </a:r>
            <a:r>
              <a:rPr lang="en-GB" b="0" dirty="0">
                <a:latin typeface="Arial" panose="020B0604020202020204" pitchFamily="34" charset="0"/>
                <a:ea typeface="Calibri" panose="020F0502020204030204" pitchFamily="34" charset="0"/>
                <a:cs typeface="Arial" panose="020B0604020202020204" pitchFamily="34" charset="0"/>
              </a:rPr>
              <a:t>could be important </a:t>
            </a:r>
            <a:r>
              <a:rPr lang="en-GB" b="0" dirty="0">
                <a:effectLst/>
                <a:latin typeface="Arial" panose="020B0604020202020204" pitchFamily="34" charset="0"/>
                <a:ea typeface="Calibri" panose="020F0502020204030204" pitchFamily="34" charset="0"/>
                <a:cs typeface="Arial" panose="020B0604020202020204" pitchFamily="34" charset="0"/>
              </a:rPr>
              <a:t>given the increasing numbers of people reporting </a:t>
            </a:r>
            <a:r>
              <a:rPr lang="en-GB" b="0" dirty="0">
                <a:latin typeface="Arial" panose="020B0604020202020204" pitchFamily="34" charset="0"/>
                <a:ea typeface="Calibri" panose="020F0502020204030204" pitchFamily="34" charset="0"/>
                <a:cs typeface="Arial" panose="020B0604020202020204" pitchFamily="34" charset="0"/>
              </a:rPr>
              <a:t>concerns about</a:t>
            </a:r>
            <a:r>
              <a:rPr lang="en-GB" b="0" dirty="0">
                <a:effectLst/>
                <a:latin typeface="Arial" panose="020B0604020202020204" pitchFamily="34" charset="0"/>
                <a:ea typeface="Calibri" panose="020F0502020204030204" pitchFamily="34" charset="0"/>
                <a:cs typeface="Arial" panose="020B0604020202020204" pitchFamily="34" charset="0"/>
              </a:rPr>
              <a:t> their mental health.</a:t>
            </a:r>
          </a:p>
        </p:txBody>
      </p:sp>
      <p:sp>
        <p:nvSpPr>
          <p:cNvPr id="4" name="TextBox 3">
            <a:extLst>
              <a:ext uri="{FF2B5EF4-FFF2-40B4-BE49-F238E27FC236}">
                <a16:creationId xmlns:a16="http://schemas.microsoft.com/office/drawing/2014/main" id="{F921946A-E9E0-4A8A-A2B5-519937E2F471}"/>
              </a:ext>
            </a:extLst>
          </p:cNvPr>
          <p:cNvSpPr txBox="1"/>
          <p:nvPr/>
        </p:nvSpPr>
        <p:spPr>
          <a:xfrm>
            <a:off x="78059" y="568932"/>
            <a:ext cx="8987882" cy="492443"/>
          </a:xfrm>
          <a:prstGeom prst="rect">
            <a:avLst/>
          </a:prstGeom>
          <a:noFill/>
        </p:spPr>
        <p:txBody>
          <a:bodyPr wrap="square">
            <a:spAutoFit/>
          </a:bodyPr>
          <a:lstStyle/>
          <a:p>
            <a:r>
              <a:rPr lang="en-GB" sz="2600" dirty="0">
                <a:solidFill>
                  <a:schemeClr val="bg1"/>
                </a:solidFill>
                <a:latin typeface="Arial" panose="020B0604020202020204" pitchFamily="34" charset="0"/>
                <a:cs typeface="Arial" panose="020B0604020202020204" pitchFamily="34" charset="0"/>
              </a:rPr>
              <a:t>Greenspace and mental health</a:t>
            </a:r>
            <a:endParaRPr lang="en-GB" sz="2600" dirty="0">
              <a:solidFill>
                <a:schemeClr val="bg1"/>
              </a:solidFill>
            </a:endParaRPr>
          </a:p>
        </p:txBody>
      </p:sp>
    </p:spTree>
    <p:extLst>
      <p:ext uri="{BB962C8B-B14F-4D97-AF65-F5344CB8AC3E}">
        <p14:creationId xmlns:p14="http://schemas.microsoft.com/office/powerpoint/2010/main" val="168681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018D-0EF2-4616-B9A7-3DCEDEC388A9}"/>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Greenspace intervention programmes </a:t>
            </a:r>
          </a:p>
        </p:txBody>
      </p:sp>
      <p:sp>
        <p:nvSpPr>
          <p:cNvPr id="3" name="Content Placeholder 2">
            <a:extLst>
              <a:ext uri="{FF2B5EF4-FFF2-40B4-BE49-F238E27FC236}">
                <a16:creationId xmlns:a16="http://schemas.microsoft.com/office/drawing/2014/main" id="{51ECC444-5650-436C-8CEC-43AD058F0AAA}"/>
              </a:ext>
            </a:extLst>
          </p:cNvPr>
          <p:cNvSpPr>
            <a:spLocks noGrp="1"/>
          </p:cNvSpPr>
          <p:nvPr>
            <p:ph idx="1"/>
          </p:nvPr>
        </p:nvSpPr>
        <p:spPr>
          <a:xfrm>
            <a:off x="142875" y="1659484"/>
            <a:ext cx="4429125" cy="4021194"/>
          </a:xfrm>
        </p:spPr>
        <p:txBody>
          <a:bodyPr>
            <a:noAutofit/>
          </a:bodyPr>
          <a:lstStyle/>
          <a:p>
            <a:pPr marL="285750" indent="-285750">
              <a:lnSpc>
                <a:spcPct val="100000"/>
              </a:lnSpc>
              <a:buFont typeface="Arial" panose="020B0604020202020204" pitchFamily="34" charset="0"/>
              <a:buChar char="•"/>
            </a:pPr>
            <a:r>
              <a:rPr lang="en-GB" sz="1600" b="0" dirty="0">
                <a:latin typeface="Arial" panose="020B0604020202020204" pitchFamily="34" charset="0"/>
                <a:cs typeface="Arial" panose="020B0604020202020204" pitchFamily="34" charset="0"/>
              </a:rPr>
              <a:t>Greenspace interventions are programmes</a:t>
            </a:r>
            <a:r>
              <a:rPr lang="en-GB" sz="1600" b="0" dirty="0">
                <a:effectLst/>
                <a:latin typeface="Arial" panose="020B0604020202020204" pitchFamily="34" charset="0"/>
                <a:cs typeface="Arial" panose="020B0604020202020204" pitchFamily="34" charset="0"/>
              </a:rPr>
              <a:t> typically undertaken outside in a green area</a:t>
            </a:r>
          </a:p>
          <a:p>
            <a:pPr marL="285750" indent="-285750">
              <a:lnSpc>
                <a:spcPct val="100000"/>
              </a:lnSpc>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There are different types of </a:t>
            </a:r>
            <a:r>
              <a:rPr lang="en-GB" sz="1600" b="0" dirty="0">
                <a:latin typeface="Arial" panose="020B0604020202020204" pitchFamily="34" charset="0"/>
                <a:cs typeface="Arial" panose="020B0604020202020204" pitchFamily="34" charset="0"/>
              </a:rPr>
              <a:t>greenspace interventions</a:t>
            </a:r>
            <a:endParaRPr lang="en-GB" sz="1600" b="0" dirty="0">
              <a:effectLst/>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Many settings have been used </a:t>
            </a:r>
            <a:endParaRPr lang="en-GB" sz="1600" b="0" dirty="0">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From a mental health perspective, they incorporate many factors that allows a person to effectively build capacities in different factors</a:t>
            </a:r>
          </a:p>
          <a:p>
            <a:pPr marL="285750" indent="-285750">
              <a:lnSpc>
                <a:spcPct val="100000"/>
              </a:lnSpc>
              <a:buFont typeface="Arial" panose="020B0604020202020204" pitchFamily="34" charset="0"/>
              <a:buChar char="•"/>
            </a:pPr>
            <a:r>
              <a:rPr lang="en-GB" sz="1600" b="0" dirty="0">
                <a:latin typeface="Arial" panose="020B0604020202020204" pitchFamily="34" charset="0"/>
                <a:cs typeface="Arial" panose="020B0604020202020204" pitchFamily="34" charset="0"/>
              </a:rPr>
              <a:t>Programmes might be horticultural programmes, wilderness or adventure programmes, conservation programmes, care farming, health walks, and others.</a:t>
            </a:r>
          </a:p>
          <a:p>
            <a:pPr marL="285750" indent="-285750">
              <a:lnSpc>
                <a:spcPct val="100000"/>
              </a:lnSpc>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a:lnSpc>
                <a:spcPct val="100000"/>
              </a:lnSpc>
            </a:pPr>
            <a:endParaRPr lang="en-GB" sz="1400" dirty="0">
              <a:latin typeface="Arial" panose="020B0604020202020204" pitchFamily="34" charset="0"/>
              <a:cs typeface="Arial" panose="020B0604020202020204" pitchFamily="34" charset="0"/>
            </a:endParaRPr>
          </a:p>
          <a:p>
            <a:pPr>
              <a:lnSpc>
                <a:spcPct val="100000"/>
              </a:lnSpc>
            </a:pPr>
            <a:endParaRPr lang="en-GB" sz="1400" dirty="0">
              <a:latin typeface="Arial" panose="020B0604020202020204" pitchFamily="34" charset="0"/>
              <a:cs typeface="Arial" panose="020B0604020202020204" pitchFamily="34" charset="0"/>
            </a:endParaRPr>
          </a:p>
        </p:txBody>
      </p:sp>
      <p:pic>
        <p:nvPicPr>
          <p:cNvPr id="4" name="Picture 2" descr="See the source image">
            <a:extLst>
              <a:ext uri="{FF2B5EF4-FFF2-40B4-BE49-F238E27FC236}">
                <a16:creationId xmlns:a16="http://schemas.microsoft.com/office/drawing/2014/main" id="{85A189F3-6F21-41DD-9172-572D81063C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84" r="3" b="3"/>
          <a:stretch/>
        </p:blipFill>
        <p:spPr bwMode="auto">
          <a:xfrm>
            <a:off x="4808220" y="1685339"/>
            <a:ext cx="3903780" cy="3676271"/>
          </a:xfrm>
          <a:prstGeom prst="rect">
            <a:avLst/>
          </a:prstGeom>
          <a:solidFill>
            <a:srgbClr val="FFFFFF"/>
          </a:solidFill>
          <a:effectLst/>
        </p:spPr>
      </p:pic>
    </p:spTree>
    <p:extLst>
      <p:ext uri="{BB962C8B-B14F-4D97-AF65-F5344CB8AC3E}">
        <p14:creationId xmlns:p14="http://schemas.microsoft.com/office/powerpoint/2010/main" val="331269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AA07-EBBA-4BAE-8847-DC5641A1BB56}"/>
              </a:ext>
            </a:extLst>
          </p:cNvPr>
          <p:cNvSpPr>
            <a:spLocks noGrp="1"/>
          </p:cNvSpPr>
          <p:nvPr>
            <p:ph type="title"/>
          </p:nvPr>
        </p:nvSpPr>
        <p:spPr>
          <a:xfrm>
            <a:off x="432000" y="624233"/>
            <a:ext cx="8280000" cy="1035251"/>
          </a:xfrm>
        </p:spPr>
        <p:txBody>
          <a:bodyPr>
            <a:normAutofit/>
          </a:bodyPr>
          <a:lstStyle/>
          <a:p>
            <a:r>
              <a:rPr lang="en-GB" dirty="0">
                <a:latin typeface="Arial" panose="020B0604020202020204" pitchFamily="34" charset="0"/>
                <a:cs typeface="Arial" panose="020B0604020202020204" pitchFamily="34" charset="0"/>
              </a:rPr>
              <a:t>Greenspace programme development</a:t>
            </a:r>
          </a:p>
        </p:txBody>
      </p:sp>
      <p:graphicFrame>
        <p:nvGraphicFramePr>
          <p:cNvPr id="6" name="Content Placeholder 2">
            <a:extLst>
              <a:ext uri="{FF2B5EF4-FFF2-40B4-BE49-F238E27FC236}">
                <a16:creationId xmlns:a16="http://schemas.microsoft.com/office/drawing/2014/main" id="{47F19659-D534-43D4-A97D-D6F0E3438BC6}"/>
              </a:ext>
            </a:extLst>
          </p:cNvPr>
          <p:cNvGraphicFramePr>
            <a:graphicFrameLocks noGrp="1"/>
          </p:cNvGraphicFramePr>
          <p:nvPr>
            <p:ph idx="1"/>
            <p:extLst>
              <p:ext uri="{D42A27DB-BD31-4B8C-83A1-F6EECF244321}">
                <p14:modId xmlns:p14="http://schemas.microsoft.com/office/powerpoint/2010/main" val="373320204"/>
              </p:ext>
            </p:extLst>
          </p:nvPr>
        </p:nvGraphicFramePr>
        <p:xfrm>
          <a:off x="432000" y="1685335"/>
          <a:ext cx="8280000" cy="367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38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5F211F8-A457-44A4-BF8D-1EDCFCA34A2E}"/>
              </a:ext>
            </a:extLst>
          </p:cNvPr>
          <p:cNvSpPr txBox="1">
            <a:spLocks/>
          </p:cNvSpPr>
          <p:nvPr/>
        </p:nvSpPr>
        <p:spPr>
          <a:xfrm>
            <a:off x="432000" y="1590864"/>
            <a:ext cx="8280000" cy="4078416"/>
          </a:xfrm>
          <a:prstGeom prst="rect">
            <a:avLst/>
          </a:prstGeom>
        </p:spPr>
        <p:txBody>
          <a:bodyPr>
            <a:normAutofit/>
          </a:bodyPr>
          <a:lstStyle>
            <a:lvl1pPr marL="0" indent="0" algn="l" defTabSz="914354" rtl="0" eaLnBrk="1" latinLnBrk="0" hangingPunct="1">
              <a:lnSpc>
                <a:spcPts val="1800"/>
              </a:lnSpc>
              <a:spcBef>
                <a:spcPts val="0"/>
              </a:spcBef>
              <a:spcAft>
                <a:spcPts val="600"/>
              </a:spcAft>
              <a:buFont typeface="Arial" pitchFamily="34" charset="0"/>
              <a:buNone/>
              <a:defRPr sz="1800" b="1" kern="1200">
                <a:solidFill>
                  <a:schemeClr val="bg1"/>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800" kern="1200">
                <a:solidFill>
                  <a:schemeClr val="bg1"/>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800" kern="1200">
                <a:solidFill>
                  <a:schemeClr val="bg1"/>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800" kern="1200">
                <a:solidFill>
                  <a:schemeClr val="bg1"/>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800" kern="1200">
                <a:solidFill>
                  <a:schemeClr val="bg1"/>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spcAft>
                <a:spcPts val="800"/>
              </a:spcAft>
              <a:buFont typeface="Arial" pitchFamily="34" charset="0"/>
              <a:buChar char="•"/>
              <a:tabLst>
                <a:tab pos="457200" algn="l"/>
              </a:tabLst>
            </a:pPr>
            <a:r>
              <a:rPr lang="en-GB" sz="2000" b="0" dirty="0">
                <a:latin typeface="Arial" panose="020B0604020202020204" pitchFamily="34" charset="0"/>
                <a:cs typeface="Arial" panose="020B0604020202020204" pitchFamily="34" charset="0"/>
              </a:rPr>
              <a:t>In comparison to many evaluations, theory-driven realist approaches are not about focusing on IF something works, instead researchers should develop programme theories about HOW interventions are meant to work. </a:t>
            </a:r>
          </a:p>
          <a:p>
            <a:pPr marL="342900" indent="-342900">
              <a:lnSpc>
                <a:spcPct val="100000"/>
              </a:lnSpc>
              <a:spcAft>
                <a:spcPts val="800"/>
              </a:spcAft>
              <a:buFont typeface="Arial" pitchFamily="34" charset="0"/>
              <a:buChar char="•"/>
              <a:tabLst>
                <a:tab pos="457200" algn="l"/>
              </a:tabLst>
            </a:pPr>
            <a:r>
              <a:rPr lang="en-GB" sz="2000" b="0" dirty="0">
                <a:latin typeface="Arial" panose="020B0604020202020204" pitchFamily="34" charset="0"/>
                <a:cs typeface="Arial" panose="020B0604020202020204" pitchFamily="34" charset="0"/>
              </a:rPr>
              <a:t>Realist approaches hold that outcomes in complex interventions are achieved through underlying generative mechanisms which are present in the right contexts.</a:t>
            </a:r>
          </a:p>
          <a:p>
            <a:pPr marL="342900" indent="-342900">
              <a:lnSpc>
                <a:spcPct val="100000"/>
              </a:lnSpc>
              <a:spcAft>
                <a:spcPts val="800"/>
              </a:spcAft>
              <a:buFont typeface="Arial" pitchFamily="34" charset="0"/>
              <a:buChar char="•"/>
              <a:tabLst>
                <a:tab pos="457200" algn="l"/>
              </a:tabLst>
            </a:pPr>
            <a:r>
              <a:rPr lang="en-GB" sz="2000" b="0" dirty="0">
                <a:latin typeface="Arial" panose="020B0604020202020204" pitchFamily="34" charset="0"/>
                <a:cs typeface="Arial" panose="020B0604020202020204" pitchFamily="34" charset="0"/>
              </a:rPr>
              <a:t>This relationship is referred to as a context-mechanism-outcome configuration and a number of these configurations will make up the ‘programme theories’.</a:t>
            </a:r>
          </a:p>
          <a:p>
            <a:pPr marL="342900" indent="-342900">
              <a:lnSpc>
                <a:spcPct val="100000"/>
              </a:lnSpc>
              <a:spcAft>
                <a:spcPts val="800"/>
              </a:spcAft>
              <a:buFont typeface="Arial" pitchFamily="34" charset="0"/>
              <a:buChar char="•"/>
              <a:tabLst>
                <a:tab pos="457200" algn="l"/>
              </a:tabLst>
            </a:pPr>
            <a:r>
              <a:rPr lang="en-GB" sz="2000" b="0" dirty="0">
                <a:latin typeface="Arial" panose="020B0604020202020204" pitchFamily="34" charset="0"/>
                <a:cs typeface="Arial" panose="020B0604020202020204" pitchFamily="34" charset="0"/>
              </a:rPr>
              <a:t>Each programme/intervention made up of a number of programme theories which are refined through evidence provided in data.</a:t>
            </a:r>
          </a:p>
        </p:txBody>
      </p:sp>
      <p:sp>
        <p:nvSpPr>
          <p:cNvPr id="9" name="Title 1">
            <a:extLst>
              <a:ext uri="{FF2B5EF4-FFF2-40B4-BE49-F238E27FC236}">
                <a16:creationId xmlns:a16="http://schemas.microsoft.com/office/drawing/2014/main" id="{0464BFD7-D93A-43F6-9A2B-3AB6D71DF780}"/>
              </a:ext>
            </a:extLst>
          </p:cNvPr>
          <p:cNvSpPr txBox="1">
            <a:spLocks/>
          </p:cNvSpPr>
          <p:nvPr/>
        </p:nvSpPr>
        <p:spPr>
          <a:xfrm>
            <a:off x="432000" y="564760"/>
            <a:ext cx="8280000" cy="1035251"/>
          </a:xfrm>
          <a:prstGeom prst="rect">
            <a:avLst/>
          </a:prstGeom>
        </p:spPr>
        <p:txBody>
          <a:bodyPr>
            <a:normAutofit/>
          </a:bodyPr>
          <a:lstStyle>
            <a:lvl1pPr algn="l" defTabSz="914354" rtl="0" eaLnBrk="1" latinLnBrk="0" hangingPunct="1">
              <a:lnSpc>
                <a:spcPts val="3000"/>
              </a:lnSpc>
              <a:spcBef>
                <a:spcPct val="0"/>
              </a:spcBef>
              <a:buNone/>
              <a:defRPr sz="3000" b="0" kern="1200">
                <a:solidFill>
                  <a:schemeClr val="bg1"/>
                </a:solidFill>
                <a:latin typeface="FS Maja" panose="02000503050000020004" pitchFamily="2" charset="77"/>
                <a:ea typeface="+mj-ea"/>
                <a:cs typeface="+mj-cs"/>
              </a:defRPr>
            </a:lvl1pPr>
          </a:lstStyle>
          <a:p>
            <a:r>
              <a:rPr lang="en-GB" dirty="0">
                <a:latin typeface="Arial" panose="020B0604020202020204" pitchFamily="34" charset="0"/>
                <a:cs typeface="Arial" panose="020B0604020202020204" pitchFamily="34" charset="0"/>
              </a:rPr>
              <a:t>Brief overview of Realist Evaluation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52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F265-3F2D-4DED-BED2-B37B1A6091B2}"/>
              </a:ext>
            </a:extLst>
          </p:cNvPr>
          <p:cNvSpPr>
            <a:spLocks noGrp="1"/>
          </p:cNvSpPr>
          <p:nvPr>
            <p:ph type="title"/>
          </p:nvPr>
        </p:nvSpPr>
        <p:spPr>
          <a:xfrm>
            <a:off x="432000" y="624233"/>
            <a:ext cx="8280000" cy="1035251"/>
          </a:xfrm>
        </p:spPr>
        <p:txBody>
          <a:bodyPr>
            <a:normAutofit/>
          </a:bodyPr>
          <a:lstStyle/>
          <a:p>
            <a:r>
              <a:rPr lang="en-GB" sz="2300" dirty="0">
                <a:latin typeface="Arial" panose="020B0604020202020204" pitchFamily="34" charset="0"/>
                <a:cs typeface="Arial" panose="020B0604020202020204" pitchFamily="34" charset="0"/>
              </a:rPr>
              <a:t>Phase 1: Realist </a:t>
            </a:r>
            <a:r>
              <a:rPr lang="en-GB" sz="2300" dirty="0">
                <a:effectLst/>
                <a:latin typeface="Arial" panose="020B0604020202020204" pitchFamily="34" charset="0"/>
                <a:cs typeface="Arial" panose="020B0604020202020204" pitchFamily="34" charset="0"/>
              </a:rPr>
              <a:t>review to provide an initial programme theory</a:t>
            </a:r>
            <a:br>
              <a:rPr lang="en-GB" sz="2300" dirty="0">
                <a:effectLst/>
                <a:latin typeface="Arial" panose="020B0604020202020204" pitchFamily="34" charset="0"/>
                <a:cs typeface="Arial" panose="020B0604020202020204" pitchFamily="34" charset="0"/>
              </a:rPr>
            </a:br>
            <a:endParaRPr lang="en-GB" sz="23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5A569F-7246-4B76-9AE9-008B8E6A4283}"/>
              </a:ext>
            </a:extLst>
          </p:cNvPr>
          <p:cNvSpPr>
            <a:spLocks noGrp="1"/>
          </p:cNvSpPr>
          <p:nvPr>
            <p:ph idx="1"/>
          </p:nvPr>
        </p:nvSpPr>
        <p:spPr>
          <a:xfrm>
            <a:off x="432000" y="1141858"/>
            <a:ext cx="8280000" cy="3676272"/>
          </a:xfrm>
        </p:spPr>
        <p:txBody>
          <a:bodyPr>
            <a:noAutofit/>
          </a:bodyPr>
          <a:lstStyle/>
          <a:p>
            <a:pPr>
              <a:lnSpc>
                <a:spcPct val="100000"/>
              </a:lnSpc>
            </a:pPr>
            <a:r>
              <a:rPr lang="en-US" sz="2000" b="0" dirty="0">
                <a:effectLst/>
                <a:latin typeface="Arial" panose="020B0604020202020204" pitchFamily="34" charset="0"/>
                <a:cs typeface="Arial" panose="020B0604020202020204" pitchFamily="34" charset="0"/>
              </a:rPr>
              <a:t> </a:t>
            </a:r>
            <a:endParaRPr lang="en-US" sz="2000" b="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000" b="0" dirty="0">
                <a:latin typeface="Arial" panose="020B0604020202020204" pitchFamily="34" charset="0"/>
                <a:cs typeface="Arial" panose="020B0604020202020204" pitchFamily="34" charset="0"/>
              </a:rPr>
              <a:t>49</a:t>
            </a:r>
            <a:r>
              <a:rPr lang="en-US" sz="2000" b="0" dirty="0">
                <a:effectLst/>
                <a:latin typeface="Arial" panose="020B0604020202020204" pitchFamily="34" charset="0"/>
                <a:cs typeface="Arial" panose="020B0604020202020204" pitchFamily="34" charset="0"/>
              </a:rPr>
              <a:t> full text articles were </a:t>
            </a:r>
            <a:r>
              <a:rPr lang="en-US" sz="2000" b="0" dirty="0" err="1">
                <a:effectLst/>
                <a:latin typeface="Arial" panose="020B0604020202020204" pitchFamily="34" charset="0"/>
                <a:cs typeface="Arial" panose="020B0604020202020204" pitchFamily="34" charset="0"/>
              </a:rPr>
              <a:t>synthesised</a:t>
            </a:r>
            <a:r>
              <a:rPr lang="en-US" sz="2000" b="0" dirty="0">
                <a:effectLst/>
                <a:latin typeface="Arial" panose="020B0604020202020204" pitchFamily="34" charset="0"/>
                <a:cs typeface="Arial" panose="020B0604020202020204" pitchFamily="34" charset="0"/>
              </a:rPr>
              <a:t> in the realist review</a:t>
            </a:r>
          </a:p>
          <a:p>
            <a:pPr>
              <a:lnSpc>
                <a:spcPct val="100000"/>
              </a:lnSpc>
            </a:pPr>
            <a:endParaRPr lang="en-US" sz="2000" b="0" dirty="0">
              <a:effectLst/>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Ongoing conversations with greenspace </a:t>
            </a:r>
            <a:r>
              <a:rPr lang="en-US" sz="2000" b="0" dirty="0" err="1">
                <a:effectLst/>
                <a:latin typeface="Arial" panose="020B0604020202020204" pitchFamily="34" charset="0"/>
                <a:cs typeface="Arial" panose="020B0604020202020204" pitchFamily="34" charset="0"/>
              </a:rPr>
              <a:t>organisation</a:t>
            </a:r>
            <a:r>
              <a:rPr lang="en-US" sz="2000" b="0" dirty="0">
                <a:effectLst/>
                <a:latin typeface="Arial" panose="020B0604020202020204" pitchFamily="34" charset="0"/>
                <a:cs typeface="Arial" panose="020B0604020202020204" pitchFamily="34" charset="0"/>
              </a:rPr>
              <a:t> staff were held throughout the search and appraisal process</a:t>
            </a:r>
          </a:p>
          <a:p>
            <a:pPr>
              <a:lnSpc>
                <a:spcPct val="100000"/>
              </a:lnSpc>
            </a:pPr>
            <a:endParaRPr lang="en-US" sz="2000" b="0" dirty="0">
              <a:effectLst/>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Using the data, the contexts, mechanisms, and outcomes were combined into seven </a:t>
            </a:r>
            <a:r>
              <a:rPr lang="en-US" sz="2000" b="0" dirty="0" err="1">
                <a:effectLst/>
                <a:latin typeface="Arial" panose="020B0604020202020204" pitchFamily="34" charset="0"/>
                <a:cs typeface="Arial" panose="020B0604020202020204" pitchFamily="34" charset="0"/>
              </a:rPr>
              <a:t>programme</a:t>
            </a:r>
            <a:r>
              <a:rPr lang="en-US" sz="2000" b="0" dirty="0">
                <a:effectLst/>
                <a:latin typeface="Arial" panose="020B0604020202020204" pitchFamily="34" charset="0"/>
                <a:cs typeface="Arial" panose="020B0604020202020204" pitchFamily="34" charset="0"/>
              </a:rPr>
              <a:t> theories</a:t>
            </a:r>
          </a:p>
          <a:p>
            <a:pPr>
              <a:lnSpc>
                <a:spcPct val="100000"/>
              </a:lnSpc>
            </a:pPr>
            <a:endParaRPr lang="en-US" sz="2000" b="0" dirty="0">
              <a:effectLst/>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000" b="0" dirty="0">
                <a:latin typeface="Arial" panose="020B0604020202020204" pitchFamily="34" charset="0"/>
                <a:cs typeface="Arial" panose="020B0604020202020204" pitchFamily="34" charset="0"/>
              </a:rPr>
              <a:t>The seven </a:t>
            </a:r>
            <a:r>
              <a:rPr lang="en-US" sz="2000" b="0" dirty="0" err="1">
                <a:effectLst/>
                <a:latin typeface="Arial" panose="020B0604020202020204" pitchFamily="34" charset="0"/>
                <a:cs typeface="Arial" panose="020B0604020202020204" pitchFamily="34" charset="0"/>
              </a:rPr>
              <a:t>programme</a:t>
            </a:r>
            <a:r>
              <a:rPr lang="en-US" sz="2000" b="0" dirty="0">
                <a:effectLst/>
                <a:latin typeface="Arial" panose="020B0604020202020204" pitchFamily="34" charset="0"/>
                <a:cs typeface="Arial" panose="020B0604020202020204" pitchFamily="34" charset="0"/>
              </a:rPr>
              <a:t> theories were then combined under three themes of Nature, Individual Self, and Social self to provide an overarching theory/framework</a:t>
            </a:r>
          </a:p>
          <a:p>
            <a:pPr marL="342900" indent="-342900">
              <a:lnSpc>
                <a:spcPct val="100000"/>
              </a:lnSpc>
              <a:buFont typeface="Arial" panose="020B0604020202020204" pitchFamily="34" charset="0"/>
              <a:buChar char="•"/>
            </a:pPr>
            <a:endParaRPr lang="en-US" sz="20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68615"/>
      </p:ext>
    </p:extLst>
  </p:cSld>
  <p:clrMapOvr>
    <a:masterClrMapping/>
  </p:clrMapOvr>
</p:sld>
</file>

<file path=ppt/theme/theme1.xml><?xml version="1.0" encoding="utf-8"?>
<a:theme xmlns:a="http://schemas.openxmlformats.org/drawingml/2006/main" name="brand-standard">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and-standard" id="{210EAC3C-D17A-534E-9EF0-6E32D66E03F5}" vid="{8F843C30-AD65-E94A-9E95-5038FC378349}"/>
    </a:ext>
  </a:extLst>
</a:theme>
</file>

<file path=ppt/theme/theme2.xml><?xml version="1.0" encoding="utf-8"?>
<a:theme xmlns:a="http://schemas.openxmlformats.org/drawingml/2006/main" name="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3.xml><?xml version="1.0" encoding="utf-8"?>
<a:theme xmlns:a="http://schemas.openxmlformats.org/drawingml/2006/main" name="1_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4.xml><?xml version="1.0" encoding="utf-8"?>
<a:theme xmlns:a="http://schemas.openxmlformats.org/drawingml/2006/main" name="Secondary colour option:2">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21247</TotalTime>
  <Words>1890</Words>
  <Application>Microsoft Office PowerPoint</Application>
  <PresentationFormat>On-screen Show (4:3)</PresentationFormat>
  <Paragraphs>181</Paragraphs>
  <Slides>22</Slides>
  <Notes>22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Calibri</vt:lpstr>
      <vt:lpstr>FS Maja</vt:lpstr>
      <vt:lpstr>Symbol</vt:lpstr>
      <vt:lpstr>brand-standard</vt:lpstr>
      <vt:lpstr>Secondary colour option:1</vt:lpstr>
      <vt:lpstr>1_Secondary colour option:1</vt:lpstr>
      <vt:lpstr>Secondary colour option:2</vt:lpstr>
      <vt:lpstr>How might greenspace programmes be used to support reductions in problem substance use?   Wendy Masterton, PhD Student &amp; Research Assistant, Salvation Army Centre for Addiction Services &amp; Research, University of Stirling  Dave Barrie, Service Manager, We Are With You Dundee  Robin Jeffery, Delivery Manager, Venture Scotland  Dr Viola Marx, Green Health Partnership Co-Ordinator, Dundee Green Health Partnership  </vt:lpstr>
      <vt:lpstr>Today’s presentation:</vt:lpstr>
      <vt:lpstr>What is greenspace? </vt:lpstr>
      <vt:lpstr>How does greenspace affect health?</vt:lpstr>
      <vt:lpstr>PowerPoint Presentation</vt:lpstr>
      <vt:lpstr>Greenspace intervention programmes </vt:lpstr>
      <vt:lpstr>Greenspace programme development</vt:lpstr>
      <vt:lpstr>PowerPoint Presentation</vt:lpstr>
      <vt:lpstr>Phase 1: Realist review to provide an initial programme theory </vt:lpstr>
      <vt:lpstr>PowerPoint Presentation</vt:lpstr>
      <vt:lpstr>How does this relate to substance use? </vt:lpstr>
      <vt:lpstr>How might greenspace programmes for substance use reduce inequalities? </vt:lpstr>
      <vt:lpstr>Phase 2: A survey study</vt:lpstr>
      <vt:lpstr>Phase 3: Qualitative interviews</vt:lpstr>
      <vt:lpstr>Why do programmes “work”?</vt:lpstr>
      <vt:lpstr>What did participants say? What is important?</vt:lpstr>
      <vt:lpstr>What did participants say? What is important?</vt:lpstr>
      <vt:lpstr>What did participants say? What is important?</vt:lpstr>
      <vt:lpstr>Inequalities in greenspace programmes </vt:lpstr>
      <vt:lpstr>Key messages  </vt:lpstr>
      <vt:lpstr>Takeaway message</vt:lpstr>
      <vt:lpstr>Contact details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Greenspace interventions: A proposed framework for mental health and for supporting reductions in problem substance use  </dc:title>
  <dc:creator>Wendy Masterton</dc:creator>
  <cp:lastModifiedBy>Wendy Masterton</cp:lastModifiedBy>
  <cp:revision>12</cp:revision>
  <dcterms:created xsi:type="dcterms:W3CDTF">2020-10-28T13:11:11Z</dcterms:created>
  <dcterms:modified xsi:type="dcterms:W3CDTF">2021-06-22T07:40:07Z</dcterms:modified>
</cp:coreProperties>
</file>