
<file path=[Content_Types].xml><?xml version="1.0" encoding="utf-8"?>
<Types xmlns="http://schemas.openxmlformats.org/package/2006/content-types">
  <Default ContentType="image/x-emf" Extension="emf"/>
  <Default ContentType="image/gif" Extension="gif"/>
  <Default ContentType="image/jpeg" Extension="jpeg"/>
  <Default ContentType="image/jpeg" Extension="jpg"/>
  <Default ContentType="image/png" Extension="png"/>
  <Default ContentType="application/vnd.openxmlformats-package.relationships+xml" Extension="rels"/>
  <Default ContentType="image/png" Extension="tm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329" r:id="rId3"/>
    <p:sldId id="333" r:id="rId4"/>
    <p:sldId id="322" r:id="rId5"/>
    <p:sldId id="332" r:id="rId6"/>
    <p:sldId id="330" r:id="rId7"/>
    <p:sldId id="321" r:id="rId8"/>
    <p:sldId id="331" r:id="rId9"/>
    <p:sldId id="320" r:id="rId10"/>
    <p:sldId id="334" r:id="rId11"/>
    <p:sldId id="323" r:id="rId12"/>
    <p:sldId id="335" r:id="rId13"/>
    <p:sldId id="338" r:id="rId14"/>
    <p:sldId id="336" r:id="rId15"/>
    <p:sldId id="313" r:id="rId16"/>
    <p:sldId id="272" r:id="rId17"/>
    <p:sldId id="271" r:id="rId18"/>
    <p:sldId id="327" r:id="rId19"/>
    <p:sldId id="318" r:id="rId20"/>
    <p:sldId id="337"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BE67"/>
    <a:srgbClr val="59BD67"/>
    <a:srgbClr val="F0A851"/>
    <a:srgbClr val="FFC44F"/>
    <a:srgbClr val="365E7D"/>
    <a:srgbClr val="90D8F9"/>
    <a:srgbClr val="FFD791"/>
    <a:srgbClr val="E44745"/>
    <a:srgbClr val="EF7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3"/>
    <p:restoredTop sz="81771"/>
  </p:normalViewPr>
  <p:slideViewPr>
    <p:cSldViewPr snapToGrid="0" snapToObjects="1">
      <p:cViewPr varScale="1">
        <p:scale>
          <a:sx n="94" d="100"/>
          <a:sy n="94" d="100"/>
        </p:scale>
        <p:origin x="7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2F068-F9DE-094B-A1D9-875EE4D34211}" type="datetimeFigureOut">
              <a:rPr lang="en-GB" smtClean="0"/>
              <a:t>21/06/2021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BEB47F-EF4A-5240-A81C-263440DDD401}" type="slidenum">
              <a:rPr lang="en-GB" smtClean="0"/>
              <a:t>‹#›</a:t>
            </a:fld>
            <a:endParaRPr lang="en-GB"/>
          </a:p>
        </p:txBody>
      </p:sp>
    </p:spTree>
    <p:extLst>
      <p:ext uri="{BB962C8B-B14F-4D97-AF65-F5344CB8AC3E}">
        <p14:creationId xmlns:p14="http://schemas.microsoft.com/office/powerpoint/2010/main" val="293560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r>
              <a:rPr lang="en-GB" dirty="0"/>
              <a:t>The</a:t>
            </a:r>
            <a:r>
              <a:rPr lang="en-GB" baseline="0" dirty="0"/>
              <a:t> Green Health Partnership is about…</a:t>
            </a:r>
          </a:p>
          <a:p>
            <a:r>
              <a:rPr lang="en-GB" baseline="0" dirty="0"/>
              <a:t>GREEN– spaces. These are all images taken of Dundee’s greenspaces. And we can use these for…</a:t>
            </a:r>
          </a:p>
          <a:p>
            <a:r>
              <a:rPr lang="en-GB" baseline="0" dirty="0"/>
              <a:t>HEALTH- benefits. Spending time in nature has been shown to improve physical and mental health. It’s good for mental health/depression/anxiety/stress, loneliness, obesity, diabetes T2, resilient communities, helps cancer treatment and recovery.. And much more.</a:t>
            </a:r>
          </a:p>
          <a:p>
            <a:r>
              <a:rPr lang="en-GB" baseline="0" dirty="0"/>
              <a:t>We need to work in partnership to make use of </a:t>
            </a:r>
            <a:r>
              <a:rPr lang="en-GB" baseline="0" dirty="0" err="1"/>
              <a:t>GREENspaces</a:t>
            </a:r>
            <a:r>
              <a:rPr lang="en-GB" baseline="0" dirty="0"/>
              <a:t> for HEALTH-benefits. Partnership between:</a:t>
            </a:r>
          </a:p>
          <a:p>
            <a:r>
              <a:rPr lang="en-GB" baseline="0" dirty="0"/>
              <a:t>DDC – provide and maintain the majority of public greenspaces, </a:t>
            </a:r>
          </a:p>
          <a:p>
            <a:r>
              <a:rPr lang="en-GB" baseline="0" dirty="0"/>
              <a:t>NHST – estates have some greenspaces (i.e. </a:t>
            </a:r>
            <a:r>
              <a:rPr lang="en-GB" baseline="0" dirty="0" err="1"/>
              <a:t>Ninewells</a:t>
            </a:r>
            <a:r>
              <a:rPr lang="en-GB" baseline="0" dirty="0"/>
              <a:t> Community Garden) and we want primary and secondary care to make use of greenspaces for health benefits, Third Sector organisation’s who deliver nature based interventions in local greenspaces,</a:t>
            </a:r>
          </a:p>
          <a:p>
            <a:r>
              <a:rPr lang="en-GB" baseline="0" dirty="0"/>
              <a:t>ACADEMICS– research collaboration</a:t>
            </a:r>
          </a:p>
          <a:p>
            <a:r>
              <a:rPr lang="en-GB" baseline="0" dirty="0"/>
              <a:t>And of course the local COMMUNITIES– who are the ones to benefit from all this.</a:t>
            </a:r>
          </a:p>
        </p:txBody>
      </p:sp>
      <p:sp>
        <p:nvSpPr>
          <p:cNvPr id="4" name="Slide Number Placeholder 3"/>
          <p:cNvSpPr>
            <a:spLocks noGrp="1"/>
          </p:cNvSpPr>
          <p:nvPr>
            <p:ph type="sldNum" sz="quarter" idx="10"/>
          </p:nvPr>
        </p:nvSpPr>
        <p:spPr/>
        <p:txBody>
          <a:bodyPr/>
          <a:lstStyle/>
          <a:p>
            <a:fld id="{F40E8C5A-EC23-4B65-ACCB-26B724467AC4}"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42359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r>
              <a:rPr lang="en-GB" dirty="0"/>
              <a:t>The</a:t>
            </a:r>
            <a:r>
              <a:rPr lang="en-GB" baseline="0" dirty="0"/>
              <a:t> Green Health Partnership is about…</a:t>
            </a:r>
          </a:p>
          <a:p>
            <a:r>
              <a:rPr lang="en-GB" baseline="0" dirty="0"/>
              <a:t>GREEN– spaces. These are all images taken of Dundee’s greenspaces. And we can use these for…</a:t>
            </a:r>
          </a:p>
          <a:p>
            <a:r>
              <a:rPr lang="en-GB" baseline="0" dirty="0"/>
              <a:t>HEALTH- benefits. Spending time in nature has been shown to improve physical and mental health. It’s good for mental health/depression/anxiety/stress, loneliness, obesity, diabetes T2, resilient communities, helps cancer treatment and recovery.. And much more.</a:t>
            </a:r>
          </a:p>
          <a:p>
            <a:r>
              <a:rPr lang="en-GB" baseline="0" dirty="0"/>
              <a:t>We need to work in partnership to make use of </a:t>
            </a:r>
            <a:r>
              <a:rPr lang="en-GB" baseline="0" dirty="0" err="1"/>
              <a:t>GREENspaces</a:t>
            </a:r>
            <a:r>
              <a:rPr lang="en-GB" baseline="0" dirty="0"/>
              <a:t> for HEALTH-benefits. Partnership between:</a:t>
            </a:r>
          </a:p>
          <a:p>
            <a:r>
              <a:rPr lang="en-GB" baseline="0" dirty="0"/>
              <a:t>DDC – provide and maintain the majority of public greenspaces, </a:t>
            </a:r>
          </a:p>
          <a:p>
            <a:r>
              <a:rPr lang="en-GB" baseline="0" dirty="0"/>
              <a:t>NHST – estates have some greenspaces (i.e. </a:t>
            </a:r>
            <a:r>
              <a:rPr lang="en-GB" baseline="0" dirty="0" err="1"/>
              <a:t>Ninewells</a:t>
            </a:r>
            <a:r>
              <a:rPr lang="en-GB" baseline="0" dirty="0"/>
              <a:t> Community Garden) and we want primary and secondary care to make use of greenspaces for health benefits, Third Sector organisation’s who deliver nature based interventions in local greenspaces,</a:t>
            </a:r>
          </a:p>
          <a:p>
            <a:r>
              <a:rPr lang="en-GB" baseline="0" dirty="0"/>
              <a:t>ACADEMICS– research collaboration</a:t>
            </a:r>
          </a:p>
          <a:p>
            <a:r>
              <a:rPr lang="en-GB" baseline="0" dirty="0"/>
              <a:t>And of course the local COMMUNITIES– who are the ones to benefit from all this.</a:t>
            </a:r>
          </a:p>
        </p:txBody>
      </p:sp>
      <p:sp>
        <p:nvSpPr>
          <p:cNvPr id="4" name="Slide Number Placeholder 3"/>
          <p:cNvSpPr>
            <a:spLocks noGrp="1"/>
          </p:cNvSpPr>
          <p:nvPr>
            <p:ph type="sldNum" sz="quarter" idx="10"/>
          </p:nvPr>
        </p:nvSpPr>
        <p:spPr/>
        <p:txBody>
          <a:bodyPr/>
          <a:lstStyle/>
          <a:p>
            <a:fld id="{F40E8C5A-EC23-4B65-ACCB-26B724467AC4}"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00873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I mean by ‘green health’?</a:t>
            </a:r>
          </a:p>
          <a:p>
            <a:endParaRPr lang="en-GB" dirty="0"/>
          </a:p>
          <a:p>
            <a:r>
              <a:rPr lang="en-GB" dirty="0"/>
              <a:t>-BOTH passive and active engagement with greenspace/nature improves physical, mental, social wellbeing</a:t>
            </a:r>
          </a:p>
          <a:p>
            <a:endParaRPr lang="en-GB" dirty="0"/>
          </a:p>
          <a:p>
            <a:r>
              <a:rPr lang="en-GB" dirty="0"/>
              <a:t>It</a:t>
            </a:r>
            <a:r>
              <a:rPr lang="en-GB" baseline="0" dirty="0"/>
              <a:t> includes:</a:t>
            </a:r>
          </a:p>
          <a:p>
            <a:pPr marL="171450" indent="-171450">
              <a:buFontTx/>
              <a:buChar char="-"/>
            </a:pPr>
            <a:r>
              <a:rPr lang="en-GB" baseline="0" dirty="0" err="1"/>
              <a:t>Wakling</a:t>
            </a:r>
            <a:r>
              <a:rPr lang="en-GB" baseline="0" dirty="0"/>
              <a:t> </a:t>
            </a:r>
          </a:p>
          <a:p>
            <a:pPr marL="171450" indent="-171450">
              <a:buFontTx/>
              <a:buChar char="-"/>
            </a:pPr>
            <a:r>
              <a:rPr lang="en-GB" baseline="0" dirty="0"/>
              <a:t>Lying in the park</a:t>
            </a:r>
          </a:p>
          <a:p>
            <a:pPr marL="171450" indent="-171450">
              <a:buFontTx/>
              <a:buChar char="-"/>
            </a:pPr>
            <a:r>
              <a:rPr lang="en-GB" baseline="0" dirty="0"/>
              <a:t>Recreation and Sport</a:t>
            </a:r>
          </a:p>
          <a:p>
            <a:pPr marL="171450" indent="-171450">
              <a:buFontTx/>
              <a:buChar char="-"/>
            </a:pPr>
            <a:r>
              <a:rPr lang="en-GB" baseline="0" dirty="0"/>
              <a:t>Practical conservation</a:t>
            </a:r>
          </a:p>
          <a:p>
            <a:pPr marL="171450" indent="-171450">
              <a:buFontTx/>
              <a:buChar char="-"/>
            </a:pPr>
            <a:r>
              <a:rPr lang="en-GB" baseline="0" dirty="0"/>
              <a:t>Gardening</a:t>
            </a:r>
          </a:p>
          <a:p>
            <a:pPr marL="171450" indent="-171450">
              <a:buFontTx/>
              <a:buChar char="-"/>
            </a:pPr>
            <a:r>
              <a:rPr lang="en-GB" baseline="0" dirty="0"/>
              <a:t>Active Travel</a:t>
            </a:r>
          </a:p>
          <a:p>
            <a:pPr marL="171450" indent="-171450">
              <a:buFontTx/>
              <a:buChar char="-"/>
            </a:pPr>
            <a:r>
              <a:rPr lang="en-GB" baseline="0" dirty="0"/>
              <a:t>Outdoor Learning and play</a:t>
            </a:r>
          </a:p>
          <a:p>
            <a:pPr marL="171450" indent="-171450">
              <a:buFontTx/>
              <a:buChar char="-"/>
            </a:pPr>
            <a:r>
              <a:rPr lang="en-GB" baseline="0" dirty="0"/>
              <a:t>Rehabilitation and recovery</a:t>
            </a:r>
            <a:endParaRPr lang="en-GB" dirty="0"/>
          </a:p>
        </p:txBody>
      </p:sp>
      <p:sp>
        <p:nvSpPr>
          <p:cNvPr id="4" name="Slide Number Placeholder 3"/>
          <p:cNvSpPr>
            <a:spLocks noGrp="1"/>
          </p:cNvSpPr>
          <p:nvPr>
            <p:ph type="sldNum" sz="quarter" idx="10"/>
          </p:nvPr>
        </p:nvSpPr>
        <p:spPr/>
        <p:txBody>
          <a:bodyPr/>
          <a:lstStyle/>
          <a:p>
            <a:fld id="{12D3B3BB-1C5C-4557-BE70-E69D897AC167}" type="slidenum">
              <a:rPr lang="en-GB" smtClean="0"/>
              <a:t>7</a:t>
            </a:fld>
            <a:endParaRPr lang="en-GB" dirty="0"/>
          </a:p>
        </p:txBody>
      </p:sp>
    </p:spTree>
    <p:extLst>
      <p:ext uri="{BB962C8B-B14F-4D97-AF65-F5344CB8AC3E}">
        <p14:creationId xmlns:p14="http://schemas.microsoft.com/office/powerpoint/2010/main" val="426000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outside in fresh air is among the most important leisure activities for improving human wellbeing. During the pandemic research has shown that people were more keen to access greenspaces to go for a walk and stay active than before. </a:t>
            </a:r>
          </a:p>
          <a:p>
            <a:endParaRPr lang="en-GB" dirty="0"/>
          </a:p>
          <a:p>
            <a:r>
              <a:rPr lang="en-GB" dirty="0"/>
              <a:t>Greenspa</a:t>
            </a:r>
            <a:r>
              <a:rPr lang="en-GB" baseline="0" dirty="0"/>
              <a:t>ce is good for everything – lots of research out there. This is just an example from a recent meta analysis to highlight the main findings.</a:t>
            </a:r>
          </a:p>
          <a:p>
            <a:endParaRPr lang="en-GB" baseline="0" dirty="0"/>
          </a:p>
          <a:p>
            <a:r>
              <a:rPr lang="en-GB" baseline="0" dirty="0"/>
              <a:t>Also Good access to greenspaces leads to smaller SES inequalities. Thus important that we have beautiful greenspaces especially in our deprived communities.</a:t>
            </a:r>
            <a:endParaRPr lang="en-GB" dirty="0"/>
          </a:p>
        </p:txBody>
      </p:sp>
      <p:sp>
        <p:nvSpPr>
          <p:cNvPr id="4" name="Slide Number Placeholder 3"/>
          <p:cNvSpPr>
            <a:spLocks noGrp="1"/>
          </p:cNvSpPr>
          <p:nvPr>
            <p:ph type="sldNum" sz="quarter" idx="10"/>
          </p:nvPr>
        </p:nvSpPr>
        <p:spPr/>
        <p:txBody>
          <a:bodyPr/>
          <a:lstStyle/>
          <a:p>
            <a:fld id="{12D3B3BB-1C5C-4557-BE70-E69D897AC167}" type="slidenum">
              <a:rPr lang="en-GB" smtClean="0"/>
              <a:t>9</a:t>
            </a:fld>
            <a:endParaRPr lang="en-GB" dirty="0"/>
          </a:p>
        </p:txBody>
      </p:sp>
    </p:spTree>
    <p:extLst>
      <p:ext uri="{BB962C8B-B14F-4D97-AF65-F5344CB8AC3E}">
        <p14:creationId xmlns:p14="http://schemas.microsoft.com/office/powerpoint/2010/main" val="60893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EB47F-EF4A-5240-A81C-263440DDD401}" type="slidenum">
              <a:rPr lang="en-GB" smtClean="0"/>
              <a:t>10</a:t>
            </a:fld>
            <a:endParaRPr lang="en-GB"/>
          </a:p>
        </p:txBody>
      </p:sp>
    </p:spTree>
    <p:extLst>
      <p:ext uri="{BB962C8B-B14F-4D97-AF65-F5344CB8AC3E}">
        <p14:creationId xmlns:p14="http://schemas.microsoft.com/office/powerpoint/2010/main" val="196183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apart from encouraging people to access greenspaces on their own the Dundee Green Health Partnership developed a pathway for and with NHS healthcare professionals to refer patients to greenspace activities! Before this was in place we had many local activities happening across the city delivered for free, by the third sector, however this was a rather untargeted and unsustainable approach with no direct route in.</a:t>
            </a:r>
          </a:p>
        </p:txBody>
      </p:sp>
      <p:sp>
        <p:nvSpPr>
          <p:cNvPr id="4" name="Slide Number Placeholder 3"/>
          <p:cNvSpPr>
            <a:spLocks noGrp="1"/>
          </p:cNvSpPr>
          <p:nvPr>
            <p:ph type="sldNum" sz="quarter" idx="5"/>
          </p:nvPr>
        </p:nvSpPr>
        <p:spPr/>
        <p:txBody>
          <a:bodyPr/>
          <a:lstStyle/>
          <a:p>
            <a:fld id="{C2BEB47F-EF4A-5240-A81C-263440DDD401}" type="slidenum">
              <a:rPr lang="en-GB" smtClean="0"/>
              <a:t>11</a:t>
            </a:fld>
            <a:endParaRPr lang="en-GB"/>
          </a:p>
        </p:txBody>
      </p:sp>
    </p:spTree>
    <p:extLst>
      <p:ext uri="{BB962C8B-B14F-4D97-AF65-F5344CB8AC3E}">
        <p14:creationId xmlns:p14="http://schemas.microsoft.com/office/powerpoint/2010/main" val="2819530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3B3BB-1C5C-4557-BE70-E69D897AC167}" type="slidenum">
              <a:rPr lang="en-GB" smtClean="0"/>
              <a:t>17</a:t>
            </a:fld>
            <a:endParaRPr lang="en-GB" dirty="0"/>
          </a:p>
        </p:txBody>
      </p:sp>
    </p:spTree>
    <p:extLst>
      <p:ext uri="{BB962C8B-B14F-4D97-AF65-F5344CB8AC3E}">
        <p14:creationId xmlns:p14="http://schemas.microsoft.com/office/powerpoint/2010/main" val="729945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0E8C5A-EC23-4B65-ACCB-26B724467AC4}" type="slidenum">
              <a:rPr lang="en-GB" smtClean="0"/>
              <a:pPr/>
              <a:t>21</a:t>
            </a:fld>
            <a:endParaRPr lang="en-GB"/>
          </a:p>
        </p:txBody>
      </p:sp>
    </p:spTree>
    <p:extLst>
      <p:ext uri="{BB962C8B-B14F-4D97-AF65-F5344CB8AC3E}">
        <p14:creationId xmlns:p14="http://schemas.microsoft.com/office/powerpoint/2010/main" val="81100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A395-090B-974F-A613-7B06FB84ECB4}"/>
              </a:ext>
            </a:extLst>
          </p:cNvPr>
          <p:cNvSpPr>
            <a:spLocks noGrp="1"/>
          </p:cNvSpPr>
          <p:nvPr>
            <p:ph type="ctrTitle"/>
          </p:nvPr>
        </p:nvSpPr>
        <p:spPr>
          <a:xfrm>
            <a:off x="1524000" y="1065211"/>
            <a:ext cx="9144000" cy="2387600"/>
          </a:xfrm>
        </p:spPr>
        <p:txBody>
          <a:bodyPr anchor="b"/>
          <a:lstStyle>
            <a:lvl1pPr algn="ctr">
              <a:defRPr sz="6000" b="0" i="0">
                <a:latin typeface="Brandon Grotesque Light" panose="020B0303020203060202" pitchFamily="34" charset="77"/>
              </a:defRPr>
            </a:lvl1pPr>
          </a:lstStyle>
          <a:p>
            <a:r>
              <a:rPr lang="en-GB" dirty="0"/>
              <a:t>Click to edit Master title style</a:t>
            </a:r>
          </a:p>
        </p:txBody>
      </p:sp>
      <p:sp>
        <p:nvSpPr>
          <p:cNvPr id="3" name="Subtitle 2">
            <a:extLst>
              <a:ext uri="{FF2B5EF4-FFF2-40B4-BE49-F238E27FC236}">
                <a16:creationId xmlns:a16="http://schemas.microsoft.com/office/drawing/2014/main" id="{F0C54613-37F2-5F49-9562-7D360CFD368C}"/>
              </a:ext>
            </a:extLst>
          </p:cNvPr>
          <p:cNvSpPr>
            <a:spLocks noGrp="1"/>
          </p:cNvSpPr>
          <p:nvPr>
            <p:ph type="subTitle" idx="1"/>
          </p:nvPr>
        </p:nvSpPr>
        <p:spPr>
          <a:xfrm>
            <a:off x="1524000" y="3544886"/>
            <a:ext cx="9144000" cy="1655762"/>
          </a:xfrm>
        </p:spPr>
        <p:txBody>
          <a:bodyPr/>
          <a:lstStyle>
            <a:lvl1pPr marL="0" indent="0" algn="ctr">
              <a:buNone/>
              <a:defRPr sz="2400" b="0" i="0">
                <a:latin typeface="Brandon Grotesque Light" panose="020B03030202030602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115405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C6AE-74D7-5842-94C8-0CA1E45640AC}"/>
              </a:ext>
            </a:extLst>
          </p:cNvPr>
          <p:cNvSpPr>
            <a:spLocks noGrp="1"/>
          </p:cNvSpPr>
          <p:nvPr>
            <p:ph type="title"/>
          </p:nvPr>
        </p:nvSpPr>
        <p:spPr/>
        <p:txBody>
          <a:bodyPr/>
          <a:lstStyle>
            <a:lvl1pPr>
              <a:defRPr b="0" i="0">
                <a:latin typeface="Brandon Grotesque Medium" panose="020B0603020203060202" pitchFamily="34" charset="77"/>
              </a:defRPr>
            </a:lvl1pPr>
          </a:lstStyle>
          <a:p>
            <a:r>
              <a:rPr lang="en-GB" dirty="0"/>
              <a:t>Click to edit Master title style</a:t>
            </a:r>
          </a:p>
        </p:txBody>
      </p:sp>
      <p:sp>
        <p:nvSpPr>
          <p:cNvPr id="3" name="Vertical Text Placeholder 2">
            <a:extLst>
              <a:ext uri="{FF2B5EF4-FFF2-40B4-BE49-F238E27FC236}">
                <a16:creationId xmlns:a16="http://schemas.microsoft.com/office/drawing/2014/main" id="{4EF4BD3D-DC94-CF41-AC75-CD17C0216255}"/>
              </a:ext>
            </a:extLst>
          </p:cNvPr>
          <p:cNvSpPr>
            <a:spLocks noGrp="1"/>
          </p:cNvSpPr>
          <p:nvPr>
            <p:ph type="body" orient="vert" idx="1"/>
          </p:nvPr>
        </p:nvSpPr>
        <p:spPr/>
        <p:txBody>
          <a:bodyPr vert="eaVert"/>
          <a:lstStyle>
            <a:lvl1pPr>
              <a:defRPr b="0" i="0">
                <a:latin typeface="Brandon Grotesque Light" panose="020B0303020203060202" pitchFamily="34" charset="77"/>
              </a:defRPr>
            </a:lvl1pPr>
            <a:lvl2pPr>
              <a:defRPr b="0" i="0">
                <a:latin typeface="Brandon Grotesque Light" panose="020B0303020203060202" pitchFamily="34" charset="77"/>
              </a:defRPr>
            </a:lvl2pPr>
            <a:lvl3pPr>
              <a:defRPr b="0" i="0">
                <a:latin typeface="Brandon Grotesque Light" panose="020B0303020203060202" pitchFamily="34" charset="77"/>
              </a:defRPr>
            </a:lvl3pPr>
            <a:lvl4pPr>
              <a:defRPr b="0" i="0">
                <a:latin typeface="Brandon Grotesque Light" panose="020B0303020203060202" pitchFamily="34" charset="77"/>
              </a:defRPr>
            </a:lvl4pPr>
            <a:lvl5pPr>
              <a:defRPr b="0" i="0">
                <a:latin typeface="Brandon Grotesque Light" panose="020B0303020203060202"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3696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99B3DE-D569-0B4B-87F7-BC7325A36B0C}"/>
              </a:ext>
            </a:extLst>
          </p:cNvPr>
          <p:cNvSpPr>
            <a:spLocks noGrp="1"/>
          </p:cNvSpPr>
          <p:nvPr>
            <p:ph type="title" orient="vert"/>
          </p:nvPr>
        </p:nvSpPr>
        <p:spPr>
          <a:xfrm>
            <a:off x="8724900" y="365125"/>
            <a:ext cx="2628900" cy="5378450"/>
          </a:xfrm>
        </p:spPr>
        <p:txBody>
          <a:bodyPr vert="eaVert"/>
          <a:lstStyle>
            <a:lvl1pPr>
              <a:defRPr b="0" i="0">
                <a:latin typeface="Brandon Grotesque Medium" panose="020B0603020203060202" pitchFamily="34" charset="77"/>
              </a:defRPr>
            </a:lvl1pPr>
          </a:lstStyle>
          <a:p>
            <a:r>
              <a:rPr lang="en-GB" dirty="0"/>
              <a:t>Click to edit Master title style</a:t>
            </a:r>
          </a:p>
        </p:txBody>
      </p:sp>
      <p:sp>
        <p:nvSpPr>
          <p:cNvPr id="3" name="Vertical Text Placeholder 2">
            <a:extLst>
              <a:ext uri="{FF2B5EF4-FFF2-40B4-BE49-F238E27FC236}">
                <a16:creationId xmlns:a16="http://schemas.microsoft.com/office/drawing/2014/main" id="{EC9B2D11-6D1F-6A43-A2F0-64089CE20B62}"/>
              </a:ext>
            </a:extLst>
          </p:cNvPr>
          <p:cNvSpPr>
            <a:spLocks noGrp="1"/>
          </p:cNvSpPr>
          <p:nvPr>
            <p:ph type="body" orient="vert" idx="1"/>
          </p:nvPr>
        </p:nvSpPr>
        <p:spPr>
          <a:xfrm>
            <a:off x="838200" y="365125"/>
            <a:ext cx="7734300" cy="5378450"/>
          </a:xfrm>
        </p:spPr>
        <p:txBody>
          <a:bodyPr vert="eaVert"/>
          <a:lstStyle>
            <a:lvl1pPr>
              <a:defRPr b="0" i="0">
                <a:latin typeface="Brandon Grotesque Light" panose="020B0303020203060202" pitchFamily="34" charset="77"/>
              </a:defRPr>
            </a:lvl1pPr>
            <a:lvl2pPr>
              <a:defRPr b="0" i="0">
                <a:latin typeface="Brandon Grotesque Light" panose="020B0303020203060202" pitchFamily="34" charset="77"/>
              </a:defRPr>
            </a:lvl2pPr>
            <a:lvl3pPr>
              <a:defRPr b="0" i="0">
                <a:latin typeface="Brandon Grotesque Light" panose="020B0303020203060202" pitchFamily="34" charset="77"/>
              </a:defRPr>
            </a:lvl3pPr>
            <a:lvl4pPr>
              <a:defRPr b="0" i="0">
                <a:latin typeface="Brandon Grotesque Light" panose="020B0303020203060202" pitchFamily="34" charset="77"/>
              </a:defRPr>
            </a:lvl4pPr>
            <a:lvl5pPr>
              <a:defRPr b="0" i="0">
                <a:latin typeface="Brandon Grotesque Light" panose="020B0303020203060202"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5161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7975-4E27-8E45-922A-CCF12140A052}"/>
              </a:ext>
            </a:extLst>
          </p:cNvPr>
          <p:cNvSpPr>
            <a:spLocks noGrp="1"/>
          </p:cNvSpPr>
          <p:nvPr>
            <p:ph type="title"/>
          </p:nvPr>
        </p:nvSpPr>
        <p:spPr/>
        <p:txBody>
          <a:bodyPr/>
          <a:lstStyle>
            <a:lvl1pPr>
              <a:defRPr b="0" i="0">
                <a:latin typeface="Brandon Grotesque Medium" panose="020B0603020203060202" pitchFamily="34" charset="77"/>
              </a:defRPr>
            </a:lvl1pPr>
          </a:lstStyle>
          <a:p>
            <a:r>
              <a:rPr lang="en-GB" dirty="0"/>
              <a:t>Click to edit Master title style</a:t>
            </a:r>
          </a:p>
        </p:txBody>
      </p:sp>
      <p:sp>
        <p:nvSpPr>
          <p:cNvPr id="3" name="Content Placeholder 2">
            <a:extLst>
              <a:ext uri="{FF2B5EF4-FFF2-40B4-BE49-F238E27FC236}">
                <a16:creationId xmlns:a16="http://schemas.microsoft.com/office/drawing/2014/main" id="{F40B6613-A296-1A4E-8E8E-348586CD3775}"/>
              </a:ext>
            </a:extLst>
          </p:cNvPr>
          <p:cNvSpPr>
            <a:spLocks noGrp="1"/>
          </p:cNvSpPr>
          <p:nvPr>
            <p:ph idx="1"/>
          </p:nvPr>
        </p:nvSpPr>
        <p:spPr>
          <a:xfrm>
            <a:off x="838200" y="1825625"/>
            <a:ext cx="10515600" cy="3860800"/>
          </a:xfrm>
        </p:spPr>
        <p:txBody>
          <a:bodyPr/>
          <a:lstStyle>
            <a:lvl1pPr>
              <a:defRPr b="0" i="0">
                <a:latin typeface="Brandon Grotesque Light" panose="020B0303020203060202" pitchFamily="34" charset="77"/>
              </a:defRPr>
            </a:lvl1pPr>
            <a:lvl2pPr>
              <a:defRPr b="0" i="0">
                <a:latin typeface="Brandon Grotesque Light" panose="020B0303020203060202" pitchFamily="34" charset="77"/>
              </a:defRPr>
            </a:lvl2pPr>
            <a:lvl3pPr>
              <a:defRPr b="0" i="0">
                <a:latin typeface="Brandon Grotesque Light" panose="020B0303020203060202" pitchFamily="34" charset="77"/>
              </a:defRPr>
            </a:lvl3pPr>
            <a:lvl4pPr>
              <a:defRPr b="0" i="0">
                <a:latin typeface="Brandon Grotesque Light" panose="020B0303020203060202" pitchFamily="34" charset="77"/>
              </a:defRPr>
            </a:lvl4pPr>
            <a:lvl5pPr>
              <a:defRPr b="0" i="0">
                <a:latin typeface="Brandon Grotesque Light" panose="020B0303020203060202"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055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1FFF-6869-A94F-9676-8CAD150C316B}"/>
              </a:ext>
            </a:extLst>
          </p:cNvPr>
          <p:cNvSpPr>
            <a:spLocks noGrp="1"/>
          </p:cNvSpPr>
          <p:nvPr>
            <p:ph type="title"/>
          </p:nvPr>
        </p:nvSpPr>
        <p:spPr>
          <a:xfrm>
            <a:off x="831850" y="1181094"/>
            <a:ext cx="10515600" cy="2852737"/>
          </a:xfrm>
        </p:spPr>
        <p:txBody>
          <a:bodyPr anchor="b"/>
          <a:lstStyle>
            <a:lvl1pPr>
              <a:defRPr sz="6000" b="0" i="0">
                <a:latin typeface="Brandon Grotesque Medium" panose="020B0603020203060202" pitchFamily="34" charset="77"/>
              </a:defRPr>
            </a:lvl1pPr>
          </a:lstStyle>
          <a:p>
            <a:r>
              <a:rPr lang="en-GB" dirty="0"/>
              <a:t>Click to edit Master title style</a:t>
            </a:r>
          </a:p>
        </p:txBody>
      </p:sp>
      <p:sp>
        <p:nvSpPr>
          <p:cNvPr id="3" name="Text Placeholder 2">
            <a:extLst>
              <a:ext uri="{FF2B5EF4-FFF2-40B4-BE49-F238E27FC236}">
                <a16:creationId xmlns:a16="http://schemas.microsoft.com/office/drawing/2014/main" id="{B6C03372-6085-D040-A47C-6633DC0528DF}"/>
              </a:ext>
            </a:extLst>
          </p:cNvPr>
          <p:cNvSpPr>
            <a:spLocks noGrp="1"/>
          </p:cNvSpPr>
          <p:nvPr>
            <p:ph type="body" idx="1"/>
          </p:nvPr>
        </p:nvSpPr>
        <p:spPr>
          <a:xfrm>
            <a:off x="831850" y="4060819"/>
            <a:ext cx="10515600" cy="1500187"/>
          </a:xfrm>
        </p:spPr>
        <p:txBody>
          <a:bodyPr/>
          <a:lstStyle>
            <a:lvl1pPr marL="0" indent="0">
              <a:buNone/>
              <a:defRPr sz="2400" b="0" i="0">
                <a:solidFill>
                  <a:schemeClr val="tx1">
                    <a:tint val="75000"/>
                  </a:schemeClr>
                </a:solidFill>
                <a:latin typeface="Brandon Grotesque Light" panose="020B0303020203060202"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50966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9E0F-EF83-6248-BD8E-7B38C1E26AC4}"/>
              </a:ext>
            </a:extLst>
          </p:cNvPr>
          <p:cNvSpPr>
            <a:spLocks noGrp="1"/>
          </p:cNvSpPr>
          <p:nvPr>
            <p:ph type="title"/>
          </p:nvPr>
        </p:nvSpPr>
        <p:spPr/>
        <p:txBody>
          <a:bodyPr/>
          <a:lstStyle>
            <a:lvl1pPr>
              <a:defRPr b="0" i="0">
                <a:latin typeface="Brandon Grotesque Medium" panose="020B0603020203060202" pitchFamily="34" charset="77"/>
              </a:defRPr>
            </a:lvl1pPr>
          </a:lstStyle>
          <a:p>
            <a:r>
              <a:rPr lang="en-GB" dirty="0"/>
              <a:t>Click to edit Master title style</a:t>
            </a:r>
          </a:p>
        </p:txBody>
      </p:sp>
      <p:sp>
        <p:nvSpPr>
          <p:cNvPr id="3" name="Content Placeholder 2">
            <a:extLst>
              <a:ext uri="{FF2B5EF4-FFF2-40B4-BE49-F238E27FC236}">
                <a16:creationId xmlns:a16="http://schemas.microsoft.com/office/drawing/2014/main" id="{7431DCCB-3A1D-804C-990C-AAEBDDFB121F}"/>
              </a:ext>
            </a:extLst>
          </p:cNvPr>
          <p:cNvSpPr>
            <a:spLocks noGrp="1"/>
          </p:cNvSpPr>
          <p:nvPr>
            <p:ph sz="half" idx="1"/>
          </p:nvPr>
        </p:nvSpPr>
        <p:spPr>
          <a:xfrm>
            <a:off x="762000" y="1825625"/>
            <a:ext cx="5257800" cy="3917950"/>
          </a:xfrm>
        </p:spPr>
        <p:txBody>
          <a:bodyPr/>
          <a:lstStyle>
            <a:lvl1pPr>
              <a:defRPr b="0" i="0">
                <a:latin typeface="Brandon Grotesque Light" panose="020B0303020203060202" pitchFamily="34" charset="77"/>
              </a:defRPr>
            </a:lvl1pPr>
            <a:lvl2pPr>
              <a:defRPr b="0" i="0">
                <a:latin typeface="Brandon Grotesque Light" panose="020B0303020203060202" pitchFamily="34" charset="77"/>
              </a:defRPr>
            </a:lvl2pPr>
            <a:lvl3pPr>
              <a:defRPr b="0" i="0">
                <a:latin typeface="Brandon Grotesque Light" panose="020B0303020203060202" pitchFamily="34" charset="77"/>
              </a:defRPr>
            </a:lvl3pPr>
            <a:lvl4pPr>
              <a:defRPr b="0" i="0">
                <a:latin typeface="Brandon Grotesque Light" panose="020B0303020203060202" pitchFamily="34" charset="77"/>
              </a:defRPr>
            </a:lvl4pPr>
            <a:lvl5pPr>
              <a:defRPr b="0" i="0">
                <a:latin typeface="Brandon Grotesque Light" panose="020B0303020203060202"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BA0DA555-78F0-8844-8E67-3B47366A3460}"/>
              </a:ext>
            </a:extLst>
          </p:cNvPr>
          <p:cNvSpPr>
            <a:spLocks noGrp="1"/>
          </p:cNvSpPr>
          <p:nvPr>
            <p:ph sz="half" idx="2"/>
          </p:nvPr>
        </p:nvSpPr>
        <p:spPr>
          <a:xfrm>
            <a:off x="6096000" y="1825625"/>
            <a:ext cx="5257800" cy="3917950"/>
          </a:xfrm>
        </p:spPr>
        <p:txBody>
          <a:bodyPr/>
          <a:lstStyle>
            <a:lvl1pPr>
              <a:defRPr b="0" i="0">
                <a:latin typeface="Brandon Grotesque Light" panose="020B0303020203060202" pitchFamily="34" charset="77"/>
              </a:defRPr>
            </a:lvl1pPr>
            <a:lvl2pPr>
              <a:defRPr b="0" i="0">
                <a:latin typeface="Brandon Grotesque Light" panose="020B0303020203060202" pitchFamily="34" charset="77"/>
              </a:defRPr>
            </a:lvl2pPr>
            <a:lvl3pPr>
              <a:defRPr b="0" i="0">
                <a:latin typeface="Brandon Grotesque Light" panose="020B0303020203060202" pitchFamily="34" charset="77"/>
              </a:defRPr>
            </a:lvl3pPr>
            <a:lvl4pPr>
              <a:defRPr b="0" i="0">
                <a:latin typeface="Brandon Grotesque Light" panose="020B0303020203060202" pitchFamily="34" charset="77"/>
              </a:defRPr>
            </a:lvl4pPr>
            <a:lvl5pPr>
              <a:defRPr b="0" i="0">
                <a:latin typeface="Brandon Grotesque Light" panose="020B0303020203060202"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99237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072A-B9B9-5042-A276-4256EC1C772F}"/>
              </a:ext>
            </a:extLst>
          </p:cNvPr>
          <p:cNvSpPr>
            <a:spLocks noGrp="1"/>
          </p:cNvSpPr>
          <p:nvPr>
            <p:ph type="title"/>
          </p:nvPr>
        </p:nvSpPr>
        <p:spPr>
          <a:xfrm>
            <a:off x="839788" y="365125"/>
            <a:ext cx="10515600" cy="1325563"/>
          </a:xfrm>
        </p:spPr>
        <p:txBody>
          <a:bodyPr/>
          <a:lstStyle>
            <a:lvl1pPr>
              <a:defRPr b="0" i="0">
                <a:latin typeface="Brandon Grotesque Medium" panose="020B0603020203060202" pitchFamily="34" charset="77"/>
              </a:defRPr>
            </a:lvl1pPr>
          </a:lstStyle>
          <a:p>
            <a:r>
              <a:rPr lang="en-GB" dirty="0"/>
              <a:t>Click to edit Master title style</a:t>
            </a:r>
          </a:p>
        </p:txBody>
      </p:sp>
      <p:sp>
        <p:nvSpPr>
          <p:cNvPr id="3" name="Text Placeholder 2">
            <a:extLst>
              <a:ext uri="{FF2B5EF4-FFF2-40B4-BE49-F238E27FC236}">
                <a16:creationId xmlns:a16="http://schemas.microsoft.com/office/drawing/2014/main" id="{9A9D678C-DD8F-3240-942A-351359B570F2}"/>
              </a:ext>
            </a:extLst>
          </p:cNvPr>
          <p:cNvSpPr>
            <a:spLocks noGrp="1"/>
          </p:cNvSpPr>
          <p:nvPr>
            <p:ph type="body" idx="1"/>
          </p:nvPr>
        </p:nvSpPr>
        <p:spPr>
          <a:xfrm>
            <a:off x="839788" y="1681163"/>
            <a:ext cx="5157787" cy="823912"/>
          </a:xfrm>
        </p:spPr>
        <p:txBody>
          <a:bodyPr anchor="b"/>
          <a:lstStyle>
            <a:lvl1pPr marL="0" indent="0">
              <a:buNone/>
              <a:defRPr sz="2400" b="1" i="0">
                <a:latin typeface="Brandon Grotesque Light" panose="020B0303020203060202"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98872B37-B836-C04E-8C73-AB3FDE90A650}"/>
              </a:ext>
            </a:extLst>
          </p:cNvPr>
          <p:cNvSpPr>
            <a:spLocks noGrp="1"/>
          </p:cNvSpPr>
          <p:nvPr>
            <p:ph sz="half" idx="2"/>
          </p:nvPr>
        </p:nvSpPr>
        <p:spPr>
          <a:xfrm>
            <a:off x="839788" y="2505075"/>
            <a:ext cx="5157787" cy="3252788"/>
          </a:xfrm>
        </p:spPr>
        <p:txBody>
          <a:bodyPr/>
          <a:lstStyle>
            <a:lvl1pPr>
              <a:defRPr b="0" i="0">
                <a:latin typeface="Brandon Grotesque Light" panose="020B0303020203060202" pitchFamily="34" charset="77"/>
              </a:defRPr>
            </a:lvl1pPr>
            <a:lvl2pPr>
              <a:defRPr b="0" i="0">
                <a:latin typeface="Brandon Grotesque Light" panose="020B0303020203060202" pitchFamily="34" charset="77"/>
              </a:defRPr>
            </a:lvl2pPr>
            <a:lvl3pPr>
              <a:defRPr b="0" i="0">
                <a:latin typeface="Brandon Grotesque Light" panose="020B0303020203060202" pitchFamily="34" charset="77"/>
              </a:defRPr>
            </a:lvl3pPr>
            <a:lvl4pPr>
              <a:defRPr b="0" i="0">
                <a:latin typeface="Brandon Grotesque Light" panose="020B0303020203060202" pitchFamily="34" charset="77"/>
              </a:defRPr>
            </a:lvl4pPr>
            <a:lvl5pPr>
              <a:defRPr b="0" i="0">
                <a:latin typeface="Brandon Grotesque Light" panose="020B0303020203060202"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554DABD9-A615-1440-8730-978214875B4F}"/>
              </a:ext>
            </a:extLst>
          </p:cNvPr>
          <p:cNvSpPr>
            <a:spLocks noGrp="1"/>
          </p:cNvSpPr>
          <p:nvPr>
            <p:ph type="body" sz="quarter" idx="3"/>
          </p:nvPr>
        </p:nvSpPr>
        <p:spPr>
          <a:xfrm>
            <a:off x="6172200" y="1681163"/>
            <a:ext cx="5183188" cy="823912"/>
          </a:xfrm>
        </p:spPr>
        <p:txBody>
          <a:bodyPr anchor="b"/>
          <a:lstStyle>
            <a:lvl1pPr marL="0" indent="0">
              <a:buNone/>
              <a:defRPr sz="2400" b="1" i="0">
                <a:latin typeface="Brandon Grotesque Light" panose="020B0303020203060202"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945B152D-F8E7-384C-A218-64671E7EE79D}"/>
              </a:ext>
            </a:extLst>
          </p:cNvPr>
          <p:cNvSpPr>
            <a:spLocks noGrp="1"/>
          </p:cNvSpPr>
          <p:nvPr>
            <p:ph sz="quarter" idx="4"/>
          </p:nvPr>
        </p:nvSpPr>
        <p:spPr>
          <a:xfrm>
            <a:off x="6172200" y="2505075"/>
            <a:ext cx="5183188" cy="3252788"/>
          </a:xfrm>
        </p:spPr>
        <p:txBody>
          <a:bodyPr/>
          <a:lstStyle>
            <a:lvl1pPr>
              <a:defRPr b="0" i="0">
                <a:latin typeface="Brandon Grotesque Light" panose="020B0303020203060202" pitchFamily="34" charset="77"/>
              </a:defRPr>
            </a:lvl1pPr>
            <a:lvl2pPr>
              <a:defRPr b="0" i="0">
                <a:latin typeface="Brandon Grotesque Light" panose="020B0303020203060202" pitchFamily="34" charset="77"/>
              </a:defRPr>
            </a:lvl2pPr>
            <a:lvl3pPr>
              <a:defRPr b="0" i="0">
                <a:latin typeface="Brandon Grotesque Light" panose="020B0303020203060202" pitchFamily="34" charset="77"/>
              </a:defRPr>
            </a:lvl3pPr>
            <a:lvl4pPr>
              <a:defRPr b="0" i="0">
                <a:latin typeface="Brandon Grotesque Light" panose="020B0303020203060202" pitchFamily="34" charset="77"/>
              </a:defRPr>
            </a:lvl4pPr>
            <a:lvl5pPr>
              <a:defRPr b="0" i="0">
                <a:latin typeface="Brandon Grotesque Light" panose="020B0303020203060202"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3672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5832-EECF-054D-9780-F3334BAB03F2}"/>
              </a:ext>
            </a:extLst>
          </p:cNvPr>
          <p:cNvSpPr>
            <a:spLocks noGrp="1"/>
          </p:cNvSpPr>
          <p:nvPr>
            <p:ph type="title"/>
          </p:nvPr>
        </p:nvSpPr>
        <p:spPr/>
        <p:txBody>
          <a:bodyPr/>
          <a:lstStyle>
            <a:lvl1pPr>
              <a:defRPr b="0" i="0">
                <a:latin typeface="Brandon Grotesque Medium" panose="020B0603020203060202" pitchFamily="34" charset="77"/>
              </a:defRPr>
            </a:lvl1pPr>
          </a:lstStyle>
          <a:p>
            <a:r>
              <a:rPr lang="en-GB" dirty="0"/>
              <a:t>Click to edit Master title style</a:t>
            </a:r>
          </a:p>
        </p:txBody>
      </p:sp>
    </p:spTree>
    <p:extLst>
      <p:ext uri="{BB962C8B-B14F-4D97-AF65-F5344CB8AC3E}">
        <p14:creationId xmlns:p14="http://schemas.microsoft.com/office/powerpoint/2010/main" val="345962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39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2CC6-F6E3-D04B-B676-1CFA313317BF}"/>
              </a:ext>
            </a:extLst>
          </p:cNvPr>
          <p:cNvSpPr>
            <a:spLocks noGrp="1"/>
          </p:cNvSpPr>
          <p:nvPr>
            <p:ph type="title"/>
          </p:nvPr>
        </p:nvSpPr>
        <p:spPr>
          <a:xfrm>
            <a:off x="839788" y="457200"/>
            <a:ext cx="3932237" cy="1600200"/>
          </a:xfrm>
        </p:spPr>
        <p:txBody>
          <a:bodyPr anchor="b"/>
          <a:lstStyle>
            <a:lvl1pPr>
              <a:defRPr sz="3200" b="1" i="0">
                <a:latin typeface="Brandon Grotesque Light" panose="020B0303020203060202" pitchFamily="34" charset="77"/>
              </a:defRPr>
            </a:lvl1pPr>
          </a:lstStyle>
          <a:p>
            <a:r>
              <a:rPr lang="en-GB" dirty="0"/>
              <a:t>Click to edit Master title style</a:t>
            </a:r>
          </a:p>
        </p:txBody>
      </p:sp>
      <p:sp>
        <p:nvSpPr>
          <p:cNvPr id="3" name="Content Placeholder 2">
            <a:extLst>
              <a:ext uri="{FF2B5EF4-FFF2-40B4-BE49-F238E27FC236}">
                <a16:creationId xmlns:a16="http://schemas.microsoft.com/office/drawing/2014/main" id="{672878FF-705D-414C-8859-74A3F7673CF5}"/>
              </a:ext>
            </a:extLst>
          </p:cNvPr>
          <p:cNvSpPr>
            <a:spLocks noGrp="1"/>
          </p:cNvSpPr>
          <p:nvPr>
            <p:ph idx="1"/>
          </p:nvPr>
        </p:nvSpPr>
        <p:spPr>
          <a:xfrm>
            <a:off x="5183188" y="987425"/>
            <a:ext cx="6172200" cy="4627563"/>
          </a:xfrm>
        </p:spPr>
        <p:txBody>
          <a:bodyPr/>
          <a:lstStyle>
            <a:lvl1pPr>
              <a:defRPr sz="3200" b="0" i="0">
                <a:latin typeface="Brandon Grotesque Light" panose="020B0303020203060202" pitchFamily="34" charset="77"/>
              </a:defRPr>
            </a:lvl1pPr>
            <a:lvl2pPr>
              <a:defRPr sz="2800" b="0" i="0">
                <a:latin typeface="Brandon Grotesque Light" panose="020B0303020203060202" pitchFamily="34" charset="77"/>
              </a:defRPr>
            </a:lvl2pPr>
            <a:lvl3pPr>
              <a:defRPr sz="2400" b="0" i="0">
                <a:latin typeface="Brandon Grotesque Light" panose="020B0303020203060202" pitchFamily="34" charset="77"/>
              </a:defRPr>
            </a:lvl3pPr>
            <a:lvl4pPr>
              <a:defRPr sz="2000" b="0" i="0">
                <a:latin typeface="Brandon Grotesque Light" panose="020B0303020203060202" pitchFamily="34" charset="77"/>
              </a:defRPr>
            </a:lvl4pPr>
            <a:lvl5pPr>
              <a:defRPr sz="2000" b="0" i="0">
                <a:latin typeface="Brandon Grotesque Light" panose="020B0303020203060202" pitchFamily="34" charset="77"/>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a:extLst>
              <a:ext uri="{FF2B5EF4-FFF2-40B4-BE49-F238E27FC236}">
                <a16:creationId xmlns:a16="http://schemas.microsoft.com/office/drawing/2014/main" id="{47B1D348-51F4-8F45-AA28-2144DDDA9B41}"/>
              </a:ext>
            </a:extLst>
          </p:cNvPr>
          <p:cNvSpPr>
            <a:spLocks noGrp="1"/>
          </p:cNvSpPr>
          <p:nvPr>
            <p:ph type="body" sz="half" idx="2"/>
          </p:nvPr>
        </p:nvSpPr>
        <p:spPr>
          <a:xfrm>
            <a:off x="839788" y="2057400"/>
            <a:ext cx="3932237" cy="3619147"/>
          </a:xfrm>
        </p:spPr>
        <p:txBody>
          <a:bodyPr/>
          <a:lstStyle>
            <a:lvl1pPr marL="0" indent="0">
              <a:buNone/>
              <a:defRPr sz="1600" b="0" i="0">
                <a:latin typeface="Brandon Grotesque Light" panose="020B0303020203060202"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4671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7519-AE6E-634E-B1A2-7769761C6BC6}"/>
              </a:ext>
            </a:extLst>
          </p:cNvPr>
          <p:cNvSpPr>
            <a:spLocks noGrp="1"/>
          </p:cNvSpPr>
          <p:nvPr>
            <p:ph type="title"/>
          </p:nvPr>
        </p:nvSpPr>
        <p:spPr>
          <a:xfrm>
            <a:off x="839788" y="457200"/>
            <a:ext cx="3932237" cy="1600200"/>
          </a:xfrm>
        </p:spPr>
        <p:txBody>
          <a:bodyPr anchor="b"/>
          <a:lstStyle>
            <a:lvl1pPr>
              <a:defRPr lang="en-GB" sz="3200" b="1" i="0" kern="1200" dirty="0">
                <a:solidFill>
                  <a:schemeClr val="tx1"/>
                </a:solidFill>
                <a:latin typeface="Brandon Grotesque Light" panose="020B0303020203060202" pitchFamily="34" charset="77"/>
                <a:ea typeface="+mj-ea"/>
                <a:cs typeface="+mj-cs"/>
              </a:defRPr>
            </a:lvl1pPr>
          </a:lstStyle>
          <a:p>
            <a:r>
              <a:rPr lang="en-GB" dirty="0"/>
              <a:t>Click to edit Master title style</a:t>
            </a:r>
          </a:p>
        </p:txBody>
      </p:sp>
      <p:sp>
        <p:nvSpPr>
          <p:cNvPr id="3" name="Picture Placeholder 2">
            <a:extLst>
              <a:ext uri="{FF2B5EF4-FFF2-40B4-BE49-F238E27FC236}">
                <a16:creationId xmlns:a16="http://schemas.microsoft.com/office/drawing/2014/main" id="{1CEEE102-5B56-CF47-8EC4-456AEBC32B19}"/>
              </a:ext>
            </a:extLst>
          </p:cNvPr>
          <p:cNvSpPr>
            <a:spLocks noGrp="1"/>
          </p:cNvSpPr>
          <p:nvPr>
            <p:ph type="pic" idx="1"/>
          </p:nvPr>
        </p:nvSpPr>
        <p:spPr>
          <a:xfrm>
            <a:off x="5183188" y="987425"/>
            <a:ext cx="6172200" cy="4873625"/>
          </a:xfrm>
        </p:spPr>
        <p:txBody>
          <a:bodyPr/>
          <a:lstStyle>
            <a:lvl1pPr marL="0" indent="0">
              <a:buNone/>
              <a:defRPr sz="3200" b="0" i="0">
                <a:latin typeface="Brandon Grotesque Light" panose="020B0303020203060202"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a:extLst>
              <a:ext uri="{FF2B5EF4-FFF2-40B4-BE49-F238E27FC236}">
                <a16:creationId xmlns:a16="http://schemas.microsoft.com/office/drawing/2014/main" id="{503CF59B-F883-7245-8269-E14665B4B1DB}"/>
              </a:ext>
            </a:extLst>
          </p:cNvPr>
          <p:cNvSpPr>
            <a:spLocks noGrp="1"/>
          </p:cNvSpPr>
          <p:nvPr>
            <p:ph type="body" sz="half" idx="2"/>
          </p:nvPr>
        </p:nvSpPr>
        <p:spPr>
          <a:xfrm>
            <a:off x="839788" y="2057400"/>
            <a:ext cx="3932237" cy="3811588"/>
          </a:xfrm>
        </p:spPr>
        <p:txBody>
          <a:bodyPr/>
          <a:lstStyle>
            <a:lvl1pPr marL="0" indent="0">
              <a:buNone/>
              <a:defRPr sz="1600" b="0" i="0">
                <a:latin typeface="Brandon Grotesque Light" panose="020B0303020203060202"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39592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6D8ADB-711F-5045-9C49-C4A88EA78F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42DE545A-E4E0-104E-B12C-9C6914637545}"/>
              </a:ext>
            </a:extLst>
          </p:cNvPr>
          <p:cNvSpPr>
            <a:spLocks noGrp="1"/>
          </p:cNvSpPr>
          <p:nvPr>
            <p:ph type="body" idx="1"/>
          </p:nvPr>
        </p:nvSpPr>
        <p:spPr>
          <a:xfrm>
            <a:off x="838200" y="1825625"/>
            <a:ext cx="10515600" cy="39322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0423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Brandon Grotesque Medium" panose="020B0603020203060202"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Brandon Grotesque Light" panose="020B0303020203060202"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randon Grotesque Light" panose="020B0303020203060202"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randon Grotesque Light" panose="020B0303020203060202"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randon Grotesque Light" panose="020B0303020203060202"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randon Grotesque Light" panose="020B03030202030602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arget="../media/image77.jpeg" Type="http://schemas.openxmlformats.org/officeDocument/2006/relationships/image"/><Relationship Id="rId2" Target="../media/image76.jpeg" Type="http://schemas.openxmlformats.org/officeDocument/2006/relationships/image"/><Relationship Id="rId1" Target="../slideLayouts/slideLayout2.xml" Type="http://schemas.openxmlformats.org/officeDocument/2006/relationships/slideLayout"/><Relationship Id="rId4" Target="../media/image78.jpeg" Type="http://schemas.openxmlformats.org/officeDocument/2006/relationships/image"/></Relationships>
</file>

<file path=ppt/slides/_rels/slide16.xml.rels><?xml version="1.0" encoding="UTF-8" standalone="yes" ?><Relationships xmlns="http://schemas.openxmlformats.org/package/2006/relationships"><Relationship Id="rId2" Target="../media/image79.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80.jpe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3" Target="../media/image4.png" Type="http://schemas.openxmlformats.org/officeDocument/2006/relationships/image"/><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reenhealth.sco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arget="../media/image16.jpeg" Type="http://schemas.openxmlformats.org/officeDocument/2006/relationships/image"/><Relationship Id="rId18" Target="../media/image21.jpeg" Type="http://schemas.openxmlformats.org/officeDocument/2006/relationships/image"/><Relationship Id="rId26" Target="../media/image29.jpeg" Type="http://schemas.openxmlformats.org/officeDocument/2006/relationships/image"/><Relationship Id="rId39" Target="../media/image40.jpeg" Type="http://schemas.openxmlformats.org/officeDocument/2006/relationships/image"/><Relationship Id="rId21" Target="../media/image24.jpeg" Type="http://schemas.openxmlformats.org/officeDocument/2006/relationships/image"/><Relationship Id="rId34" Target="../media/image36.png" Type="http://schemas.openxmlformats.org/officeDocument/2006/relationships/image"/><Relationship Id="rId42" Target="../media/image43.png" Type="http://schemas.openxmlformats.org/officeDocument/2006/relationships/image"/><Relationship Id="rId47" Target="../media/image48.jpeg" Type="http://schemas.openxmlformats.org/officeDocument/2006/relationships/image"/><Relationship Id="rId50" Target="../media/image51.jpeg" Type="http://schemas.openxmlformats.org/officeDocument/2006/relationships/image"/><Relationship Id="rId55" Target="../media/image55.png" Type="http://schemas.openxmlformats.org/officeDocument/2006/relationships/image"/><Relationship Id="rId7" Target="../media/image10.jpeg" Type="http://schemas.openxmlformats.org/officeDocument/2006/relationships/image"/><Relationship Id="rId2" Target="../notesSlides/notesSlide1.xml" Type="http://schemas.openxmlformats.org/officeDocument/2006/relationships/notesSlide"/><Relationship Id="rId16" Target="../media/image19.jpeg" Type="http://schemas.openxmlformats.org/officeDocument/2006/relationships/image"/><Relationship Id="rId29" Target="../media/image31.jpeg" Type="http://schemas.openxmlformats.org/officeDocument/2006/relationships/image"/><Relationship Id="rId11" Target="../media/image14.jpeg" Type="http://schemas.openxmlformats.org/officeDocument/2006/relationships/image"/><Relationship Id="rId24" Target="../media/image27.png" Type="http://schemas.openxmlformats.org/officeDocument/2006/relationships/image"/><Relationship Id="rId32" Target="../media/image34.tmp" Type="http://schemas.openxmlformats.org/officeDocument/2006/relationships/image"/><Relationship Id="rId37" Target="../media/image38.png" Type="http://schemas.openxmlformats.org/officeDocument/2006/relationships/image"/><Relationship Id="rId40" Target="../media/image41.jpeg" Type="http://schemas.openxmlformats.org/officeDocument/2006/relationships/image"/><Relationship Id="rId45" Target="../media/image46.jpeg" Type="http://schemas.openxmlformats.org/officeDocument/2006/relationships/image"/><Relationship Id="rId53" Target="../media/image54.jpeg" Type="http://schemas.openxmlformats.org/officeDocument/2006/relationships/image"/><Relationship Id="rId58" Target="../media/image58.jpeg" Type="http://schemas.openxmlformats.org/officeDocument/2006/relationships/image"/><Relationship Id="rId5" Target="../media/image8.jpeg" Type="http://schemas.openxmlformats.org/officeDocument/2006/relationships/image"/><Relationship Id="rId61" Target="../media/image61.jpeg" Type="http://schemas.openxmlformats.org/officeDocument/2006/relationships/image"/><Relationship Id="rId19" Target="../media/image22.jpeg" Type="http://schemas.openxmlformats.org/officeDocument/2006/relationships/image"/><Relationship Id="rId14" Target="../media/image17.jpeg" Type="http://schemas.openxmlformats.org/officeDocument/2006/relationships/image"/><Relationship Id="rId22" Target="../media/image25.png" Type="http://schemas.openxmlformats.org/officeDocument/2006/relationships/image"/><Relationship Id="rId27" Target="../media/image30.png" Type="http://schemas.openxmlformats.org/officeDocument/2006/relationships/image"/><Relationship Id="rId30" Target="../media/image32.emf" Type="http://schemas.openxmlformats.org/officeDocument/2006/relationships/image"/><Relationship Id="rId35" Target="../media/image37.tmp" Type="http://schemas.openxmlformats.org/officeDocument/2006/relationships/image"/><Relationship Id="rId43" Target="../media/image44.png" Type="http://schemas.openxmlformats.org/officeDocument/2006/relationships/image"/><Relationship Id="rId48" Target="../media/image49.jpg" Type="http://schemas.openxmlformats.org/officeDocument/2006/relationships/image"/><Relationship Id="rId56" Target="../media/image56.jpeg" Type="http://schemas.openxmlformats.org/officeDocument/2006/relationships/image"/><Relationship Id="rId8" Target="../media/image11.jpeg" Type="http://schemas.openxmlformats.org/officeDocument/2006/relationships/image"/><Relationship Id="rId51" Target="../media/image52.gif" Type="http://schemas.openxmlformats.org/officeDocument/2006/relationships/image"/><Relationship Id="rId3" Target="../media/image6.jpeg" Type="http://schemas.openxmlformats.org/officeDocument/2006/relationships/image"/><Relationship Id="rId12" Target="../media/image15.jpeg" Type="http://schemas.openxmlformats.org/officeDocument/2006/relationships/image"/><Relationship Id="rId17" Target="../media/image20.jpeg" Type="http://schemas.openxmlformats.org/officeDocument/2006/relationships/image"/><Relationship Id="rId25" Target="../media/image28.jpeg" Type="http://schemas.openxmlformats.org/officeDocument/2006/relationships/image"/><Relationship Id="rId33" Target="../media/image35.png" Type="http://schemas.openxmlformats.org/officeDocument/2006/relationships/image"/><Relationship Id="rId38" Target="../media/image39.jpeg" Type="http://schemas.openxmlformats.org/officeDocument/2006/relationships/image"/><Relationship Id="rId46" Target="../media/image47.png" Type="http://schemas.openxmlformats.org/officeDocument/2006/relationships/image"/><Relationship Id="rId59" Target="../media/image59.png" Type="http://schemas.openxmlformats.org/officeDocument/2006/relationships/image"/><Relationship Id="rId20" Target="../media/image23.jpeg" Type="http://schemas.openxmlformats.org/officeDocument/2006/relationships/image"/><Relationship Id="rId41" Target="../media/image42.png" Type="http://schemas.openxmlformats.org/officeDocument/2006/relationships/image"/><Relationship Id="rId54" Target="http://www.google.com/url?sa=i&amp;rct=j&amp;q=&amp;esrc=s&amp;source=images&amp;cd=&amp;ved=2ahUKEwiknKzqzZLgAhUeAWMBHdHaAt0QjRx6BAgBEAU&amp;url=http://www.volunteerdundee.org.uk/our-work/dial-op/&amp;psig=AOvVaw0sjzsAb7ujzwA91W1fvyxT&amp;ust=1548838136880814" TargetMode="External" Type="http://schemas.openxmlformats.org/officeDocument/2006/relationships/hyperlink"/><Relationship Id="rId62" Target="../media/image62.jpeg" Type="http://schemas.openxmlformats.org/officeDocument/2006/relationships/image"/><Relationship Id="rId1" Target="../slideLayouts/slideLayout3.xml" Type="http://schemas.openxmlformats.org/officeDocument/2006/relationships/slideLayout"/><Relationship Id="rId6" Target="../media/image9.jpeg" Type="http://schemas.openxmlformats.org/officeDocument/2006/relationships/image"/><Relationship Id="rId15" Target="../media/image18.jpeg" Type="http://schemas.openxmlformats.org/officeDocument/2006/relationships/image"/><Relationship Id="rId23" Target="../media/image26.png" Type="http://schemas.openxmlformats.org/officeDocument/2006/relationships/image"/><Relationship Id="rId28" Target="http://www.google.co.uk/url?sa=i&amp;rct=j&amp;q=&amp;esrc=s&amp;source=images&amp;cd=&amp;ved=2ahUKEwjTv7C5jcTdAhVSaBoKHca7Dg4QjRx6BAgBEAU&amp;url=http://communityhealth.phsa.ca/&amp;psig=AOvVaw11sAq1aEa-Majxm7McVr9d&amp;ust=1537344691323606" TargetMode="External" Type="http://schemas.openxmlformats.org/officeDocument/2006/relationships/hyperlink"/><Relationship Id="rId36" Target="../media/image2.png" Type="http://schemas.openxmlformats.org/officeDocument/2006/relationships/image"/><Relationship Id="rId49" Target="../media/image50.emf" Type="http://schemas.openxmlformats.org/officeDocument/2006/relationships/image"/><Relationship Id="rId57" Target="../media/image57.jpeg" Type="http://schemas.openxmlformats.org/officeDocument/2006/relationships/image"/><Relationship Id="rId10" Target="../media/image13.jpeg" Type="http://schemas.openxmlformats.org/officeDocument/2006/relationships/image"/><Relationship Id="rId31" Target="../media/image33.tmp" Type="http://schemas.openxmlformats.org/officeDocument/2006/relationships/image"/><Relationship Id="rId44" Target="../media/image45.png" Type="http://schemas.openxmlformats.org/officeDocument/2006/relationships/image"/><Relationship Id="rId52" Target="../media/image53.jpeg" Type="http://schemas.openxmlformats.org/officeDocument/2006/relationships/image"/><Relationship Id="rId60" Target="../media/image60.jpeg" Type="http://schemas.openxmlformats.org/officeDocument/2006/relationships/image"/><Relationship Id="rId4" Target="../media/image7.jpeg" Type="http://schemas.openxmlformats.org/officeDocument/2006/relationships/image"/><Relationship Id="rId9" Target="../media/image12.jpeg" Type="http://schemas.openxmlformats.org/officeDocument/2006/relationships/image"/></Relationships>
</file>

<file path=ppt/slides/_rels/slide5.xml.rels><?xml version="1.0" encoding="UTF-8" standalone="yes" ?><Relationships xmlns="http://schemas.openxmlformats.org/package/2006/relationships"><Relationship Id="rId13" Target="../media/image34.tmp" Type="http://schemas.openxmlformats.org/officeDocument/2006/relationships/image"/><Relationship Id="rId18" Target="../media/image38.png" Type="http://schemas.openxmlformats.org/officeDocument/2006/relationships/image"/><Relationship Id="rId26" Target="../media/image46.jpeg" Type="http://schemas.openxmlformats.org/officeDocument/2006/relationships/image"/><Relationship Id="rId39" Target="../media/image58.jpeg" Type="http://schemas.openxmlformats.org/officeDocument/2006/relationships/image"/><Relationship Id="rId21" Target="../media/image41.jpeg" Type="http://schemas.openxmlformats.org/officeDocument/2006/relationships/image"/><Relationship Id="rId34" Target="../media/image54.jpeg" Type="http://schemas.openxmlformats.org/officeDocument/2006/relationships/image"/><Relationship Id="rId42" Target="../media/image61.jpeg" Type="http://schemas.openxmlformats.org/officeDocument/2006/relationships/image"/><Relationship Id="rId7" Target="../media/image29.jpeg" Type="http://schemas.openxmlformats.org/officeDocument/2006/relationships/image"/><Relationship Id="rId2" Target="../notesSlides/notesSlide2.xml" Type="http://schemas.openxmlformats.org/officeDocument/2006/relationships/notesSlide"/><Relationship Id="rId16" Target="../media/image37.tmp" Type="http://schemas.openxmlformats.org/officeDocument/2006/relationships/image"/><Relationship Id="rId20" Target="../media/image40.jpeg" Type="http://schemas.openxmlformats.org/officeDocument/2006/relationships/image"/><Relationship Id="rId29" Target="../media/image49.jpg" Type="http://schemas.openxmlformats.org/officeDocument/2006/relationships/image"/><Relationship Id="rId41" Target="../media/image60.jpeg" Type="http://schemas.openxmlformats.org/officeDocument/2006/relationships/image"/><Relationship Id="rId1" Target="../slideLayouts/slideLayout3.xml" Type="http://schemas.openxmlformats.org/officeDocument/2006/relationships/slideLayout"/><Relationship Id="rId6" Target="../media/image28.jpeg" Type="http://schemas.openxmlformats.org/officeDocument/2006/relationships/image"/><Relationship Id="rId11" Target="../media/image32.emf" Type="http://schemas.openxmlformats.org/officeDocument/2006/relationships/image"/><Relationship Id="rId24" Target="../media/image44.png" Type="http://schemas.openxmlformats.org/officeDocument/2006/relationships/image"/><Relationship Id="rId32" Target="../media/image52.gif" Type="http://schemas.openxmlformats.org/officeDocument/2006/relationships/image"/><Relationship Id="rId37" Target="../media/image56.jpeg" Type="http://schemas.openxmlformats.org/officeDocument/2006/relationships/image"/><Relationship Id="rId40" Target="../media/image59.png" Type="http://schemas.openxmlformats.org/officeDocument/2006/relationships/image"/><Relationship Id="rId5" Target="../media/image27.png" Type="http://schemas.openxmlformats.org/officeDocument/2006/relationships/image"/><Relationship Id="rId15" Target="../media/image36.png" Type="http://schemas.openxmlformats.org/officeDocument/2006/relationships/image"/><Relationship Id="rId23" Target="../media/image43.png" Type="http://schemas.openxmlformats.org/officeDocument/2006/relationships/image"/><Relationship Id="rId28" Target="../media/image48.jpeg" Type="http://schemas.openxmlformats.org/officeDocument/2006/relationships/image"/><Relationship Id="rId36" Target="../media/image55.png" Type="http://schemas.openxmlformats.org/officeDocument/2006/relationships/image"/><Relationship Id="rId10" Target="../media/image31.jpeg" Type="http://schemas.openxmlformats.org/officeDocument/2006/relationships/image"/><Relationship Id="rId19" Target="../media/image39.jpeg" Type="http://schemas.openxmlformats.org/officeDocument/2006/relationships/image"/><Relationship Id="rId31" Target="../media/image51.jpeg" Type="http://schemas.openxmlformats.org/officeDocument/2006/relationships/image"/><Relationship Id="rId4" Target="../media/image26.png" Type="http://schemas.openxmlformats.org/officeDocument/2006/relationships/image"/><Relationship Id="rId9" Target="http://www.google.co.uk/url?sa=i&amp;rct=j&amp;q=&amp;esrc=s&amp;source=images&amp;cd=&amp;ved=2ahUKEwjTv7C5jcTdAhVSaBoKHca7Dg4QjRx6BAgBEAU&amp;url=http://communityhealth.phsa.ca/&amp;psig=AOvVaw11sAq1aEa-Majxm7McVr9d&amp;ust=1537344691323606" TargetMode="External" Type="http://schemas.openxmlformats.org/officeDocument/2006/relationships/hyperlink"/><Relationship Id="rId14" Target="../media/image35.png" Type="http://schemas.openxmlformats.org/officeDocument/2006/relationships/image"/><Relationship Id="rId22" Target="../media/image42.png" Type="http://schemas.openxmlformats.org/officeDocument/2006/relationships/image"/><Relationship Id="rId27" Target="../media/image47.png" Type="http://schemas.openxmlformats.org/officeDocument/2006/relationships/image"/><Relationship Id="rId30" Target="../media/image50.emf" Type="http://schemas.openxmlformats.org/officeDocument/2006/relationships/image"/><Relationship Id="rId35" Target="http://www.google.com/url?sa=i&amp;rct=j&amp;q=&amp;esrc=s&amp;source=images&amp;cd=&amp;ved=2ahUKEwiknKzqzZLgAhUeAWMBHdHaAt0QjRx6BAgBEAU&amp;url=http://www.volunteerdundee.org.uk/our-work/dial-op/&amp;psig=AOvVaw0sjzsAb7ujzwA91W1fvyxT&amp;ust=1548838136880814" TargetMode="External" Type="http://schemas.openxmlformats.org/officeDocument/2006/relationships/hyperlink"/><Relationship Id="rId43" Target="../media/image62.jpeg" Type="http://schemas.openxmlformats.org/officeDocument/2006/relationships/image"/><Relationship Id="rId8" Target="../media/image30.png" Type="http://schemas.openxmlformats.org/officeDocument/2006/relationships/image"/><Relationship Id="rId3" Target="../media/image25.png" Type="http://schemas.openxmlformats.org/officeDocument/2006/relationships/image"/><Relationship Id="rId12" Target="../media/image33.tmp" Type="http://schemas.openxmlformats.org/officeDocument/2006/relationships/image"/><Relationship Id="rId17" Target="../media/image2.png" Type="http://schemas.openxmlformats.org/officeDocument/2006/relationships/image"/><Relationship Id="rId25" Target="../media/image45.png" Type="http://schemas.openxmlformats.org/officeDocument/2006/relationships/image"/><Relationship Id="rId33" Target="../media/image53.jpeg" Type="http://schemas.openxmlformats.org/officeDocument/2006/relationships/image"/><Relationship Id="rId38" Target="../media/image57.jpeg" Type="http://schemas.openxmlformats.org/officeDocument/2006/relationships/image"/></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arget="../media/image68.jpeg" Type="http://schemas.openxmlformats.org/officeDocument/2006/relationships/image"/><Relationship Id="rId3" Target="../media/image63.jpeg" Type="http://schemas.openxmlformats.org/officeDocument/2006/relationships/image"/><Relationship Id="rId7" Target="../media/image67.jpeg" Type="http://schemas.openxmlformats.org/officeDocument/2006/relationships/image"/><Relationship Id="rId12" Target="../media/image2.png" Type="http://schemas.openxmlformats.org/officeDocument/2006/relationships/image"/><Relationship Id="rId2" Target="../notesSlides/notesSlide3.xml" Type="http://schemas.openxmlformats.org/officeDocument/2006/relationships/notesSlide"/><Relationship Id="rId1" Target="../slideLayouts/slideLayout8.xml" Type="http://schemas.openxmlformats.org/officeDocument/2006/relationships/slideLayout"/><Relationship Id="rId6" Target="../media/image66.jpeg" Type="http://schemas.openxmlformats.org/officeDocument/2006/relationships/image"/><Relationship Id="rId11" Target="../media/image71.jpeg" Type="http://schemas.openxmlformats.org/officeDocument/2006/relationships/image"/><Relationship Id="rId5" Target="../media/image65.jpeg" Type="http://schemas.openxmlformats.org/officeDocument/2006/relationships/image"/><Relationship Id="rId10" Target="../media/image70.jpeg" Type="http://schemas.openxmlformats.org/officeDocument/2006/relationships/image"/><Relationship Id="rId4" Target="../media/image64.jpeg" Type="http://schemas.openxmlformats.org/officeDocument/2006/relationships/image"/><Relationship Id="rId9" Target="../media/image69.jpeg" Type="http://schemas.openxmlformats.org/officeDocument/2006/relationships/image"/></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34C8-22E0-B64F-A996-F2355969B907}"/>
              </a:ext>
            </a:extLst>
          </p:cNvPr>
          <p:cNvSpPr>
            <a:spLocks noGrp="1"/>
          </p:cNvSpPr>
          <p:nvPr>
            <p:ph type="ctrTitle"/>
          </p:nvPr>
        </p:nvSpPr>
        <p:spPr>
          <a:xfrm>
            <a:off x="1524000" y="1514900"/>
            <a:ext cx="9144000" cy="1282817"/>
          </a:xfrm>
        </p:spPr>
        <p:txBody>
          <a:bodyPr>
            <a:normAutofit/>
          </a:bodyPr>
          <a:lstStyle/>
          <a:p>
            <a:r>
              <a:rPr lang="en-GB" sz="4800" dirty="0">
                <a:latin typeface="Brandon Grotesque Light" panose="020B0303020203060202" pitchFamily="34" charset="77"/>
              </a:rPr>
              <a:t>Dundee Green Health Partnership</a:t>
            </a:r>
          </a:p>
        </p:txBody>
      </p:sp>
      <p:sp>
        <p:nvSpPr>
          <p:cNvPr id="3" name="Subtitle 2">
            <a:extLst>
              <a:ext uri="{FF2B5EF4-FFF2-40B4-BE49-F238E27FC236}">
                <a16:creationId xmlns:a16="http://schemas.microsoft.com/office/drawing/2014/main" id="{64BCBAC7-0946-394B-A559-A35967DDCE98}"/>
              </a:ext>
            </a:extLst>
          </p:cNvPr>
          <p:cNvSpPr>
            <a:spLocks noGrp="1"/>
          </p:cNvSpPr>
          <p:nvPr>
            <p:ph type="subTitle" idx="1"/>
          </p:nvPr>
        </p:nvSpPr>
        <p:spPr>
          <a:xfrm>
            <a:off x="1524000" y="2753315"/>
            <a:ext cx="9144000" cy="1655762"/>
          </a:xfrm>
        </p:spPr>
        <p:txBody>
          <a:bodyPr>
            <a:normAutofit/>
          </a:bodyPr>
          <a:lstStyle/>
          <a:p>
            <a:r>
              <a:rPr lang="en-GB" sz="3200" dirty="0">
                <a:solidFill>
                  <a:srgbClr val="59BD67"/>
                </a:solidFill>
                <a:cs typeface="Calibri Light" panose="020F0302020204030204" pitchFamily="34" charset="0"/>
              </a:rPr>
              <a:t>Green Health for everything</a:t>
            </a:r>
          </a:p>
        </p:txBody>
      </p:sp>
      <p:grpSp>
        <p:nvGrpSpPr>
          <p:cNvPr id="4" name="Group 3">
            <a:extLst>
              <a:ext uri="{FF2B5EF4-FFF2-40B4-BE49-F238E27FC236}">
                <a16:creationId xmlns:a16="http://schemas.microsoft.com/office/drawing/2014/main" id="{90C82F88-0E0C-B246-B3C2-727846EABB38}"/>
              </a:ext>
            </a:extLst>
          </p:cNvPr>
          <p:cNvGrpSpPr/>
          <p:nvPr/>
        </p:nvGrpSpPr>
        <p:grpSpPr>
          <a:xfrm>
            <a:off x="3656819" y="3849556"/>
            <a:ext cx="4769310" cy="1119041"/>
            <a:chOff x="3430944" y="4060283"/>
            <a:chExt cx="4769310" cy="1119041"/>
          </a:xfrm>
        </p:grpSpPr>
        <p:sp>
          <p:nvSpPr>
            <p:cNvPr id="19" name="Subtitle 2">
              <a:extLst>
                <a:ext uri="{FF2B5EF4-FFF2-40B4-BE49-F238E27FC236}">
                  <a16:creationId xmlns:a16="http://schemas.microsoft.com/office/drawing/2014/main" id="{F93132A3-6F93-2C44-A46D-AA4E8DB9F647}"/>
                </a:ext>
              </a:extLst>
            </p:cNvPr>
            <p:cNvSpPr txBox="1">
              <a:spLocks/>
            </p:cNvSpPr>
            <p:nvPr/>
          </p:nvSpPr>
          <p:spPr>
            <a:xfrm>
              <a:off x="4655840" y="4175978"/>
              <a:ext cx="3544414" cy="10033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randon Grotesque Light" panose="020B0303020203060202"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Brandon Grotesque Light" panose="020B0303020203060202"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Brandon Grotesque Light" panose="020B0303020203060202"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Brandon Grotesque Light" panose="020B0303020203060202"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Brandon Grotesque Light" panose="020B0303020203060202"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pPr>
              <a:r>
                <a:rPr lang="en-GB" sz="1600" dirty="0">
                  <a:latin typeface="Brandon Grotesque Medium" panose="020B0603020203060202" pitchFamily="34" charset="77"/>
                </a:rPr>
                <a:t>Dr Viola Marx</a:t>
              </a:r>
            </a:p>
            <a:p>
              <a:pPr algn="l">
                <a:spcBef>
                  <a:spcPts val="400"/>
                </a:spcBef>
              </a:pPr>
              <a:r>
                <a:rPr lang="en-GB" sz="1600" dirty="0"/>
                <a:t>Green Health Partnership Coordinator</a:t>
              </a:r>
            </a:p>
            <a:p>
              <a:pPr algn="l">
                <a:spcBef>
                  <a:spcPts val="400"/>
                </a:spcBef>
              </a:pPr>
              <a:r>
                <a:rPr lang="en-GB" sz="1200" dirty="0"/>
                <a:t>Dundee City Council, Greenspace Team</a:t>
              </a:r>
            </a:p>
            <a:p>
              <a:pPr algn="l">
                <a:spcBef>
                  <a:spcPts val="400"/>
                </a:spcBef>
              </a:pPr>
              <a:r>
                <a:rPr lang="en-GB" sz="1200" dirty="0"/>
                <a:t>NHS Tayside, Directorate of Public Health</a:t>
              </a:r>
            </a:p>
          </p:txBody>
        </p:sp>
        <p:pic>
          <p:nvPicPr>
            <p:cNvPr id="20" name="Picture 19">
              <a:extLst>
                <a:ext uri="{FF2B5EF4-FFF2-40B4-BE49-F238E27FC236}">
                  <a16:creationId xmlns:a16="http://schemas.microsoft.com/office/drawing/2014/main" id="{DC8866BB-7B45-444A-AA5F-A0C2A52E4872}"/>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30944" y="4060283"/>
              <a:ext cx="1224896" cy="1119041"/>
            </a:xfrm>
            <a:prstGeom prst="rect">
              <a:avLst/>
            </a:prstGeom>
          </p:spPr>
        </p:pic>
      </p:grpSp>
    </p:spTree>
    <p:extLst>
      <p:ext uri="{BB962C8B-B14F-4D97-AF65-F5344CB8AC3E}">
        <p14:creationId xmlns:p14="http://schemas.microsoft.com/office/powerpoint/2010/main" val="2406885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C2D8F103-41B3-5A4D-A8A3-9F82ED7E4447}"/>
              </a:ext>
            </a:extLst>
          </p:cNvPr>
          <p:cNvSpPr/>
          <p:nvPr/>
        </p:nvSpPr>
        <p:spPr>
          <a:xfrm>
            <a:off x="729016" y="1690688"/>
            <a:ext cx="5334001" cy="2105010"/>
          </a:xfrm>
          <a:prstGeom prst="roundRect">
            <a:avLst>
              <a:gd name="adj" fmla="val 4995"/>
            </a:avLst>
          </a:prstGeom>
          <a:solidFill>
            <a:srgbClr val="59BD67"/>
          </a:solidFill>
          <a:ln>
            <a:solidFill>
              <a:srgbClr val="59B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a:extLst>
              <a:ext uri="{FF2B5EF4-FFF2-40B4-BE49-F238E27FC236}">
                <a16:creationId xmlns:a16="http://schemas.microsoft.com/office/drawing/2014/main" id="{8639DF52-CAE4-D844-AA77-01A47A631849}"/>
              </a:ext>
            </a:extLst>
          </p:cNvPr>
          <p:cNvSpPr/>
          <p:nvPr/>
        </p:nvSpPr>
        <p:spPr>
          <a:xfrm>
            <a:off x="6205184" y="1690688"/>
            <a:ext cx="5301017" cy="2105010"/>
          </a:xfrm>
          <a:prstGeom prst="roundRect">
            <a:avLst>
              <a:gd name="adj" fmla="val 4995"/>
            </a:avLst>
          </a:prstGeom>
          <a:solidFill>
            <a:srgbClr val="59BD67"/>
          </a:solidFill>
          <a:ln>
            <a:solidFill>
              <a:srgbClr val="59B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5B0E14CF-8D4C-684F-91AA-E2DEE3A4C59A}"/>
              </a:ext>
            </a:extLst>
          </p:cNvPr>
          <p:cNvSpPr/>
          <p:nvPr/>
        </p:nvSpPr>
        <p:spPr>
          <a:xfrm>
            <a:off x="729016" y="3957930"/>
            <a:ext cx="10777185" cy="1487527"/>
          </a:xfrm>
          <a:prstGeom prst="roundRect">
            <a:avLst>
              <a:gd name="adj" fmla="val 4995"/>
            </a:avLst>
          </a:prstGeom>
          <a:solidFill>
            <a:srgbClr val="59BD67"/>
          </a:solidFill>
          <a:ln>
            <a:solidFill>
              <a:srgbClr val="59B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EDFBFA0-AEBB-D242-8365-6DA273917A85}"/>
              </a:ext>
            </a:extLst>
          </p:cNvPr>
          <p:cNvSpPr>
            <a:spLocks noGrp="1"/>
          </p:cNvSpPr>
          <p:nvPr>
            <p:ph type="title"/>
          </p:nvPr>
        </p:nvSpPr>
        <p:spPr/>
        <p:txBody>
          <a:bodyPr/>
          <a:lstStyle/>
          <a:p>
            <a:r>
              <a:rPr lang="en-GB" dirty="0"/>
              <a:t>Greenspaces and Substance misuse</a:t>
            </a:r>
          </a:p>
        </p:txBody>
      </p:sp>
      <p:sp>
        <p:nvSpPr>
          <p:cNvPr id="3" name="Content Placeholder 2">
            <a:extLst>
              <a:ext uri="{FF2B5EF4-FFF2-40B4-BE49-F238E27FC236}">
                <a16:creationId xmlns:a16="http://schemas.microsoft.com/office/drawing/2014/main" id="{9D73099B-9BEC-0F43-931F-7438D6F34A86}"/>
              </a:ext>
            </a:extLst>
          </p:cNvPr>
          <p:cNvSpPr>
            <a:spLocks noGrp="1"/>
          </p:cNvSpPr>
          <p:nvPr>
            <p:ph sz="half" idx="1"/>
          </p:nvPr>
        </p:nvSpPr>
        <p:spPr>
          <a:xfrm>
            <a:off x="833084" y="1839748"/>
            <a:ext cx="5042849" cy="2105009"/>
          </a:xfrm>
        </p:spPr>
        <p:txBody>
          <a:bodyPr>
            <a:normAutofit/>
          </a:bodyPr>
          <a:lstStyle/>
          <a:p>
            <a:pPr marL="0" indent="0">
              <a:buNone/>
            </a:pPr>
            <a:r>
              <a:rPr lang="en-GB" sz="2400" dirty="0"/>
              <a:t>Gardens/allotments &amp; seeing greenspace associated with reductions in strength and frequency of cravings for alcohol, drugs, cigarettes and harmful foods </a:t>
            </a:r>
          </a:p>
          <a:p>
            <a:pPr marL="0" indent="0" algn="r">
              <a:buNone/>
            </a:pPr>
            <a:r>
              <a:rPr lang="en-GB" sz="1800" dirty="0"/>
              <a:t>Martin et al. 2019</a:t>
            </a:r>
          </a:p>
        </p:txBody>
      </p:sp>
      <p:sp>
        <p:nvSpPr>
          <p:cNvPr id="4" name="Content Placeholder 3">
            <a:extLst>
              <a:ext uri="{FF2B5EF4-FFF2-40B4-BE49-F238E27FC236}">
                <a16:creationId xmlns:a16="http://schemas.microsoft.com/office/drawing/2014/main" id="{FA8402E6-8E31-6143-8C57-BA63CA0135F0}"/>
              </a:ext>
            </a:extLst>
          </p:cNvPr>
          <p:cNvSpPr>
            <a:spLocks noGrp="1"/>
          </p:cNvSpPr>
          <p:nvPr>
            <p:ph sz="half" idx="2"/>
          </p:nvPr>
        </p:nvSpPr>
        <p:spPr>
          <a:xfrm>
            <a:off x="6387152" y="1715284"/>
            <a:ext cx="5075832" cy="3917950"/>
          </a:xfrm>
        </p:spPr>
        <p:txBody>
          <a:bodyPr>
            <a:normAutofit/>
          </a:bodyPr>
          <a:lstStyle/>
          <a:p>
            <a:pPr marL="0" indent="0">
              <a:buNone/>
            </a:pPr>
            <a:endParaRPr lang="en-GB" sz="2400" dirty="0"/>
          </a:p>
          <a:p>
            <a:pPr marL="0" indent="0">
              <a:buNone/>
            </a:pPr>
            <a:r>
              <a:rPr lang="en-GB" sz="2400" dirty="0"/>
              <a:t>Exposure to greenspace helps reduce pain, stress, and impulsive decision-making.</a:t>
            </a:r>
            <a:endParaRPr lang="en-GB" sz="1800" dirty="0"/>
          </a:p>
          <a:p>
            <a:pPr marL="0" indent="0" algn="r">
              <a:buNone/>
            </a:pPr>
            <a:r>
              <a:rPr lang="en-GB" sz="1800" dirty="0"/>
              <a:t>Berry et al. 2021</a:t>
            </a:r>
          </a:p>
        </p:txBody>
      </p:sp>
      <p:sp>
        <p:nvSpPr>
          <p:cNvPr id="5" name="TextBox 4">
            <a:extLst>
              <a:ext uri="{FF2B5EF4-FFF2-40B4-BE49-F238E27FC236}">
                <a16:creationId xmlns:a16="http://schemas.microsoft.com/office/drawing/2014/main" id="{BA69B715-DCB2-474A-A51F-C11A76961899}"/>
              </a:ext>
            </a:extLst>
          </p:cNvPr>
          <p:cNvSpPr txBox="1"/>
          <p:nvPr/>
        </p:nvSpPr>
        <p:spPr>
          <a:xfrm>
            <a:off x="804862" y="4092867"/>
            <a:ext cx="10429875" cy="1200329"/>
          </a:xfrm>
          <a:prstGeom prst="rect">
            <a:avLst/>
          </a:prstGeom>
          <a:noFill/>
        </p:spPr>
        <p:txBody>
          <a:bodyPr wrap="square" rtlCol="0">
            <a:spAutoFit/>
          </a:bodyPr>
          <a:lstStyle/>
          <a:p>
            <a:pPr algn="ctr"/>
            <a:r>
              <a:rPr lang="en-GB" sz="2400" dirty="0">
                <a:latin typeface="Brandon Grotesque Light" panose="020B0303020203060202" pitchFamily="34" charset="77"/>
              </a:rPr>
              <a:t>Greenspace ties into alleviating some of the symptoms that often trigger cravings, i.e. depression and anxiety. While this is not a cure-all for dealing with cravings, greenspace is a free and easily available addition to a recovery toolbox</a:t>
            </a:r>
          </a:p>
        </p:txBody>
      </p:sp>
    </p:spTree>
    <p:extLst>
      <p:ext uri="{BB962C8B-B14F-4D97-AF65-F5344CB8AC3E}">
        <p14:creationId xmlns:p14="http://schemas.microsoft.com/office/powerpoint/2010/main" val="3243167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9829E8-5FBF-9845-8B4E-CEBFA1B92731}"/>
              </a:ext>
            </a:extLst>
          </p:cNvPr>
          <p:cNvSpPr>
            <a:spLocks noGrp="1"/>
          </p:cNvSpPr>
          <p:nvPr>
            <p:ph type="title"/>
          </p:nvPr>
        </p:nvSpPr>
        <p:spPr>
          <a:xfrm>
            <a:off x="609600" y="274638"/>
            <a:ext cx="10972800" cy="1143000"/>
          </a:xfrm>
        </p:spPr>
        <p:txBody>
          <a:bodyPr/>
          <a:lstStyle/>
          <a:p>
            <a:pPr algn="l"/>
            <a:r>
              <a:rPr lang="en-GB" dirty="0">
                <a:latin typeface="Brandon Grotesque Light" panose="020B0303020203060202" pitchFamily="34" charset="77"/>
              </a:rPr>
              <a:t>Dundee early 2018</a:t>
            </a:r>
          </a:p>
        </p:txBody>
      </p:sp>
      <p:sp>
        <p:nvSpPr>
          <p:cNvPr id="8" name="Content Placeholder 2">
            <a:extLst>
              <a:ext uri="{FF2B5EF4-FFF2-40B4-BE49-F238E27FC236}">
                <a16:creationId xmlns:a16="http://schemas.microsoft.com/office/drawing/2014/main" id="{CBAF40AF-9CB7-2542-BF24-46032E48ABCF}"/>
              </a:ext>
            </a:extLst>
          </p:cNvPr>
          <p:cNvSpPr txBox="1">
            <a:spLocks/>
          </p:cNvSpPr>
          <p:nvPr/>
        </p:nvSpPr>
        <p:spPr>
          <a:xfrm>
            <a:off x="609600" y="1600201"/>
            <a:ext cx="10972800" cy="4525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tint val="75000"/>
                  </a:schemeClr>
                </a:solidFill>
                <a:latin typeface="Brandon Grotesque Light" panose="020B0303020203060202"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Brandon Grotesque Light" panose="020B0303020203060202"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Brandon Grotesque Light" panose="020B0303020203060202"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Brandon Grotesque Light" panose="020B0303020203060202"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Brandon Grotesque Light" panose="020B0303020203060202"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spcAft>
                <a:spcPts val="600"/>
              </a:spcAft>
            </a:pPr>
            <a:r>
              <a:rPr lang="en-GB" sz="2800" b="1" dirty="0">
                <a:solidFill>
                  <a:srgbClr val="59BE67"/>
                </a:solidFill>
              </a:rPr>
              <a:t>Making greenspace activities accessible and referrable!</a:t>
            </a:r>
          </a:p>
          <a:p>
            <a:pPr marL="285750" indent="-285750">
              <a:spcAft>
                <a:spcPts val="600"/>
              </a:spcAft>
            </a:pPr>
            <a:endParaRPr lang="en-GB" sz="100" b="1" dirty="0">
              <a:solidFill>
                <a:schemeClr val="tx1"/>
              </a:solidFill>
            </a:endParaRPr>
          </a:p>
          <a:p>
            <a:pPr marL="285750" indent="-285750">
              <a:spcAft>
                <a:spcPts val="600"/>
              </a:spcAft>
            </a:pPr>
            <a:r>
              <a:rPr lang="en-GB" sz="2800" dirty="0">
                <a:solidFill>
                  <a:schemeClr val="tx1"/>
                </a:solidFill>
              </a:rPr>
              <a:t>Fragmented, uncoordinated, opportunistic</a:t>
            </a:r>
          </a:p>
          <a:p>
            <a:pPr marL="285750" indent="-285750">
              <a:spcAft>
                <a:spcPts val="600"/>
              </a:spcAft>
            </a:pPr>
            <a:r>
              <a:rPr lang="en-GB" sz="2800" dirty="0">
                <a:solidFill>
                  <a:schemeClr val="tx1"/>
                </a:solidFill>
              </a:rPr>
              <a:t>Limited impact </a:t>
            </a:r>
          </a:p>
          <a:p>
            <a:pPr marL="285750" indent="-285750">
              <a:spcAft>
                <a:spcPts val="600"/>
              </a:spcAft>
            </a:pPr>
            <a:r>
              <a:rPr lang="en-GB" sz="2800" dirty="0">
                <a:solidFill>
                  <a:schemeClr val="tx1"/>
                </a:solidFill>
              </a:rPr>
              <a:t>Untargeted</a:t>
            </a:r>
          </a:p>
          <a:p>
            <a:pPr marL="285750" indent="-285750">
              <a:spcAft>
                <a:spcPts val="600"/>
              </a:spcAft>
            </a:pPr>
            <a:r>
              <a:rPr lang="en-GB" sz="2800" dirty="0">
                <a:solidFill>
                  <a:schemeClr val="tx1"/>
                </a:solidFill>
              </a:rPr>
              <a:t>Unsustainable</a:t>
            </a:r>
          </a:p>
          <a:p>
            <a:endParaRPr lang="en-GB" sz="2800" dirty="0"/>
          </a:p>
        </p:txBody>
      </p:sp>
      <p:sp>
        <p:nvSpPr>
          <p:cNvPr id="9" name="Freeform 8">
            <a:extLst>
              <a:ext uri="{FF2B5EF4-FFF2-40B4-BE49-F238E27FC236}">
                <a16:creationId xmlns:a16="http://schemas.microsoft.com/office/drawing/2014/main" id="{E5C191CD-E5C5-6D43-96A2-52333F5DE8A9}"/>
              </a:ext>
            </a:extLst>
          </p:cNvPr>
          <p:cNvSpPr/>
          <p:nvPr/>
        </p:nvSpPr>
        <p:spPr>
          <a:xfrm>
            <a:off x="8027277" y="2249837"/>
            <a:ext cx="3302630" cy="3007962"/>
          </a:xfrm>
          <a:custGeom>
            <a:avLst/>
            <a:gdLst>
              <a:gd name="connsiteX0" fmla="*/ 1745343 w 4455886"/>
              <a:gd name="connsiteY0" fmla="*/ 1886858 h 3771901"/>
              <a:gd name="connsiteX1" fmla="*/ 1592943 w 4455886"/>
              <a:gd name="connsiteY1" fmla="*/ 580572 h 3771901"/>
              <a:gd name="connsiteX2" fmla="*/ 3530600 w 4455886"/>
              <a:gd name="connsiteY2" fmla="*/ 1723572 h 3771901"/>
              <a:gd name="connsiteX3" fmla="*/ 2714172 w 4455886"/>
              <a:gd name="connsiteY3" fmla="*/ 2485572 h 3771901"/>
              <a:gd name="connsiteX4" fmla="*/ 2126343 w 4455886"/>
              <a:gd name="connsiteY4" fmla="*/ 1701801 h 3771901"/>
              <a:gd name="connsiteX5" fmla="*/ 2180772 w 4455886"/>
              <a:gd name="connsiteY5" fmla="*/ 341086 h 3771901"/>
              <a:gd name="connsiteX6" fmla="*/ 2474686 w 4455886"/>
              <a:gd name="connsiteY6" fmla="*/ 1756229 h 3771901"/>
              <a:gd name="connsiteX7" fmla="*/ 2616200 w 4455886"/>
              <a:gd name="connsiteY7" fmla="*/ 3040744 h 3771901"/>
              <a:gd name="connsiteX8" fmla="*/ 2017486 w 4455886"/>
              <a:gd name="connsiteY8" fmla="*/ 3323772 h 3771901"/>
              <a:gd name="connsiteX9" fmla="*/ 1690914 w 4455886"/>
              <a:gd name="connsiteY9" fmla="*/ 2703286 h 3771901"/>
              <a:gd name="connsiteX10" fmla="*/ 2801257 w 4455886"/>
              <a:gd name="connsiteY10" fmla="*/ 1669144 h 3771901"/>
              <a:gd name="connsiteX11" fmla="*/ 3541486 w 4455886"/>
              <a:gd name="connsiteY11" fmla="*/ 1124858 h 3771901"/>
              <a:gd name="connsiteX12" fmla="*/ 4064000 w 4455886"/>
              <a:gd name="connsiteY12" fmla="*/ 2028372 h 3771901"/>
              <a:gd name="connsiteX13" fmla="*/ 3280229 w 4455886"/>
              <a:gd name="connsiteY13" fmla="*/ 2681515 h 3771901"/>
              <a:gd name="connsiteX14" fmla="*/ 711200 w 4455886"/>
              <a:gd name="connsiteY14" fmla="*/ 1767115 h 3771901"/>
              <a:gd name="connsiteX15" fmla="*/ 1255486 w 4455886"/>
              <a:gd name="connsiteY15" fmla="*/ 1603829 h 3771901"/>
              <a:gd name="connsiteX16" fmla="*/ 3106057 w 4455886"/>
              <a:gd name="connsiteY16" fmla="*/ 2071915 h 3771901"/>
              <a:gd name="connsiteX17" fmla="*/ 4172857 w 4455886"/>
              <a:gd name="connsiteY17" fmla="*/ 2670629 h 3771901"/>
              <a:gd name="connsiteX18" fmla="*/ 4118429 w 4455886"/>
              <a:gd name="connsiteY18" fmla="*/ 2953658 h 3771901"/>
              <a:gd name="connsiteX19" fmla="*/ 2921000 w 4455886"/>
              <a:gd name="connsiteY19" fmla="*/ 1832429 h 3771901"/>
              <a:gd name="connsiteX20" fmla="*/ 2561772 w 4455886"/>
              <a:gd name="connsiteY20" fmla="*/ 482601 h 3771901"/>
              <a:gd name="connsiteX21" fmla="*/ 3258457 w 4455886"/>
              <a:gd name="connsiteY21" fmla="*/ 1843315 h 3771901"/>
              <a:gd name="connsiteX22" fmla="*/ 2518229 w 4455886"/>
              <a:gd name="connsiteY22" fmla="*/ 2975429 h 3771901"/>
              <a:gd name="connsiteX23" fmla="*/ 863600 w 4455886"/>
              <a:gd name="connsiteY23" fmla="*/ 3236686 h 3771901"/>
              <a:gd name="connsiteX24" fmla="*/ 1244600 w 4455886"/>
              <a:gd name="connsiteY24" fmla="*/ 2333172 h 3771901"/>
              <a:gd name="connsiteX25" fmla="*/ 2322286 w 4455886"/>
              <a:gd name="connsiteY25" fmla="*/ 1375229 h 3771901"/>
              <a:gd name="connsiteX26" fmla="*/ 2855686 w 4455886"/>
              <a:gd name="connsiteY26" fmla="*/ 1103086 h 3771901"/>
              <a:gd name="connsiteX27" fmla="*/ 1919514 w 4455886"/>
              <a:gd name="connsiteY27" fmla="*/ 2235201 h 3771901"/>
              <a:gd name="connsiteX28" fmla="*/ 1081314 w 4455886"/>
              <a:gd name="connsiteY28" fmla="*/ 1799772 h 3771901"/>
              <a:gd name="connsiteX29" fmla="*/ 1810657 w 4455886"/>
              <a:gd name="connsiteY29" fmla="*/ 1233715 h 3771901"/>
              <a:gd name="connsiteX30" fmla="*/ 3770086 w 4455886"/>
              <a:gd name="connsiteY30" fmla="*/ 1712686 h 3771901"/>
              <a:gd name="connsiteX31" fmla="*/ 4292600 w 4455886"/>
              <a:gd name="connsiteY31" fmla="*/ 2191658 h 3771901"/>
              <a:gd name="connsiteX32" fmla="*/ 2790372 w 4455886"/>
              <a:gd name="connsiteY32" fmla="*/ 2420258 h 3771901"/>
              <a:gd name="connsiteX33" fmla="*/ 1103086 w 4455886"/>
              <a:gd name="connsiteY33" fmla="*/ 2333172 h 3771901"/>
              <a:gd name="connsiteX34" fmla="*/ 558800 w 4455886"/>
              <a:gd name="connsiteY34" fmla="*/ 2169886 h 3771901"/>
              <a:gd name="connsiteX35" fmla="*/ 1984829 w 4455886"/>
              <a:gd name="connsiteY35" fmla="*/ 1919515 h 3771901"/>
              <a:gd name="connsiteX36" fmla="*/ 2997200 w 4455886"/>
              <a:gd name="connsiteY36" fmla="*/ 1832429 h 3771901"/>
              <a:gd name="connsiteX37" fmla="*/ 3944257 w 4455886"/>
              <a:gd name="connsiteY37" fmla="*/ 1952172 h 3771901"/>
              <a:gd name="connsiteX38" fmla="*/ 2169886 w 4455886"/>
              <a:gd name="connsiteY38" fmla="*/ 2888344 h 3771901"/>
              <a:gd name="connsiteX39" fmla="*/ 1342572 w 4455886"/>
              <a:gd name="connsiteY39" fmla="*/ 2529115 h 3771901"/>
              <a:gd name="connsiteX40" fmla="*/ 3323772 w 4455886"/>
              <a:gd name="connsiteY40" fmla="*/ 809172 h 3771901"/>
              <a:gd name="connsiteX41" fmla="*/ 3628572 w 4455886"/>
              <a:gd name="connsiteY41" fmla="*/ 1505858 h 3771901"/>
              <a:gd name="connsiteX42" fmla="*/ 2714172 w 4455886"/>
              <a:gd name="connsiteY42" fmla="*/ 2267858 h 3771901"/>
              <a:gd name="connsiteX43" fmla="*/ 874486 w 4455886"/>
              <a:gd name="connsiteY43" fmla="*/ 2496458 h 3771901"/>
              <a:gd name="connsiteX44" fmla="*/ 983343 w 4455886"/>
              <a:gd name="connsiteY44" fmla="*/ 1233715 h 3771901"/>
              <a:gd name="connsiteX45" fmla="*/ 3280229 w 4455886"/>
              <a:gd name="connsiteY45" fmla="*/ 3040744 h 3771901"/>
              <a:gd name="connsiteX46" fmla="*/ 2159000 w 4455886"/>
              <a:gd name="connsiteY46" fmla="*/ 2714172 h 3771901"/>
              <a:gd name="connsiteX47" fmla="*/ 2507343 w 4455886"/>
              <a:gd name="connsiteY47" fmla="*/ 820058 h 3771901"/>
              <a:gd name="connsiteX48" fmla="*/ 2725057 w 4455886"/>
              <a:gd name="connsiteY48" fmla="*/ 2148115 h 3771901"/>
              <a:gd name="connsiteX49" fmla="*/ 1255486 w 4455886"/>
              <a:gd name="connsiteY49" fmla="*/ 2942772 h 3771901"/>
              <a:gd name="connsiteX50" fmla="*/ 1201057 w 4455886"/>
              <a:gd name="connsiteY50" fmla="*/ 983344 h 3771901"/>
              <a:gd name="connsiteX51" fmla="*/ 3661229 w 4455886"/>
              <a:gd name="connsiteY51" fmla="*/ 2964544 h 3771901"/>
              <a:gd name="connsiteX52" fmla="*/ 1886857 w 4455886"/>
              <a:gd name="connsiteY52" fmla="*/ 2757715 h 3771901"/>
              <a:gd name="connsiteX53" fmla="*/ 1418772 w 4455886"/>
              <a:gd name="connsiteY53" fmla="*/ 1778001 h 3771901"/>
              <a:gd name="connsiteX54" fmla="*/ 3726543 w 4455886"/>
              <a:gd name="connsiteY54" fmla="*/ 1963058 h 3771901"/>
              <a:gd name="connsiteX55" fmla="*/ 2006600 w 4455886"/>
              <a:gd name="connsiteY55" fmla="*/ 2246086 h 3771901"/>
              <a:gd name="connsiteX56" fmla="*/ 1865086 w 4455886"/>
              <a:gd name="connsiteY56" fmla="*/ 972458 h 3771901"/>
              <a:gd name="connsiteX57" fmla="*/ 3084286 w 4455886"/>
              <a:gd name="connsiteY57" fmla="*/ 1603829 h 3771901"/>
              <a:gd name="connsiteX58" fmla="*/ 1919514 w 4455886"/>
              <a:gd name="connsiteY58" fmla="*/ 2616201 h 3771901"/>
              <a:gd name="connsiteX59" fmla="*/ 1190172 w 4455886"/>
              <a:gd name="connsiteY59" fmla="*/ 2202544 h 3771901"/>
              <a:gd name="connsiteX60" fmla="*/ 3225800 w 4455886"/>
              <a:gd name="connsiteY60" fmla="*/ 2572658 h 3771901"/>
              <a:gd name="connsiteX61" fmla="*/ 3399972 w 4455886"/>
              <a:gd name="connsiteY61" fmla="*/ 2910115 h 3771901"/>
              <a:gd name="connsiteX62" fmla="*/ 2017486 w 4455886"/>
              <a:gd name="connsiteY62" fmla="*/ 2714172 h 3771901"/>
              <a:gd name="connsiteX63" fmla="*/ 1266372 w 4455886"/>
              <a:gd name="connsiteY63" fmla="*/ 1266372 h 3771901"/>
              <a:gd name="connsiteX64" fmla="*/ 2648857 w 4455886"/>
              <a:gd name="connsiteY64" fmla="*/ 2082801 h 3771901"/>
              <a:gd name="connsiteX65" fmla="*/ 1952172 w 4455886"/>
              <a:gd name="connsiteY65" fmla="*/ 2028372 h 3771901"/>
              <a:gd name="connsiteX66" fmla="*/ 3857172 w 4455886"/>
              <a:gd name="connsiteY66" fmla="*/ 602344 h 3771901"/>
              <a:gd name="connsiteX67" fmla="*/ 3127829 w 4455886"/>
              <a:gd name="connsiteY67" fmla="*/ 1734458 h 3771901"/>
              <a:gd name="connsiteX68" fmla="*/ 591457 w 4455886"/>
              <a:gd name="connsiteY68" fmla="*/ 3465286 h 3771901"/>
              <a:gd name="connsiteX69" fmla="*/ 896257 w 4455886"/>
              <a:gd name="connsiteY69" fmla="*/ 2572658 h 3771901"/>
              <a:gd name="connsiteX70" fmla="*/ 2017486 w 4455886"/>
              <a:gd name="connsiteY70" fmla="*/ 1353458 h 3771901"/>
              <a:gd name="connsiteX71" fmla="*/ 3171372 w 4455886"/>
              <a:gd name="connsiteY71" fmla="*/ 3497944 h 3771901"/>
              <a:gd name="connsiteX72" fmla="*/ 2191657 w 4455886"/>
              <a:gd name="connsiteY72" fmla="*/ 2997201 h 3771901"/>
              <a:gd name="connsiteX73" fmla="*/ 1222829 w 4455886"/>
              <a:gd name="connsiteY73" fmla="*/ 569686 h 3771901"/>
              <a:gd name="connsiteX74" fmla="*/ 1157514 w 4455886"/>
              <a:gd name="connsiteY74" fmla="*/ 308429 h 3771901"/>
              <a:gd name="connsiteX75" fmla="*/ 1636486 w 4455886"/>
              <a:gd name="connsiteY75" fmla="*/ 1320801 h 3771901"/>
              <a:gd name="connsiteX76" fmla="*/ 2126343 w 4455886"/>
              <a:gd name="connsiteY76" fmla="*/ 3606801 h 3771901"/>
              <a:gd name="connsiteX77" fmla="*/ 526143 w 4455886"/>
              <a:gd name="connsiteY77" fmla="*/ 1320801 h 3771901"/>
              <a:gd name="connsiteX78" fmla="*/ 3247572 w 4455886"/>
              <a:gd name="connsiteY78" fmla="*/ 645886 h 3771901"/>
              <a:gd name="connsiteX79" fmla="*/ 2474686 w 4455886"/>
              <a:gd name="connsiteY79" fmla="*/ 2746829 h 3771901"/>
              <a:gd name="connsiteX80" fmla="*/ 1886857 w 4455886"/>
              <a:gd name="connsiteY80" fmla="*/ 3018972 h 3771901"/>
              <a:gd name="connsiteX81" fmla="*/ 2104572 w 4455886"/>
              <a:gd name="connsiteY81" fmla="*/ 36286 h 3771901"/>
              <a:gd name="connsiteX82" fmla="*/ 3345543 w 4455886"/>
              <a:gd name="connsiteY82" fmla="*/ 3236686 h 3771901"/>
              <a:gd name="connsiteX83" fmla="*/ 319314 w 4455886"/>
              <a:gd name="connsiteY83" fmla="*/ 1865086 h 3771901"/>
              <a:gd name="connsiteX84" fmla="*/ 1429657 w 4455886"/>
              <a:gd name="connsiteY84" fmla="*/ 1288144 h 3771901"/>
              <a:gd name="connsiteX85" fmla="*/ 4118429 w 4455886"/>
              <a:gd name="connsiteY85" fmla="*/ 1070429 h 3771901"/>
              <a:gd name="connsiteX86" fmla="*/ 3443514 w 4455886"/>
              <a:gd name="connsiteY86" fmla="*/ 2550886 h 3771901"/>
              <a:gd name="connsiteX87" fmla="*/ 1440543 w 4455886"/>
              <a:gd name="connsiteY87" fmla="*/ 2714172 h 3771901"/>
              <a:gd name="connsiteX88" fmla="*/ 2006600 w 4455886"/>
              <a:gd name="connsiteY88" fmla="*/ 1288144 h 3771901"/>
              <a:gd name="connsiteX89" fmla="*/ 2942772 w 4455886"/>
              <a:gd name="connsiteY89" fmla="*/ 2289629 h 3771901"/>
              <a:gd name="connsiteX90" fmla="*/ 852714 w 4455886"/>
              <a:gd name="connsiteY90" fmla="*/ 1952172 h 3771901"/>
              <a:gd name="connsiteX91" fmla="*/ 2768600 w 4455886"/>
              <a:gd name="connsiteY91" fmla="*/ 3160486 h 3771901"/>
              <a:gd name="connsiteX92" fmla="*/ 3389086 w 4455886"/>
              <a:gd name="connsiteY92" fmla="*/ 1582058 h 3771901"/>
              <a:gd name="connsiteX93" fmla="*/ 1168400 w 4455886"/>
              <a:gd name="connsiteY93" fmla="*/ 1636486 h 3771901"/>
              <a:gd name="connsiteX94" fmla="*/ 2409372 w 4455886"/>
              <a:gd name="connsiteY94" fmla="*/ 2648858 h 3771901"/>
              <a:gd name="connsiteX95" fmla="*/ 4205514 w 4455886"/>
              <a:gd name="connsiteY95" fmla="*/ 2452915 h 3771901"/>
              <a:gd name="connsiteX96" fmla="*/ 2039257 w 4455886"/>
              <a:gd name="connsiteY96" fmla="*/ 1799772 h 3771901"/>
              <a:gd name="connsiteX97" fmla="*/ 2997200 w 4455886"/>
              <a:gd name="connsiteY97" fmla="*/ 809172 h 3771901"/>
              <a:gd name="connsiteX98" fmla="*/ 1081314 w 4455886"/>
              <a:gd name="connsiteY98" fmla="*/ 2997201 h 3771901"/>
              <a:gd name="connsiteX99" fmla="*/ 874486 w 4455886"/>
              <a:gd name="connsiteY99" fmla="*/ 2616201 h 3771901"/>
              <a:gd name="connsiteX100" fmla="*/ 1767114 w 4455886"/>
              <a:gd name="connsiteY100" fmla="*/ 406401 h 3771901"/>
              <a:gd name="connsiteX101" fmla="*/ 2833914 w 4455886"/>
              <a:gd name="connsiteY101" fmla="*/ 3356429 h 3771901"/>
              <a:gd name="connsiteX102" fmla="*/ 3443514 w 4455886"/>
              <a:gd name="connsiteY102" fmla="*/ 547915 h 3771901"/>
              <a:gd name="connsiteX103" fmla="*/ 2921000 w 4455886"/>
              <a:gd name="connsiteY103" fmla="*/ 624115 h 3771901"/>
              <a:gd name="connsiteX104" fmla="*/ 1603829 w 4455886"/>
              <a:gd name="connsiteY104" fmla="*/ 1865086 h 3771901"/>
              <a:gd name="connsiteX105" fmla="*/ 2714172 w 4455886"/>
              <a:gd name="connsiteY105" fmla="*/ 2703286 h 3771901"/>
              <a:gd name="connsiteX106" fmla="*/ 1603829 w 4455886"/>
              <a:gd name="connsiteY106" fmla="*/ 1462315 h 3771901"/>
              <a:gd name="connsiteX107" fmla="*/ 1669143 w 4455886"/>
              <a:gd name="connsiteY107" fmla="*/ 2540001 h 3771901"/>
              <a:gd name="connsiteX108" fmla="*/ 3095172 w 4455886"/>
              <a:gd name="connsiteY108" fmla="*/ 1397001 h 3771901"/>
              <a:gd name="connsiteX109" fmla="*/ 1701800 w 4455886"/>
              <a:gd name="connsiteY109" fmla="*/ 1516744 h 3771901"/>
              <a:gd name="connsiteX110" fmla="*/ 2474686 w 4455886"/>
              <a:gd name="connsiteY110" fmla="*/ 2572658 h 3771901"/>
              <a:gd name="connsiteX111" fmla="*/ 3171372 w 4455886"/>
              <a:gd name="connsiteY111" fmla="*/ 2409372 h 3771901"/>
              <a:gd name="connsiteX112" fmla="*/ 2431143 w 4455886"/>
              <a:gd name="connsiteY112" fmla="*/ 1690915 h 3771901"/>
              <a:gd name="connsiteX113" fmla="*/ 1092200 w 4455886"/>
              <a:gd name="connsiteY113" fmla="*/ 2387601 h 3771901"/>
              <a:gd name="connsiteX114" fmla="*/ 2485572 w 4455886"/>
              <a:gd name="connsiteY114" fmla="*/ 2801258 h 3771901"/>
              <a:gd name="connsiteX115" fmla="*/ 3062514 w 4455886"/>
              <a:gd name="connsiteY115" fmla="*/ 2550886 h 3771901"/>
              <a:gd name="connsiteX116" fmla="*/ 2300514 w 4455886"/>
              <a:gd name="connsiteY116" fmla="*/ 1440544 h 3771901"/>
              <a:gd name="connsiteX117" fmla="*/ 1767114 w 4455886"/>
              <a:gd name="connsiteY117" fmla="*/ 2246086 h 3771901"/>
              <a:gd name="connsiteX118" fmla="*/ 2725057 w 4455886"/>
              <a:gd name="connsiteY118" fmla="*/ 2518229 h 3771901"/>
              <a:gd name="connsiteX119" fmla="*/ 2463800 w 4455886"/>
              <a:gd name="connsiteY119" fmla="*/ 1788886 h 3771901"/>
              <a:gd name="connsiteX120" fmla="*/ 2082800 w 4455886"/>
              <a:gd name="connsiteY120" fmla="*/ 2082801 h 3771901"/>
              <a:gd name="connsiteX121" fmla="*/ 2529114 w 4455886"/>
              <a:gd name="connsiteY121" fmla="*/ 2278744 h 3771901"/>
              <a:gd name="connsiteX122" fmla="*/ 2496457 w 4455886"/>
              <a:gd name="connsiteY122" fmla="*/ 2017486 h 3771901"/>
              <a:gd name="connsiteX123" fmla="*/ 1582057 w 4455886"/>
              <a:gd name="connsiteY123" fmla="*/ 1778001 h 3771901"/>
              <a:gd name="connsiteX124" fmla="*/ 1560286 w 4455886"/>
              <a:gd name="connsiteY124" fmla="*/ 2267858 h 3771901"/>
              <a:gd name="connsiteX125" fmla="*/ 2931886 w 4455886"/>
              <a:gd name="connsiteY125" fmla="*/ 2801258 h 3771901"/>
              <a:gd name="connsiteX126" fmla="*/ 2300514 w 4455886"/>
              <a:gd name="connsiteY126" fmla="*/ 1157515 h 3771901"/>
              <a:gd name="connsiteX127" fmla="*/ 1016000 w 4455886"/>
              <a:gd name="connsiteY127" fmla="*/ 1299029 h 3771901"/>
              <a:gd name="connsiteX128" fmla="*/ 1005114 w 4455886"/>
              <a:gd name="connsiteY128" fmla="*/ 2028372 h 3771901"/>
              <a:gd name="connsiteX129" fmla="*/ 1745343 w 4455886"/>
              <a:gd name="connsiteY129" fmla="*/ 2354944 h 3771901"/>
              <a:gd name="connsiteX130" fmla="*/ 3084286 w 4455886"/>
              <a:gd name="connsiteY130" fmla="*/ 2202544 h 3771901"/>
              <a:gd name="connsiteX131" fmla="*/ 3378200 w 4455886"/>
              <a:gd name="connsiteY131" fmla="*/ 1625601 h 3771901"/>
              <a:gd name="connsiteX132" fmla="*/ 3225800 w 4455886"/>
              <a:gd name="connsiteY132" fmla="*/ 1113972 h 3771901"/>
              <a:gd name="connsiteX133" fmla="*/ 2333172 w 4455886"/>
              <a:gd name="connsiteY133" fmla="*/ 1157515 h 3771901"/>
              <a:gd name="connsiteX134" fmla="*/ 1331686 w 4455886"/>
              <a:gd name="connsiteY134" fmla="*/ 1527629 h 3771901"/>
              <a:gd name="connsiteX135" fmla="*/ 1494972 w 4455886"/>
              <a:gd name="connsiteY135" fmla="*/ 2442029 h 3771901"/>
              <a:gd name="connsiteX136" fmla="*/ 2126343 w 4455886"/>
              <a:gd name="connsiteY136" fmla="*/ 2757715 h 3771901"/>
              <a:gd name="connsiteX137" fmla="*/ 3106057 w 4455886"/>
              <a:gd name="connsiteY137" fmla="*/ 2670629 h 3771901"/>
              <a:gd name="connsiteX138" fmla="*/ 3084286 w 4455886"/>
              <a:gd name="connsiteY138" fmla="*/ 1767115 h 3771901"/>
              <a:gd name="connsiteX139" fmla="*/ 1788886 w 4455886"/>
              <a:gd name="connsiteY139" fmla="*/ 1973944 h 3771901"/>
              <a:gd name="connsiteX140" fmla="*/ 2387600 w 4455886"/>
              <a:gd name="connsiteY140" fmla="*/ 2442029 h 3771901"/>
              <a:gd name="connsiteX141" fmla="*/ 2746829 w 4455886"/>
              <a:gd name="connsiteY141" fmla="*/ 2006601 h 3771901"/>
              <a:gd name="connsiteX142" fmla="*/ 2224314 w 4455886"/>
              <a:gd name="connsiteY142" fmla="*/ 1418772 h 3771901"/>
              <a:gd name="connsiteX143" fmla="*/ 1603829 w 4455886"/>
              <a:gd name="connsiteY143" fmla="*/ 1625601 h 3771901"/>
              <a:gd name="connsiteX144" fmla="*/ 1767114 w 4455886"/>
              <a:gd name="connsiteY144" fmla="*/ 2137229 h 3771901"/>
              <a:gd name="connsiteX145" fmla="*/ 2365829 w 4455886"/>
              <a:gd name="connsiteY145" fmla="*/ 2093686 h 3771901"/>
              <a:gd name="connsiteX146" fmla="*/ 2235200 w 4455886"/>
              <a:gd name="connsiteY146" fmla="*/ 1865086 h 3771901"/>
              <a:gd name="connsiteX147" fmla="*/ 1919514 w 4455886"/>
              <a:gd name="connsiteY147" fmla="*/ 1647372 h 3771901"/>
              <a:gd name="connsiteX148" fmla="*/ 1995714 w 4455886"/>
              <a:gd name="connsiteY148" fmla="*/ 1984829 h 3771901"/>
              <a:gd name="connsiteX149" fmla="*/ 2169886 w 4455886"/>
              <a:gd name="connsiteY149" fmla="*/ 2006601 h 3771901"/>
              <a:gd name="connsiteX150" fmla="*/ 2256972 w 4455886"/>
              <a:gd name="connsiteY150" fmla="*/ 2028372 h 37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455886" h="3771901">
                <a:moveTo>
                  <a:pt x="1745343" y="1886858"/>
                </a:moveTo>
                <a:cubicBezTo>
                  <a:pt x="1520371" y="1247322"/>
                  <a:pt x="1295400" y="607786"/>
                  <a:pt x="1592943" y="580572"/>
                </a:cubicBezTo>
                <a:cubicBezTo>
                  <a:pt x="1890486" y="553358"/>
                  <a:pt x="3343729" y="1406072"/>
                  <a:pt x="3530600" y="1723572"/>
                </a:cubicBezTo>
                <a:cubicBezTo>
                  <a:pt x="3717471" y="2041072"/>
                  <a:pt x="2948215" y="2489200"/>
                  <a:pt x="2714172" y="2485572"/>
                </a:cubicBezTo>
                <a:cubicBezTo>
                  <a:pt x="2480129" y="2481944"/>
                  <a:pt x="2215243" y="2059215"/>
                  <a:pt x="2126343" y="1701801"/>
                </a:cubicBezTo>
                <a:cubicBezTo>
                  <a:pt x="2037443" y="1344387"/>
                  <a:pt x="2122715" y="332015"/>
                  <a:pt x="2180772" y="341086"/>
                </a:cubicBezTo>
                <a:cubicBezTo>
                  <a:pt x="2238829" y="350157"/>
                  <a:pt x="2402115" y="1306286"/>
                  <a:pt x="2474686" y="1756229"/>
                </a:cubicBezTo>
                <a:cubicBezTo>
                  <a:pt x="2547257" y="2206172"/>
                  <a:pt x="2692400" y="2779487"/>
                  <a:pt x="2616200" y="3040744"/>
                </a:cubicBezTo>
                <a:cubicBezTo>
                  <a:pt x="2540000" y="3302001"/>
                  <a:pt x="2171700" y="3380015"/>
                  <a:pt x="2017486" y="3323772"/>
                </a:cubicBezTo>
                <a:cubicBezTo>
                  <a:pt x="1863272" y="3267529"/>
                  <a:pt x="1560286" y="2979057"/>
                  <a:pt x="1690914" y="2703286"/>
                </a:cubicBezTo>
                <a:cubicBezTo>
                  <a:pt x="1821542" y="2427515"/>
                  <a:pt x="2492828" y="1932215"/>
                  <a:pt x="2801257" y="1669144"/>
                </a:cubicBezTo>
                <a:cubicBezTo>
                  <a:pt x="3109686" y="1406073"/>
                  <a:pt x="3331029" y="1064987"/>
                  <a:pt x="3541486" y="1124858"/>
                </a:cubicBezTo>
                <a:cubicBezTo>
                  <a:pt x="3751943" y="1184729"/>
                  <a:pt x="4107543" y="1768929"/>
                  <a:pt x="4064000" y="2028372"/>
                </a:cubicBezTo>
                <a:cubicBezTo>
                  <a:pt x="4020457" y="2287815"/>
                  <a:pt x="3839029" y="2725058"/>
                  <a:pt x="3280229" y="2681515"/>
                </a:cubicBezTo>
                <a:cubicBezTo>
                  <a:pt x="2721429" y="2637972"/>
                  <a:pt x="1048657" y="1946729"/>
                  <a:pt x="711200" y="1767115"/>
                </a:cubicBezTo>
                <a:cubicBezTo>
                  <a:pt x="373743" y="1587501"/>
                  <a:pt x="856343" y="1553029"/>
                  <a:pt x="1255486" y="1603829"/>
                </a:cubicBezTo>
                <a:cubicBezTo>
                  <a:pt x="1654629" y="1654629"/>
                  <a:pt x="2619829" y="1894115"/>
                  <a:pt x="3106057" y="2071915"/>
                </a:cubicBezTo>
                <a:cubicBezTo>
                  <a:pt x="3592285" y="2249715"/>
                  <a:pt x="4004128" y="2523672"/>
                  <a:pt x="4172857" y="2670629"/>
                </a:cubicBezTo>
                <a:cubicBezTo>
                  <a:pt x="4341586" y="2817586"/>
                  <a:pt x="4327072" y="3093358"/>
                  <a:pt x="4118429" y="2953658"/>
                </a:cubicBezTo>
                <a:cubicBezTo>
                  <a:pt x="3909786" y="2813958"/>
                  <a:pt x="3180443" y="2244272"/>
                  <a:pt x="2921000" y="1832429"/>
                </a:cubicBezTo>
                <a:cubicBezTo>
                  <a:pt x="2661557" y="1420586"/>
                  <a:pt x="2505529" y="480787"/>
                  <a:pt x="2561772" y="482601"/>
                </a:cubicBezTo>
                <a:cubicBezTo>
                  <a:pt x="2618015" y="484415"/>
                  <a:pt x="3265714" y="1427844"/>
                  <a:pt x="3258457" y="1843315"/>
                </a:cubicBezTo>
                <a:cubicBezTo>
                  <a:pt x="3251200" y="2258786"/>
                  <a:pt x="2917372" y="2743201"/>
                  <a:pt x="2518229" y="2975429"/>
                </a:cubicBezTo>
                <a:cubicBezTo>
                  <a:pt x="2119086" y="3207657"/>
                  <a:pt x="1075871" y="3343729"/>
                  <a:pt x="863600" y="3236686"/>
                </a:cubicBezTo>
                <a:cubicBezTo>
                  <a:pt x="651329" y="3129643"/>
                  <a:pt x="1001486" y="2643415"/>
                  <a:pt x="1244600" y="2333172"/>
                </a:cubicBezTo>
                <a:cubicBezTo>
                  <a:pt x="1487714" y="2022929"/>
                  <a:pt x="2053772" y="1580243"/>
                  <a:pt x="2322286" y="1375229"/>
                </a:cubicBezTo>
                <a:cubicBezTo>
                  <a:pt x="2590800" y="1170215"/>
                  <a:pt x="2922815" y="959757"/>
                  <a:pt x="2855686" y="1103086"/>
                </a:cubicBezTo>
                <a:cubicBezTo>
                  <a:pt x="2788557" y="1246415"/>
                  <a:pt x="2215243" y="2119087"/>
                  <a:pt x="1919514" y="2235201"/>
                </a:cubicBezTo>
                <a:cubicBezTo>
                  <a:pt x="1623785" y="2351315"/>
                  <a:pt x="1099457" y="1966686"/>
                  <a:pt x="1081314" y="1799772"/>
                </a:cubicBezTo>
                <a:cubicBezTo>
                  <a:pt x="1063171" y="1632858"/>
                  <a:pt x="1362528" y="1248229"/>
                  <a:pt x="1810657" y="1233715"/>
                </a:cubicBezTo>
                <a:cubicBezTo>
                  <a:pt x="2258786" y="1219201"/>
                  <a:pt x="3356429" y="1553029"/>
                  <a:pt x="3770086" y="1712686"/>
                </a:cubicBezTo>
                <a:cubicBezTo>
                  <a:pt x="4183743" y="1872343"/>
                  <a:pt x="4455886" y="2073729"/>
                  <a:pt x="4292600" y="2191658"/>
                </a:cubicBezTo>
                <a:cubicBezTo>
                  <a:pt x="4129314" y="2309587"/>
                  <a:pt x="3321958" y="2396672"/>
                  <a:pt x="2790372" y="2420258"/>
                </a:cubicBezTo>
                <a:cubicBezTo>
                  <a:pt x="2258786" y="2443844"/>
                  <a:pt x="1475014" y="2374901"/>
                  <a:pt x="1103086" y="2333172"/>
                </a:cubicBezTo>
                <a:cubicBezTo>
                  <a:pt x="731158" y="2291443"/>
                  <a:pt x="411843" y="2238829"/>
                  <a:pt x="558800" y="2169886"/>
                </a:cubicBezTo>
                <a:cubicBezTo>
                  <a:pt x="705757" y="2100943"/>
                  <a:pt x="1578429" y="1975758"/>
                  <a:pt x="1984829" y="1919515"/>
                </a:cubicBezTo>
                <a:cubicBezTo>
                  <a:pt x="2391229" y="1863272"/>
                  <a:pt x="2670629" y="1826986"/>
                  <a:pt x="2997200" y="1832429"/>
                </a:cubicBezTo>
                <a:cubicBezTo>
                  <a:pt x="3323771" y="1837872"/>
                  <a:pt x="4082143" y="1776186"/>
                  <a:pt x="3944257" y="1952172"/>
                </a:cubicBezTo>
                <a:cubicBezTo>
                  <a:pt x="3806371" y="2128158"/>
                  <a:pt x="2603500" y="2792187"/>
                  <a:pt x="2169886" y="2888344"/>
                </a:cubicBezTo>
                <a:cubicBezTo>
                  <a:pt x="1736272" y="2984501"/>
                  <a:pt x="1150258" y="2875644"/>
                  <a:pt x="1342572" y="2529115"/>
                </a:cubicBezTo>
                <a:cubicBezTo>
                  <a:pt x="1534886" y="2182586"/>
                  <a:pt x="2942772" y="979715"/>
                  <a:pt x="3323772" y="809172"/>
                </a:cubicBezTo>
                <a:cubicBezTo>
                  <a:pt x="3704772" y="638629"/>
                  <a:pt x="3730172" y="1262744"/>
                  <a:pt x="3628572" y="1505858"/>
                </a:cubicBezTo>
                <a:cubicBezTo>
                  <a:pt x="3526972" y="1748972"/>
                  <a:pt x="3173186" y="2102758"/>
                  <a:pt x="2714172" y="2267858"/>
                </a:cubicBezTo>
                <a:cubicBezTo>
                  <a:pt x="2255158" y="2432958"/>
                  <a:pt x="1162958" y="2668815"/>
                  <a:pt x="874486" y="2496458"/>
                </a:cubicBezTo>
                <a:cubicBezTo>
                  <a:pt x="586015" y="2324101"/>
                  <a:pt x="582386" y="1143001"/>
                  <a:pt x="983343" y="1233715"/>
                </a:cubicBezTo>
                <a:cubicBezTo>
                  <a:pt x="1384300" y="1324429"/>
                  <a:pt x="3084286" y="2794001"/>
                  <a:pt x="3280229" y="3040744"/>
                </a:cubicBezTo>
                <a:cubicBezTo>
                  <a:pt x="3476172" y="3287487"/>
                  <a:pt x="2287814" y="3084286"/>
                  <a:pt x="2159000" y="2714172"/>
                </a:cubicBezTo>
                <a:cubicBezTo>
                  <a:pt x="2030186" y="2344058"/>
                  <a:pt x="2413000" y="914401"/>
                  <a:pt x="2507343" y="820058"/>
                </a:cubicBezTo>
                <a:cubicBezTo>
                  <a:pt x="2601686" y="725715"/>
                  <a:pt x="2933700" y="1794329"/>
                  <a:pt x="2725057" y="2148115"/>
                </a:cubicBezTo>
                <a:cubicBezTo>
                  <a:pt x="2516414" y="2501901"/>
                  <a:pt x="1509486" y="3136900"/>
                  <a:pt x="1255486" y="2942772"/>
                </a:cubicBezTo>
                <a:cubicBezTo>
                  <a:pt x="1001486" y="2748644"/>
                  <a:pt x="800100" y="979715"/>
                  <a:pt x="1201057" y="983344"/>
                </a:cubicBezTo>
                <a:cubicBezTo>
                  <a:pt x="1602014" y="986973"/>
                  <a:pt x="3546929" y="2668816"/>
                  <a:pt x="3661229" y="2964544"/>
                </a:cubicBezTo>
                <a:cubicBezTo>
                  <a:pt x="3775529" y="3260273"/>
                  <a:pt x="2260600" y="2955472"/>
                  <a:pt x="1886857" y="2757715"/>
                </a:cubicBezTo>
                <a:cubicBezTo>
                  <a:pt x="1513114" y="2559958"/>
                  <a:pt x="1112158" y="1910444"/>
                  <a:pt x="1418772" y="1778001"/>
                </a:cubicBezTo>
                <a:cubicBezTo>
                  <a:pt x="1725386" y="1645558"/>
                  <a:pt x="3628572" y="1885044"/>
                  <a:pt x="3726543" y="1963058"/>
                </a:cubicBezTo>
                <a:cubicBezTo>
                  <a:pt x="3824514" y="2041072"/>
                  <a:pt x="2316843" y="2411186"/>
                  <a:pt x="2006600" y="2246086"/>
                </a:cubicBezTo>
                <a:cubicBezTo>
                  <a:pt x="1696357" y="2080986"/>
                  <a:pt x="1685472" y="1079501"/>
                  <a:pt x="1865086" y="972458"/>
                </a:cubicBezTo>
                <a:cubicBezTo>
                  <a:pt x="2044700" y="865415"/>
                  <a:pt x="3075215" y="1329872"/>
                  <a:pt x="3084286" y="1603829"/>
                </a:cubicBezTo>
                <a:cubicBezTo>
                  <a:pt x="3093357" y="1877786"/>
                  <a:pt x="2235200" y="2516415"/>
                  <a:pt x="1919514" y="2616201"/>
                </a:cubicBezTo>
                <a:cubicBezTo>
                  <a:pt x="1603828" y="2715987"/>
                  <a:pt x="972458" y="2209801"/>
                  <a:pt x="1190172" y="2202544"/>
                </a:cubicBezTo>
                <a:cubicBezTo>
                  <a:pt x="1407886" y="2195287"/>
                  <a:pt x="2857500" y="2454730"/>
                  <a:pt x="3225800" y="2572658"/>
                </a:cubicBezTo>
                <a:cubicBezTo>
                  <a:pt x="3594100" y="2690586"/>
                  <a:pt x="3601357" y="2886529"/>
                  <a:pt x="3399972" y="2910115"/>
                </a:cubicBezTo>
                <a:cubicBezTo>
                  <a:pt x="3198587" y="2933701"/>
                  <a:pt x="2373086" y="2988129"/>
                  <a:pt x="2017486" y="2714172"/>
                </a:cubicBezTo>
                <a:cubicBezTo>
                  <a:pt x="1661886" y="2440215"/>
                  <a:pt x="1161144" y="1371600"/>
                  <a:pt x="1266372" y="1266372"/>
                </a:cubicBezTo>
                <a:cubicBezTo>
                  <a:pt x="1371600" y="1161144"/>
                  <a:pt x="2534557" y="1955801"/>
                  <a:pt x="2648857" y="2082801"/>
                </a:cubicBezTo>
                <a:cubicBezTo>
                  <a:pt x="2763157" y="2209801"/>
                  <a:pt x="1750786" y="2275115"/>
                  <a:pt x="1952172" y="2028372"/>
                </a:cubicBezTo>
                <a:cubicBezTo>
                  <a:pt x="2153558" y="1781629"/>
                  <a:pt x="3661229" y="651330"/>
                  <a:pt x="3857172" y="602344"/>
                </a:cubicBezTo>
                <a:cubicBezTo>
                  <a:pt x="4053115" y="553358"/>
                  <a:pt x="3672115" y="1257301"/>
                  <a:pt x="3127829" y="1734458"/>
                </a:cubicBezTo>
                <a:cubicBezTo>
                  <a:pt x="2583543" y="2211615"/>
                  <a:pt x="963386" y="3325586"/>
                  <a:pt x="591457" y="3465286"/>
                </a:cubicBezTo>
                <a:cubicBezTo>
                  <a:pt x="219528" y="3604986"/>
                  <a:pt x="658585" y="2924629"/>
                  <a:pt x="896257" y="2572658"/>
                </a:cubicBezTo>
                <a:cubicBezTo>
                  <a:pt x="1133929" y="2220687"/>
                  <a:pt x="1638300" y="1199244"/>
                  <a:pt x="2017486" y="1353458"/>
                </a:cubicBezTo>
                <a:cubicBezTo>
                  <a:pt x="2396672" y="1507672"/>
                  <a:pt x="3142344" y="3223987"/>
                  <a:pt x="3171372" y="3497944"/>
                </a:cubicBezTo>
                <a:cubicBezTo>
                  <a:pt x="3200400" y="3771901"/>
                  <a:pt x="2516414" y="3485244"/>
                  <a:pt x="2191657" y="2997201"/>
                </a:cubicBezTo>
                <a:cubicBezTo>
                  <a:pt x="1866900" y="2509158"/>
                  <a:pt x="1395186" y="1017815"/>
                  <a:pt x="1222829" y="569686"/>
                </a:cubicBezTo>
                <a:cubicBezTo>
                  <a:pt x="1050472" y="121557"/>
                  <a:pt x="1088571" y="183243"/>
                  <a:pt x="1157514" y="308429"/>
                </a:cubicBezTo>
                <a:cubicBezTo>
                  <a:pt x="1226457" y="433615"/>
                  <a:pt x="1475015" y="771072"/>
                  <a:pt x="1636486" y="1320801"/>
                </a:cubicBezTo>
                <a:cubicBezTo>
                  <a:pt x="1797957" y="1870530"/>
                  <a:pt x="2311400" y="3606801"/>
                  <a:pt x="2126343" y="3606801"/>
                </a:cubicBezTo>
                <a:cubicBezTo>
                  <a:pt x="1941286" y="3606801"/>
                  <a:pt x="339272" y="1814287"/>
                  <a:pt x="526143" y="1320801"/>
                </a:cubicBezTo>
                <a:cubicBezTo>
                  <a:pt x="713014" y="827315"/>
                  <a:pt x="2922815" y="408215"/>
                  <a:pt x="3247572" y="645886"/>
                </a:cubicBezTo>
                <a:cubicBezTo>
                  <a:pt x="3572329" y="883557"/>
                  <a:pt x="2701472" y="2351315"/>
                  <a:pt x="2474686" y="2746829"/>
                </a:cubicBezTo>
                <a:cubicBezTo>
                  <a:pt x="2247900" y="3142343"/>
                  <a:pt x="1948543" y="3470729"/>
                  <a:pt x="1886857" y="3018972"/>
                </a:cubicBezTo>
                <a:cubicBezTo>
                  <a:pt x="1825171" y="2567215"/>
                  <a:pt x="1861458" y="0"/>
                  <a:pt x="2104572" y="36286"/>
                </a:cubicBezTo>
                <a:cubicBezTo>
                  <a:pt x="2347686" y="72572"/>
                  <a:pt x="3643086" y="2931886"/>
                  <a:pt x="3345543" y="3236686"/>
                </a:cubicBezTo>
                <a:cubicBezTo>
                  <a:pt x="3048000" y="3541486"/>
                  <a:pt x="638628" y="2189843"/>
                  <a:pt x="319314" y="1865086"/>
                </a:cubicBezTo>
                <a:cubicBezTo>
                  <a:pt x="0" y="1540329"/>
                  <a:pt x="796471" y="1420587"/>
                  <a:pt x="1429657" y="1288144"/>
                </a:cubicBezTo>
                <a:cubicBezTo>
                  <a:pt x="2062843" y="1155701"/>
                  <a:pt x="3782786" y="859972"/>
                  <a:pt x="4118429" y="1070429"/>
                </a:cubicBezTo>
                <a:cubicBezTo>
                  <a:pt x="4454072" y="1280886"/>
                  <a:pt x="3889828" y="2276929"/>
                  <a:pt x="3443514" y="2550886"/>
                </a:cubicBezTo>
                <a:cubicBezTo>
                  <a:pt x="2997200" y="2824843"/>
                  <a:pt x="1680029" y="2924629"/>
                  <a:pt x="1440543" y="2714172"/>
                </a:cubicBezTo>
                <a:cubicBezTo>
                  <a:pt x="1201057" y="2503715"/>
                  <a:pt x="1756228" y="1358901"/>
                  <a:pt x="2006600" y="1288144"/>
                </a:cubicBezTo>
                <a:cubicBezTo>
                  <a:pt x="2256972" y="1217387"/>
                  <a:pt x="3135086" y="2178958"/>
                  <a:pt x="2942772" y="2289629"/>
                </a:cubicBezTo>
                <a:cubicBezTo>
                  <a:pt x="2750458" y="2400300"/>
                  <a:pt x="881743" y="1807029"/>
                  <a:pt x="852714" y="1952172"/>
                </a:cubicBezTo>
                <a:cubicBezTo>
                  <a:pt x="823685" y="2097315"/>
                  <a:pt x="2345871" y="3222172"/>
                  <a:pt x="2768600" y="3160486"/>
                </a:cubicBezTo>
                <a:cubicBezTo>
                  <a:pt x="3191329" y="3098800"/>
                  <a:pt x="3655786" y="1836058"/>
                  <a:pt x="3389086" y="1582058"/>
                </a:cubicBezTo>
                <a:cubicBezTo>
                  <a:pt x="3122386" y="1328058"/>
                  <a:pt x="1331686" y="1458686"/>
                  <a:pt x="1168400" y="1636486"/>
                </a:cubicBezTo>
                <a:cubicBezTo>
                  <a:pt x="1005114" y="1814286"/>
                  <a:pt x="1903186" y="2512787"/>
                  <a:pt x="2409372" y="2648858"/>
                </a:cubicBezTo>
                <a:cubicBezTo>
                  <a:pt x="2915558" y="2784929"/>
                  <a:pt x="4267200" y="2594429"/>
                  <a:pt x="4205514" y="2452915"/>
                </a:cubicBezTo>
                <a:cubicBezTo>
                  <a:pt x="4143828" y="2311401"/>
                  <a:pt x="2240643" y="2073729"/>
                  <a:pt x="2039257" y="1799772"/>
                </a:cubicBezTo>
                <a:cubicBezTo>
                  <a:pt x="1837871" y="1525815"/>
                  <a:pt x="3156857" y="609601"/>
                  <a:pt x="2997200" y="809172"/>
                </a:cubicBezTo>
                <a:cubicBezTo>
                  <a:pt x="2837543" y="1008744"/>
                  <a:pt x="1435100" y="2696030"/>
                  <a:pt x="1081314" y="2997201"/>
                </a:cubicBezTo>
                <a:cubicBezTo>
                  <a:pt x="727528" y="3298372"/>
                  <a:pt x="760186" y="3048001"/>
                  <a:pt x="874486" y="2616201"/>
                </a:cubicBezTo>
                <a:cubicBezTo>
                  <a:pt x="988786" y="2184401"/>
                  <a:pt x="1440543" y="283030"/>
                  <a:pt x="1767114" y="406401"/>
                </a:cubicBezTo>
                <a:cubicBezTo>
                  <a:pt x="2093685" y="529772"/>
                  <a:pt x="2554514" y="3332843"/>
                  <a:pt x="2833914" y="3356429"/>
                </a:cubicBezTo>
                <a:cubicBezTo>
                  <a:pt x="3113314" y="3380015"/>
                  <a:pt x="3429000" y="1003301"/>
                  <a:pt x="3443514" y="547915"/>
                </a:cubicBezTo>
                <a:cubicBezTo>
                  <a:pt x="3458028" y="92529"/>
                  <a:pt x="3227614" y="404587"/>
                  <a:pt x="2921000" y="624115"/>
                </a:cubicBezTo>
                <a:cubicBezTo>
                  <a:pt x="2614386" y="843643"/>
                  <a:pt x="1638300" y="1518558"/>
                  <a:pt x="1603829" y="1865086"/>
                </a:cubicBezTo>
                <a:cubicBezTo>
                  <a:pt x="1569358" y="2211614"/>
                  <a:pt x="2714172" y="2770414"/>
                  <a:pt x="2714172" y="2703286"/>
                </a:cubicBezTo>
                <a:cubicBezTo>
                  <a:pt x="2714172" y="2636158"/>
                  <a:pt x="1778001" y="1489529"/>
                  <a:pt x="1603829" y="1462315"/>
                </a:cubicBezTo>
                <a:cubicBezTo>
                  <a:pt x="1429657" y="1435101"/>
                  <a:pt x="1420586" y="2550887"/>
                  <a:pt x="1669143" y="2540001"/>
                </a:cubicBezTo>
                <a:cubicBezTo>
                  <a:pt x="1917700" y="2529115"/>
                  <a:pt x="3089729" y="1567544"/>
                  <a:pt x="3095172" y="1397001"/>
                </a:cubicBezTo>
                <a:cubicBezTo>
                  <a:pt x="3100615" y="1226458"/>
                  <a:pt x="1805214" y="1320801"/>
                  <a:pt x="1701800" y="1516744"/>
                </a:cubicBezTo>
                <a:cubicBezTo>
                  <a:pt x="1598386" y="1712687"/>
                  <a:pt x="2229757" y="2423887"/>
                  <a:pt x="2474686" y="2572658"/>
                </a:cubicBezTo>
                <a:cubicBezTo>
                  <a:pt x="2719615" y="2721429"/>
                  <a:pt x="3178629" y="2556329"/>
                  <a:pt x="3171372" y="2409372"/>
                </a:cubicBezTo>
                <a:cubicBezTo>
                  <a:pt x="3164115" y="2262415"/>
                  <a:pt x="2777672" y="1694544"/>
                  <a:pt x="2431143" y="1690915"/>
                </a:cubicBezTo>
                <a:cubicBezTo>
                  <a:pt x="2084614" y="1687287"/>
                  <a:pt x="1083129" y="2202544"/>
                  <a:pt x="1092200" y="2387601"/>
                </a:cubicBezTo>
                <a:cubicBezTo>
                  <a:pt x="1101272" y="2572658"/>
                  <a:pt x="2157186" y="2774044"/>
                  <a:pt x="2485572" y="2801258"/>
                </a:cubicBezTo>
                <a:cubicBezTo>
                  <a:pt x="2813958" y="2828472"/>
                  <a:pt x="3093357" y="2777672"/>
                  <a:pt x="3062514" y="2550886"/>
                </a:cubicBezTo>
                <a:cubicBezTo>
                  <a:pt x="3031671" y="2324100"/>
                  <a:pt x="2516414" y="1491344"/>
                  <a:pt x="2300514" y="1440544"/>
                </a:cubicBezTo>
                <a:cubicBezTo>
                  <a:pt x="2084614" y="1389744"/>
                  <a:pt x="1696357" y="2066472"/>
                  <a:pt x="1767114" y="2246086"/>
                </a:cubicBezTo>
                <a:cubicBezTo>
                  <a:pt x="1837871" y="2425700"/>
                  <a:pt x="2608943" y="2594429"/>
                  <a:pt x="2725057" y="2518229"/>
                </a:cubicBezTo>
                <a:cubicBezTo>
                  <a:pt x="2841171" y="2442029"/>
                  <a:pt x="2570843" y="1861457"/>
                  <a:pt x="2463800" y="1788886"/>
                </a:cubicBezTo>
                <a:cubicBezTo>
                  <a:pt x="2356757" y="1716315"/>
                  <a:pt x="2071914" y="2001158"/>
                  <a:pt x="2082800" y="2082801"/>
                </a:cubicBezTo>
                <a:cubicBezTo>
                  <a:pt x="2093686" y="2164444"/>
                  <a:pt x="2460171" y="2289630"/>
                  <a:pt x="2529114" y="2278744"/>
                </a:cubicBezTo>
                <a:cubicBezTo>
                  <a:pt x="2598057" y="2267858"/>
                  <a:pt x="2654300" y="2100943"/>
                  <a:pt x="2496457" y="2017486"/>
                </a:cubicBezTo>
                <a:cubicBezTo>
                  <a:pt x="2338614" y="1934029"/>
                  <a:pt x="1738086" y="1736272"/>
                  <a:pt x="1582057" y="1778001"/>
                </a:cubicBezTo>
                <a:cubicBezTo>
                  <a:pt x="1426029" y="1819730"/>
                  <a:pt x="1335315" y="2097315"/>
                  <a:pt x="1560286" y="2267858"/>
                </a:cubicBezTo>
                <a:cubicBezTo>
                  <a:pt x="1785257" y="2438401"/>
                  <a:pt x="2808515" y="2986315"/>
                  <a:pt x="2931886" y="2801258"/>
                </a:cubicBezTo>
                <a:cubicBezTo>
                  <a:pt x="3055257" y="2616201"/>
                  <a:pt x="2619828" y="1407887"/>
                  <a:pt x="2300514" y="1157515"/>
                </a:cubicBezTo>
                <a:cubicBezTo>
                  <a:pt x="1981200" y="907144"/>
                  <a:pt x="1231900" y="1153886"/>
                  <a:pt x="1016000" y="1299029"/>
                </a:cubicBezTo>
                <a:cubicBezTo>
                  <a:pt x="800100" y="1444172"/>
                  <a:pt x="883557" y="1852386"/>
                  <a:pt x="1005114" y="2028372"/>
                </a:cubicBezTo>
                <a:cubicBezTo>
                  <a:pt x="1126671" y="2204358"/>
                  <a:pt x="1398814" y="2325915"/>
                  <a:pt x="1745343" y="2354944"/>
                </a:cubicBezTo>
                <a:cubicBezTo>
                  <a:pt x="2091872" y="2383973"/>
                  <a:pt x="2812143" y="2324101"/>
                  <a:pt x="3084286" y="2202544"/>
                </a:cubicBezTo>
                <a:cubicBezTo>
                  <a:pt x="3356429" y="2080987"/>
                  <a:pt x="3354614" y="1807030"/>
                  <a:pt x="3378200" y="1625601"/>
                </a:cubicBezTo>
                <a:cubicBezTo>
                  <a:pt x="3401786" y="1444172"/>
                  <a:pt x="3399971" y="1191986"/>
                  <a:pt x="3225800" y="1113972"/>
                </a:cubicBezTo>
                <a:cubicBezTo>
                  <a:pt x="3051629" y="1035958"/>
                  <a:pt x="2648858" y="1088572"/>
                  <a:pt x="2333172" y="1157515"/>
                </a:cubicBezTo>
                <a:cubicBezTo>
                  <a:pt x="2017486" y="1226458"/>
                  <a:pt x="1471386" y="1313543"/>
                  <a:pt x="1331686" y="1527629"/>
                </a:cubicBezTo>
                <a:cubicBezTo>
                  <a:pt x="1191986" y="1741715"/>
                  <a:pt x="1362529" y="2237015"/>
                  <a:pt x="1494972" y="2442029"/>
                </a:cubicBezTo>
                <a:cubicBezTo>
                  <a:pt x="1627415" y="2647043"/>
                  <a:pt x="1857829" y="2719615"/>
                  <a:pt x="2126343" y="2757715"/>
                </a:cubicBezTo>
                <a:cubicBezTo>
                  <a:pt x="2394857" y="2795815"/>
                  <a:pt x="2946400" y="2835729"/>
                  <a:pt x="3106057" y="2670629"/>
                </a:cubicBezTo>
                <a:cubicBezTo>
                  <a:pt x="3265714" y="2505529"/>
                  <a:pt x="3303814" y="1883229"/>
                  <a:pt x="3084286" y="1767115"/>
                </a:cubicBezTo>
                <a:cubicBezTo>
                  <a:pt x="2864758" y="1651001"/>
                  <a:pt x="1905000" y="1861458"/>
                  <a:pt x="1788886" y="1973944"/>
                </a:cubicBezTo>
                <a:cubicBezTo>
                  <a:pt x="1672772" y="2086430"/>
                  <a:pt x="2227943" y="2436586"/>
                  <a:pt x="2387600" y="2442029"/>
                </a:cubicBezTo>
                <a:cubicBezTo>
                  <a:pt x="2547257" y="2447472"/>
                  <a:pt x="2774043" y="2177144"/>
                  <a:pt x="2746829" y="2006601"/>
                </a:cubicBezTo>
                <a:cubicBezTo>
                  <a:pt x="2719615" y="1836058"/>
                  <a:pt x="2414814" y="1482272"/>
                  <a:pt x="2224314" y="1418772"/>
                </a:cubicBezTo>
                <a:cubicBezTo>
                  <a:pt x="2033814" y="1355272"/>
                  <a:pt x="1680029" y="1505858"/>
                  <a:pt x="1603829" y="1625601"/>
                </a:cubicBezTo>
                <a:cubicBezTo>
                  <a:pt x="1527629" y="1745344"/>
                  <a:pt x="1640114" y="2059215"/>
                  <a:pt x="1767114" y="2137229"/>
                </a:cubicBezTo>
                <a:cubicBezTo>
                  <a:pt x="1894114" y="2215243"/>
                  <a:pt x="2287815" y="2139043"/>
                  <a:pt x="2365829" y="2093686"/>
                </a:cubicBezTo>
                <a:cubicBezTo>
                  <a:pt x="2443843" y="2048329"/>
                  <a:pt x="2309586" y="1939472"/>
                  <a:pt x="2235200" y="1865086"/>
                </a:cubicBezTo>
                <a:cubicBezTo>
                  <a:pt x="2160814" y="1790700"/>
                  <a:pt x="1959428" y="1627415"/>
                  <a:pt x="1919514" y="1647372"/>
                </a:cubicBezTo>
                <a:cubicBezTo>
                  <a:pt x="1879600" y="1667329"/>
                  <a:pt x="1953985" y="1924958"/>
                  <a:pt x="1995714" y="1984829"/>
                </a:cubicBezTo>
                <a:cubicBezTo>
                  <a:pt x="2037443" y="2044700"/>
                  <a:pt x="2126343" y="1999344"/>
                  <a:pt x="2169886" y="2006601"/>
                </a:cubicBezTo>
                <a:cubicBezTo>
                  <a:pt x="2213429" y="2013858"/>
                  <a:pt x="2235200" y="2021115"/>
                  <a:pt x="2256972" y="2028372"/>
                </a:cubicBezTo>
              </a:path>
            </a:pathLst>
          </a:custGeom>
          <a:ln w="16510"/>
          <a:effectLst>
            <a:outerShdw blurRad="50800" dist="38100" dir="5400000" rotWithShape="0">
              <a:srgbClr val="000000">
                <a:alpha val="36000"/>
              </a:srgbClr>
            </a:outerShdw>
          </a:effectLst>
        </p:spPr>
        <p:style>
          <a:lnRef idx="2">
            <a:schemeClr val="dk1"/>
          </a:lnRef>
          <a:fillRef idx="0">
            <a:schemeClr val="dk1"/>
          </a:fillRef>
          <a:effectRef idx="1">
            <a:schemeClr val="dk1"/>
          </a:effectRef>
          <a:fontRef idx="minor">
            <a:schemeClr val="tx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129168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8754-95D8-8D40-8ED8-FBF8555434F2}"/>
              </a:ext>
            </a:extLst>
          </p:cNvPr>
          <p:cNvSpPr>
            <a:spLocks noGrp="1"/>
          </p:cNvSpPr>
          <p:nvPr>
            <p:ph type="title"/>
          </p:nvPr>
        </p:nvSpPr>
        <p:spPr>
          <a:xfrm>
            <a:off x="838200" y="365125"/>
            <a:ext cx="2813924" cy="1325563"/>
          </a:xfrm>
        </p:spPr>
        <p:txBody>
          <a:bodyPr/>
          <a:lstStyle/>
          <a:p>
            <a:r>
              <a:rPr lang="en-GB" dirty="0"/>
              <a:t>Prevention</a:t>
            </a:r>
          </a:p>
        </p:txBody>
      </p:sp>
      <p:sp>
        <p:nvSpPr>
          <p:cNvPr id="3" name="Content Placeholder 2">
            <a:extLst>
              <a:ext uri="{FF2B5EF4-FFF2-40B4-BE49-F238E27FC236}">
                <a16:creationId xmlns:a16="http://schemas.microsoft.com/office/drawing/2014/main" id="{AD999BF5-22F7-1B4F-A844-372851346148}"/>
              </a:ext>
            </a:extLst>
          </p:cNvPr>
          <p:cNvSpPr>
            <a:spLocks noGrp="1"/>
          </p:cNvSpPr>
          <p:nvPr>
            <p:ph idx="1"/>
          </p:nvPr>
        </p:nvSpPr>
        <p:spPr>
          <a:xfrm>
            <a:off x="658318" y="1825625"/>
            <a:ext cx="2813924" cy="3860800"/>
          </a:xfrm>
        </p:spPr>
        <p:txBody>
          <a:bodyPr>
            <a:normAutofit lnSpcReduction="10000"/>
          </a:bodyPr>
          <a:lstStyle/>
          <a:p>
            <a:r>
              <a:rPr lang="en-GB" sz="2400" dirty="0"/>
              <a:t>Purpose</a:t>
            </a:r>
          </a:p>
          <a:p>
            <a:r>
              <a:rPr lang="en-GB" sz="2400" dirty="0"/>
              <a:t>Routine</a:t>
            </a:r>
          </a:p>
          <a:p>
            <a:r>
              <a:rPr lang="en-GB" sz="2400" dirty="0"/>
              <a:t>Social connectedness</a:t>
            </a:r>
          </a:p>
          <a:p>
            <a:r>
              <a:rPr lang="en-GB" sz="2400" dirty="0"/>
              <a:t>Tackles boredom</a:t>
            </a:r>
          </a:p>
          <a:p>
            <a:r>
              <a:rPr lang="en-GB" sz="2400" dirty="0"/>
              <a:t>Fun</a:t>
            </a:r>
          </a:p>
          <a:p>
            <a:endParaRPr lang="en-GB" sz="2400" dirty="0"/>
          </a:p>
          <a:p>
            <a:pPr marL="0" indent="0">
              <a:buNone/>
            </a:pPr>
            <a:r>
              <a:rPr lang="en-GB" sz="2400" dirty="0"/>
              <a:t>Keep us happy, resilient &amp; healthy able to manage life</a:t>
            </a:r>
          </a:p>
          <a:p>
            <a:endParaRPr lang="en-GB" sz="2400" dirty="0"/>
          </a:p>
          <a:p>
            <a:endParaRPr lang="en-GB" sz="2400" dirty="0"/>
          </a:p>
        </p:txBody>
      </p:sp>
      <p:pic>
        <p:nvPicPr>
          <p:cNvPr id="3074" name="Picture 2" descr="What to Do If You Fall Into a Raging River">
            <a:extLst>
              <a:ext uri="{FF2B5EF4-FFF2-40B4-BE49-F238E27FC236}">
                <a16:creationId xmlns:a16="http://schemas.microsoft.com/office/drawing/2014/main" id="{16E914E3-6025-1443-8A05-594B8E844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124" y="44450"/>
            <a:ext cx="8468255" cy="564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1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D4889-68F2-264E-BC6E-CFE79A904014}"/>
              </a:ext>
            </a:extLst>
          </p:cNvPr>
          <p:cNvSpPr>
            <a:spLocks noGrp="1"/>
          </p:cNvSpPr>
          <p:nvPr>
            <p:ph type="title"/>
          </p:nvPr>
        </p:nvSpPr>
        <p:spPr/>
        <p:txBody>
          <a:bodyPr/>
          <a:lstStyle/>
          <a:p>
            <a:r>
              <a:rPr lang="en-GB" dirty="0"/>
              <a:t>Just in…</a:t>
            </a:r>
          </a:p>
        </p:txBody>
      </p:sp>
      <p:sp>
        <p:nvSpPr>
          <p:cNvPr id="3" name="Content Placeholder 2">
            <a:extLst>
              <a:ext uri="{FF2B5EF4-FFF2-40B4-BE49-F238E27FC236}">
                <a16:creationId xmlns:a16="http://schemas.microsoft.com/office/drawing/2014/main" id="{E27D553C-7ED9-6243-B0B1-7615EE1D72F8}"/>
              </a:ext>
            </a:extLst>
          </p:cNvPr>
          <p:cNvSpPr>
            <a:spLocks noGrp="1"/>
          </p:cNvSpPr>
          <p:nvPr>
            <p:ph idx="1"/>
          </p:nvPr>
        </p:nvSpPr>
        <p:spPr>
          <a:xfrm>
            <a:off x="655093" y="1825625"/>
            <a:ext cx="2743200" cy="3860800"/>
          </a:xfrm>
        </p:spPr>
        <p:txBody>
          <a:bodyPr>
            <a:normAutofit fontScale="92500" lnSpcReduction="20000"/>
          </a:bodyPr>
          <a:lstStyle/>
          <a:p>
            <a:pPr marL="0" indent="0">
              <a:buNone/>
            </a:pPr>
            <a:r>
              <a:rPr lang="en-GB" sz="2600" dirty="0"/>
              <a:t>Struggling with: </a:t>
            </a:r>
          </a:p>
          <a:p>
            <a:r>
              <a:rPr lang="en-GB" sz="2600" dirty="0"/>
              <a:t>Mental health</a:t>
            </a:r>
          </a:p>
          <a:p>
            <a:r>
              <a:rPr lang="en-GB" sz="2600" dirty="0"/>
              <a:t>Approaching low mood</a:t>
            </a:r>
          </a:p>
          <a:p>
            <a:r>
              <a:rPr lang="en-GB" sz="2600" dirty="0"/>
              <a:t>Stress</a:t>
            </a:r>
          </a:p>
          <a:p>
            <a:r>
              <a:rPr lang="en-GB" sz="2600" dirty="0"/>
              <a:t>Isolation</a:t>
            </a:r>
          </a:p>
          <a:p>
            <a:pPr marL="0" indent="0">
              <a:buNone/>
            </a:pPr>
            <a:r>
              <a:rPr lang="en-GB" sz="2600" dirty="0"/>
              <a:t>&amp; more</a:t>
            </a:r>
          </a:p>
          <a:p>
            <a:pPr marL="0" indent="0">
              <a:buNone/>
            </a:pPr>
            <a:endParaRPr lang="en-GB" sz="2600" dirty="0"/>
          </a:p>
          <a:p>
            <a:pPr marL="0" indent="0">
              <a:buNone/>
            </a:pPr>
            <a:r>
              <a:rPr lang="en-GB" sz="2600" dirty="0"/>
              <a:t>Get us back on track, keep us from getting worse</a:t>
            </a:r>
          </a:p>
          <a:p>
            <a:endParaRPr lang="en-GB" sz="2400" dirty="0"/>
          </a:p>
        </p:txBody>
      </p:sp>
      <p:pic>
        <p:nvPicPr>
          <p:cNvPr id="4" name="Picture 2" descr="Man Falling into the Water image - Free stock photo - Public Domain photo -  CC0 Images in 2021 | Water images, Public domain photos, Stock photos">
            <a:extLst>
              <a:ext uri="{FF2B5EF4-FFF2-40B4-BE49-F238E27FC236}">
                <a16:creationId xmlns:a16="http://schemas.microsoft.com/office/drawing/2014/main" id="{B3192B71-8B0F-A04D-A9E2-D0CB6D3ECA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 t="324" r="15610" b="-324"/>
          <a:stretch/>
        </p:blipFill>
        <p:spPr bwMode="auto">
          <a:xfrm>
            <a:off x="3663784" y="62770"/>
            <a:ext cx="8468255" cy="565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04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7724-65AF-9140-B1ED-2AFD3887F534}"/>
              </a:ext>
            </a:extLst>
          </p:cNvPr>
          <p:cNvSpPr>
            <a:spLocks noGrp="1"/>
          </p:cNvSpPr>
          <p:nvPr>
            <p:ph type="title"/>
          </p:nvPr>
        </p:nvSpPr>
        <p:spPr/>
        <p:txBody>
          <a:bodyPr/>
          <a:lstStyle/>
          <a:p>
            <a:r>
              <a:rPr lang="en-GB" dirty="0"/>
              <a:t>Recovery</a:t>
            </a:r>
          </a:p>
        </p:txBody>
      </p:sp>
      <p:sp>
        <p:nvSpPr>
          <p:cNvPr id="3" name="Content Placeholder 2">
            <a:extLst>
              <a:ext uri="{FF2B5EF4-FFF2-40B4-BE49-F238E27FC236}">
                <a16:creationId xmlns:a16="http://schemas.microsoft.com/office/drawing/2014/main" id="{D0A0E183-9A03-C745-9E5C-10AD15A8E9F9}"/>
              </a:ext>
            </a:extLst>
          </p:cNvPr>
          <p:cNvSpPr>
            <a:spLocks noGrp="1"/>
          </p:cNvSpPr>
          <p:nvPr>
            <p:ph idx="1"/>
          </p:nvPr>
        </p:nvSpPr>
        <p:spPr>
          <a:xfrm>
            <a:off x="598358" y="1690688"/>
            <a:ext cx="2819215" cy="3860800"/>
          </a:xfrm>
        </p:spPr>
        <p:txBody>
          <a:bodyPr>
            <a:normAutofit fontScale="92500"/>
          </a:bodyPr>
          <a:lstStyle/>
          <a:p>
            <a:r>
              <a:rPr lang="en-GB" sz="2400" dirty="0"/>
              <a:t>Conducting recovery in a natural environment </a:t>
            </a:r>
          </a:p>
          <a:p>
            <a:r>
              <a:rPr lang="en-GB" sz="2400" dirty="0"/>
              <a:t>Using nature-therapies for recovery </a:t>
            </a:r>
          </a:p>
          <a:p>
            <a:r>
              <a:rPr lang="en-GB" sz="2400" dirty="0"/>
              <a:t>Natural environment reduces narcotics possession</a:t>
            </a:r>
          </a:p>
          <a:p>
            <a:r>
              <a:rPr lang="en-GB" sz="2400" dirty="0"/>
              <a:t>People with poor mental health benefit the most</a:t>
            </a:r>
          </a:p>
        </p:txBody>
      </p:sp>
      <p:pic>
        <p:nvPicPr>
          <p:cNvPr id="5" name="Picture 2" descr="What To Do If You Fall Into A Raging River">
            <a:extLst>
              <a:ext uri="{FF2B5EF4-FFF2-40B4-BE49-F238E27FC236}">
                <a16:creationId xmlns:a16="http://schemas.microsoft.com/office/drawing/2014/main" id="{27ECDE4F-E262-0E4A-96CD-8F713D272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415" y="44450"/>
            <a:ext cx="8462963" cy="564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5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5"/>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09600" y="1091396"/>
            <a:ext cx="4709268" cy="4259507"/>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63628" y="2647711"/>
            <a:ext cx="4677896" cy="3802126"/>
          </a:xfrm>
          <a:prstGeom prst="rect">
            <a:avLst/>
          </a:prstGeom>
        </p:spPr>
      </p:pic>
      <p:pic>
        <p:nvPicPr>
          <p:cNvPr id="6" name="Picture 5" descr="Screen Clipping"/>
          <p:cNvPicPr>
            <a:picLocks noChangeAspect="1"/>
          </p:cNvPicPr>
          <p:nvPr/>
        </p:nvPicPr>
        <p:blipFill rotWithShape="1">
          <a:blip r:embed="rId4">
            <a:extLst>
              <a:ext uri="{28A0092B-C50C-407E-A947-70E740481C1C}">
                <a14:useLocalDpi xmlns:a14="http://schemas.microsoft.com/office/drawing/2010/main"/>
              </a:ext>
            </a:extLst>
          </a:blip>
          <a:srcRect l="527" r="1"/>
          <a:stretch/>
        </p:blipFill>
        <p:spPr>
          <a:xfrm>
            <a:off x="6571282" y="0"/>
            <a:ext cx="5620718" cy="6858000"/>
          </a:xfrm>
          <a:prstGeom prst="rect">
            <a:avLst/>
          </a:prstGeom>
        </p:spPr>
      </p:pic>
      <p:sp>
        <p:nvSpPr>
          <p:cNvPr id="7" name="Rectangle 6"/>
          <p:cNvSpPr/>
          <p:nvPr/>
        </p:nvSpPr>
        <p:spPr>
          <a:xfrm>
            <a:off x="7738282" y="-54592"/>
            <a:ext cx="4899546" cy="873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title"/>
          </p:nvPr>
        </p:nvSpPr>
        <p:spPr>
          <a:xfrm>
            <a:off x="609600" y="274638"/>
            <a:ext cx="10972800" cy="1143000"/>
          </a:xfrm>
        </p:spPr>
        <p:txBody>
          <a:bodyPr>
            <a:normAutofit/>
          </a:bodyPr>
          <a:lstStyle/>
          <a:p>
            <a:pPr algn="l"/>
            <a:r>
              <a:rPr lang="en-GB" sz="2800" dirty="0">
                <a:latin typeface="Brandon Grotesque Light" panose="020B0303020203060202" pitchFamily="34" charset="77"/>
              </a:rPr>
              <a:t>April 2019</a:t>
            </a:r>
          </a:p>
        </p:txBody>
      </p:sp>
    </p:spTree>
    <p:extLst>
      <p:ext uri="{BB962C8B-B14F-4D97-AF65-F5344CB8AC3E}">
        <p14:creationId xmlns:p14="http://schemas.microsoft.com/office/powerpoint/2010/main" val="139329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7A867A-457B-314E-93E3-3B59E577AF4E}"/>
              </a:ext>
            </a:extLst>
          </p:cNvPr>
          <p:cNvSpPr txBox="1"/>
          <p:nvPr/>
        </p:nvSpPr>
        <p:spPr>
          <a:xfrm>
            <a:off x="425669" y="2400802"/>
            <a:ext cx="1633742" cy="646331"/>
          </a:xfrm>
          <a:prstGeom prst="rect">
            <a:avLst/>
          </a:prstGeom>
          <a:noFill/>
        </p:spPr>
        <p:txBody>
          <a:bodyPr wrap="square" rtlCol="0">
            <a:spAutoFit/>
          </a:bodyPr>
          <a:lstStyle/>
          <a:p>
            <a:pPr algn="ctr"/>
            <a:r>
              <a:rPr lang="en-GB" dirty="0">
                <a:solidFill>
                  <a:srgbClr val="61B65C"/>
                </a:solidFill>
                <a:latin typeface="Brandon Grotesque Medium" panose="020B0603020203060202" pitchFamily="34" charset="77"/>
              </a:rPr>
              <a:t>All activities are </a:t>
            </a:r>
            <a:r>
              <a:rPr lang="en-GB" b="1" dirty="0">
                <a:solidFill>
                  <a:srgbClr val="61B65C"/>
                </a:solidFill>
                <a:latin typeface="Brandon Grotesque Medium" panose="020B0603020203060202" pitchFamily="34" charset="77"/>
              </a:rPr>
              <a:t>free</a:t>
            </a:r>
            <a:r>
              <a:rPr lang="en-GB" dirty="0">
                <a:solidFill>
                  <a:srgbClr val="61B65C"/>
                </a:solidFill>
                <a:latin typeface="Brandon Grotesque Medium" panose="020B0603020203060202" pitchFamily="34" charset="77"/>
              </a:rPr>
              <a:t> to join!</a:t>
            </a:r>
          </a:p>
        </p:txBody>
      </p:sp>
      <p:pic>
        <p:nvPicPr>
          <p:cNvPr id="4" name="Picture 3" descr="Screen Clipping">
            <a:extLst>
              <a:ext uri="{FF2B5EF4-FFF2-40B4-BE49-F238E27FC236}">
                <a16:creationId xmlns:a16="http://schemas.microsoft.com/office/drawing/2014/main" id="{08A6B757-4E59-3643-8339-E20205FC516A}"/>
              </a:ext>
            </a:extLst>
          </p:cNvPr>
          <p:cNvPicPr>
            <a:picLocks noChangeAspect="1"/>
          </p:cNvPicPr>
          <p:nvPr/>
        </p:nvPicPr>
        <p:blipFill rotWithShape="1">
          <a:blip r:embed="rId2">
            <a:extLst>
              <a:ext uri="{28A0092B-C50C-407E-A947-70E740481C1C}">
                <a14:useLocalDpi xmlns:a14="http://schemas.microsoft.com/office/drawing/2010/main"/>
              </a:ext>
            </a:extLst>
          </a:blip>
          <a:srcRect t="24380"/>
          <a:stretch/>
        </p:blipFill>
        <p:spPr>
          <a:xfrm>
            <a:off x="2564924" y="373097"/>
            <a:ext cx="6996412" cy="5309650"/>
          </a:xfrm>
          <a:prstGeom prst="rect">
            <a:avLst/>
          </a:prstGeom>
          <a:ln>
            <a:solidFill>
              <a:schemeClr val="bg1">
                <a:lumMod val="75000"/>
              </a:schemeClr>
            </a:solidFill>
          </a:ln>
        </p:spPr>
      </p:pic>
    </p:spTree>
    <p:extLst>
      <p:ext uri="{BB962C8B-B14F-4D97-AF65-F5344CB8AC3E}">
        <p14:creationId xmlns:p14="http://schemas.microsoft.com/office/powerpoint/2010/main" val="1973061868"/>
      </p:ext>
    </p:extLst>
  </p:cSld>
  <p:clrMapOvr>
    <a:masterClrMapping/>
  </p:clrMapOvr>
  <mc:AlternateContent xmlns:mc="http://schemas.openxmlformats.org/markup-compatibility/2006" xmlns:p14="http://schemas.microsoft.com/office/powerpoint/2010/main">
    <mc:Choice Requires="p14">
      <p:transition spd="slow" p14:dur="2000" advTm="84744"/>
    </mc:Choice>
    <mc:Fallback xmlns="">
      <p:transition spd="slow" advTm="8474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AAC0785C-FB25-5E47-B1BD-A2792906AB3F}"/>
              </a:ext>
            </a:extLst>
          </p:cNvPr>
          <p:cNvPicPr>
            <a:picLocks noChangeAspect="1"/>
          </p:cNvPicPr>
          <p:nvPr/>
        </p:nvPicPr>
        <p:blipFill rotWithShape="1">
          <a:blip r:embed="rId3">
            <a:extLst>
              <a:ext uri="{28A0092B-C50C-407E-A947-70E740481C1C}">
                <a14:useLocalDpi xmlns:a14="http://schemas.microsoft.com/office/drawing/2010/main"/>
              </a:ext>
            </a:extLst>
          </a:blip>
          <a:srcRect t="23007"/>
          <a:stretch/>
        </p:blipFill>
        <p:spPr>
          <a:xfrm>
            <a:off x="2600781" y="358582"/>
            <a:ext cx="6925511" cy="5325775"/>
          </a:xfrm>
          <a:prstGeom prst="rect">
            <a:avLst/>
          </a:prstGeom>
          <a:ln>
            <a:solidFill>
              <a:schemeClr val="bg1">
                <a:lumMod val="85000"/>
              </a:schemeClr>
            </a:solidFill>
          </a:ln>
        </p:spPr>
      </p:pic>
    </p:spTree>
    <p:extLst>
      <p:ext uri="{BB962C8B-B14F-4D97-AF65-F5344CB8AC3E}">
        <p14:creationId xmlns:p14="http://schemas.microsoft.com/office/powerpoint/2010/main" val="4247481845"/>
      </p:ext>
    </p:extLst>
  </p:cSld>
  <p:clrMapOvr>
    <a:masterClrMapping/>
  </p:clrMapOvr>
  <mc:AlternateContent xmlns:mc="http://schemas.openxmlformats.org/markup-compatibility/2006" xmlns:p14="http://schemas.microsoft.com/office/powerpoint/2010/main">
    <mc:Choice Requires="p14">
      <p:transition p14:dur="0" advTm="9230"/>
    </mc:Choice>
    <mc:Fallback xmlns="">
      <p:transition advTm="923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B0223-808B-6540-83AE-B2EC72F7764A}"/>
              </a:ext>
            </a:extLst>
          </p:cNvPr>
          <p:cNvSpPr>
            <a:spLocks noGrp="1"/>
          </p:cNvSpPr>
          <p:nvPr>
            <p:ph type="title"/>
          </p:nvPr>
        </p:nvSpPr>
        <p:spPr/>
        <p:txBody>
          <a:bodyPr/>
          <a:lstStyle/>
          <a:p>
            <a:r>
              <a:rPr lang="en-GB" dirty="0"/>
              <a:t>Who refers?</a:t>
            </a:r>
          </a:p>
        </p:txBody>
      </p:sp>
      <p:sp>
        <p:nvSpPr>
          <p:cNvPr id="3" name="Content Placeholder 2">
            <a:extLst>
              <a:ext uri="{FF2B5EF4-FFF2-40B4-BE49-F238E27FC236}">
                <a16:creationId xmlns:a16="http://schemas.microsoft.com/office/drawing/2014/main" id="{B949A9EC-196F-704B-B96B-0606B6EEC15A}"/>
              </a:ext>
            </a:extLst>
          </p:cNvPr>
          <p:cNvSpPr>
            <a:spLocks noGrp="1"/>
          </p:cNvSpPr>
          <p:nvPr>
            <p:ph idx="1"/>
          </p:nvPr>
        </p:nvSpPr>
        <p:spPr/>
        <p:txBody>
          <a:bodyPr/>
          <a:lstStyle/>
          <a:p>
            <a:r>
              <a:rPr lang="en-GB" b="1" dirty="0"/>
              <a:t>Primary care </a:t>
            </a:r>
            <a:r>
              <a:rPr lang="en-GB" sz="2000" dirty="0"/>
              <a:t>(GP surgery incl. staff)</a:t>
            </a:r>
          </a:p>
          <a:p>
            <a:r>
              <a:rPr lang="en-GB" b="1" dirty="0"/>
              <a:t>Secondary care </a:t>
            </a:r>
            <a:r>
              <a:rPr lang="en-GB" sz="2000" dirty="0"/>
              <a:t>(pain clinic, occupational health, health psychology, weight management services, physiotherapists, mental health nurses, link workers, vascular surgery, integrated substance misuse services, cancer journey, locality pharmacists, rheumatology, Parkinson’s recovery, brain lesions, COVID recovery, and more…)</a:t>
            </a:r>
          </a:p>
          <a:p>
            <a:r>
              <a:rPr lang="en-GB" b="1" dirty="0"/>
              <a:t>‘Community’ prescribers </a:t>
            </a:r>
            <a:r>
              <a:rPr lang="en-GB" sz="2000" dirty="0"/>
              <a:t>(Job Centre, third sector partners)</a:t>
            </a:r>
            <a:endParaRPr lang="en-GB" dirty="0"/>
          </a:p>
        </p:txBody>
      </p:sp>
    </p:spTree>
    <p:extLst>
      <p:ext uri="{BB962C8B-B14F-4D97-AF65-F5344CB8AC3E}">
        <p14:creationId xmlns:p14="http://schemas.microsoft.com/office/powerpoint/2010/main" val="2953907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3FEA5445-2C45-E840-B83A-8F61FF615691}"/>
              </a:ext>
            </a:extLst>
          </p:cNvPr>
          <p:cNvGrpSpPr/>
          <p:nvPr/>
        </p:nvGrpSpPr>
        <p:grpSpPr>
          <a:xfrm>
            <a:off x="1507366" y="761629"/>
            <a:ext cx="1850186" cy="3410445"/>
            <a:chOff x="2309974" y="856073"/>
            <a:chExt cx="1850186" cy="3410445"/>
          </a:xfrm>
        </p:grpSpPr>
        <p:pic>
          <p:nvPicPr>
            <p:cNvPr id="32" name="Picture 31" descr="A picture containing drawing&#10;&#10;Description automatically generated">
              <a:extLst>
                <a:ext uri="{FF2B5EF4-FFF2-40B4-BE49-F238E27FC236}">
                  <a16:creationId xmlns:a16="http://schemas.microsoft.com/office/drawing/2014/main" id="{C6B2251E-9091-0741-8987-F3B7FDFAEC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60364" y="2835573"/>
              <a:ext cx="749406" cy="749406"/>
            </a:xfrm>
            <a:prstGeom prst="rect">
              <a:avLst/>
            </a:prstGeom>
          </p:spPr>
        </p:pic>
        <p:pic>
          <p:nvPicPr>
            <p:cNvPr id="40" name="Picture 39" descr="A picture containing graphics, room&#10;&#10;Description automatically generated">
              <a:extLst>
                <a:ext uri="{FF2B5EF4-FFF2-40B4-BE49-F238E27FC236}">
                  <a16:creationId xmlns:a16="http://schemas.microsoft.com/office/drawing/2014/main" id="{6C15B3F9-2D78-C245-A640-31109348FF6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7792" y="856073"/>
              <a:ext cx="1834550" cy="1834550"/>
            </a:xfrm>
            <a:prstGeom prst="rect">
              <a:avLst/>
            </a:prstGeom>
          </p:spPr>
        </p:pic>
        <p:sp>
          <p:nvSpPr>
            <p:cNvPr id="45" name="TextBox 44">
              <a:extLst>
                <a:ext uri="{FF2B5EF4-FFF2-40B4-BE49-F238E27FC236}">
                  <a16:creationId xmlns:a16="http://schemas.microsoft.com/office/drawing/2014/main" id="{DB17B41D-C06E-0640-894D-E7A0B590B864}"/>
                </a:ext>
              </a:extLst>
            </p:cNvPr>
            <p:cNvSpPr txBox="1"/>
            <p:nvPr/>
          </p:nvSpPr>
          <p:spPr>
            <a:xfrm>
              <a:off x="2309974" y="3897186"/>
              <a:ext cx="1850186" cy="369332"/>
            </a:xfrm>
            <a:prstGeom prst="rect">
              <a:avLst/>
            </a:prstGeom>
            <a:noFill/>
          </p:spPr>
          <p:txBody>
            <a:bodyPr wrap="none" rtlCol="0">
              <a:spAutoFit/>
            </a:bodyPr>
            <a:lstStyle/>
            <a:p>
              <a:r>
                <a:rPr lang="en-GB" dirty="0">
                  <a:latin typeface="Brandon Grotesque Medium" panose="020B0603020203060202" pitchFamily="34" charset="77"/>
                </a:rPr>
                <a:t>REFER PATIENT</a:t>
              </a:r>
            </a:p>
          </p:txBody>
        </p:sp>
      </p:grpSp>
      <p:grpSp>
        <p:nvGrpSpPr>
          <p:cNvPr id="49" name="Group 48">
            <a:extLst>
              <a:ext uri="{FF2B5EF4-FFF2-40B4-BE49-F238E27FC236}">
                <a16:creationId xmlns:a16="http://schemas.microsoft.com/office/drawing/2014/main" id="{322BC4C3-5755-3549-ADB0-A96AF084EA6A}"/>
              </a:ext>
            </a:extLst>
          </p:cNvPr>
          <p:cNvGrpSpPr/>
          <p:nvPr/>
        </p:nvGrpSpPr>
        <p:grpSpPr>
          <a:xfrm>
            <a:off x="4553751" y="761629"/>
            <a:ext cx="3084498" cy="4379941"/>
            <a:chOff x="4527034" y="856073"/>
            <a:chExt cx="3084498" cy="4379941"/>
          </a:xfrm>
        </p:grpSpPr>
        <p:pic>
          <p:nvPicPr>
            <p:cNvPr id="34" name="Picture 33" descr="A picture containing drawing, front&#10;&#10;Description automatically generated">
              <a:extLst>
                <a:ext uri="{FF2B5EF4-FFF2-40B4-BE49-F238E27FC236}">
                  <a16:creationId xmlns:a16="http://schemas.microsoft.com/office/drawing/2014/main" id="{7E82CC7E-54B3-E74A-8DA9-B0216ABC5FE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21125" y="2835573"/>
              <a:ext cx="749406" cy="749406"/>
            </a:xfrm>
            <a:prstGeom prst="rect">
              <a:avLst/>
            </a:prstGeom>
          </p:spPr>
        </p:pic>
        <p:pic>
          <p:nvPicPr>
            <p:cNvPr id="38" name="Picture 37" descr="A picture containing room&#10;&#10;Description automatically generated">
              <a:extLst>
                <a:ext uri="{FF2B5EF4-FFF2-40B4-BE49-F238E27FC236}">
                  <a16:creationId xmlns:a16="http://schemas.microsoft.com/office/drawing/2014/main" id="{35E83E52-5797-1643-B617-6763411B67F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78549" y="856073"/>
              <a:ext cx="1834559" cy="1834559"/>
            </a:xfrm>
            <a:prstGeom prst="rect">
              <a:avLst/>
            </a:prstGeom>
          </p:spPr>
        </p:pic>
        <p:sp>
          <p:nvSpPr>
            <p:cNvPr id="46" name="TextBox 45">
              <a:extLst>
                <a:ext uri="{FF2B5EF4-FFF2-40B4-BE49-F238E27FC236}">
                  <a16:creationId xmlns:a16="http://schemas.microsoft.com/office/drawing/2014/main" id="{90A8E04A-2584-7A47-AC8E-8D89C1434099}"/>
                </a:ext>
              </a:extLst>
            </p:cNvPr>
            <p:cNvSpPr txBox="1"/>
            <p:nvPr/>
          </p:nvSpPr>
          <p:spPr>
            <a:xfrm>
              <a:off x="4527034" y="3897186"/>
              <a:ext cx="3084498" cy="1338828"/>
            </a:xfrm>
            <a:prstGeom prst="rect">
              <a:avLst/>
            </a:prstGeom>
            <a:noFill/>
          </p:spPr>
          <p:txBody>
            <a:bodyPr wrap="none" rtlCol="0">
              <a:spAutoFit/>
            </a:bodyPr>
            <a:lstStyle/>
            <a:p>
              <a:pPr algn="ctr"/>
              <a:r>
                <a:rPr lang="en-GB" dirty="0">
                  <a:latin typeface="Brandon Grotesque Medium" panose="020B0603020203060202" pitchFamily="34" charset="77"/>
                </a:rPr>
                <a:t>CONSULTATION</a:t>
              </a:r>
            </a:p>
            <a:p>
              <a:pPr algn="ctr"/>
              <a:endParaRPr lang="en-GB" sz="900" dirty="0">
                <a:latin typeface="Brandon Grotesque Medium" panose="020B0603020203060202" pitchFamily="34" charset="77"/>
              </a:endParaRPr>
            </a:p>
            <a:p>
              <a:pPr algn="ctr"/>
              <a:r>
                <a:rPr lang="en-GB" dirty="0">
                  <a:latin typeface="Brandon Grotesque Medium" panose="020B0603020203060202" pitchFamily="34" charset="77"/>
                </a:rPr>
                <a:t>with Green Health</a:t>
              </a:r>
            </a:p>
            <a:p>
              <a:pPr algn="ctr"/>
              <a:r>
                <a:rPr lang="en-GB" dirty="0">
                  <a:latin typeface="Brandon Grotesque Medium" panose="020B0603020203060202" pitchFamily="34" charset="77"/>
                </a:rPr>
                <a:t>Development Worker</a:t>
              </a:r>
            </a:p>
            <a:p>
              <a:pPr algn="ctr"/>
              <a:r>
                <a:rPr lang="en-GB" dirty="0">
                  <a:latin typeface="Brandon Grotesque Medium" panose="020B0603020203060202" pitchFamily="34" charset="77"/>
                </a:rPr>
                <a:t>Dundee’s Third Sector Interface</a:t>
              </a:r>
            </a:p>
          </p:txBody>
        </p:sp>
      </p:grpSp>
      <p:grpSp>
        <p:nvGrpSpPr>
          <p:cNvPr id="50" name="Group 49">
            <a:extLst>
              <a:ext uri="{FF2B5EF4-FFF2-40B4-BE49-F238E27FC236}">
                <a16:creationId xmlns:a16="http://schemas.microsoft.com/office/drawing/2014/main" id="{581EC72C-9742-824D-AFF0-45B16C5A35E5}"/>
              </a:ext>
            </a:extLst>
          </p:cNvPr>
          <p:cNvGrpSpPr/>
          <p:nvPr/>
        </p:nvGrpSpPr>
        <p:grpSpPr>
          <a:xfrm>
            <a:off x="8480503" y="761629"/>
            <a:ext cx="2678938" cy="4656940"/>
            <a:chOff x="7951224" y="856073"/>
            <a:chExt cx="2678938" cy="4656940"/>
          </a:xfrm>
        </p:grpSpPr>
        <p:pic>
          <p:nvPicPr>
            <p:cNvPr id="36" name="Picture 35" descr="A picture containing drawing&#10;&#10;Description automatically generated">
              <a:extLst>
                <a:ext uri="{FF2B5EF4-FFF2-40B4-BE49-F238E27FC236}">
                  <a16:creationId xmlns:a16="http://schemas.microsoft.com/office/drawing/2014/main" id="{44319866-0644-9243-AA6C-FF8E95EB50B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915990" y="2835573"/>
              <a:ext cx="749406" cy="749406"/>
            </a:xfrm>
            <a:prstGeom prst="rect">
              <a:avLst/>
            </a:prstGeom>
          </p:spPr>
        </p:pic>
        <p:pic>
          <p:nvPicPr>
            <p:cNvPr id="44" name="Picture 43" descr="A picture containing food, room, drawing&#10;&#10;Description automatically generated">
              <a:extLst>
                <a:ext uri="{FF2B5EF4-FFF2-40B4-BE49-F238E27FC236}">
                  <a16:creationId xmlns:a16="http://schemas.microsoft.com/office/drawing/2014/main" id="{AFBF099C-9E08-8D44-8A1F-90A7C9891BE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373418" y="856073"/>
              <a:ext cx="1834550" cy="1834550"/>
            </a:xfrm>
            <a:prstGeom prst="rect">
              <a:avLst/>
            </a:prstGeom>
          </p:spPr>
        </p:pic>
        <p:sp>
          <p:nvSpPr>
            <p:cNvPr id="47" name="TextBox 46">
              <a:extLst>
                <a:ext uri="{FF2B5EF4-FFF2-40B4-BE49-F238E27FC236}">
                  <a16:creationId xmlns:a16="http://schemas.microsoft.com/office/drawing/2014/main" id="{6AB45369-05D6-6146-A942-C64C95B1E1D6}"/>
                </a:ext>
              </a:extLst>
            </p:cNvPr>
            <p:cNvSpPr txBox="1"/>
            <p:nvPr/>
          </p:nvSpPr>
          <p:spPr>
            <a:xfrm>
              <a:off x="7951224" y="3897186"/>
              <a:ext cx="2678938" cy="1615827"/>
            </a:xfrm>
            <a:prstGeom prst="rect">
              <a:avLst/>
            </a:prstGeom>
            <a:noFill/>
          </p:spPr>
          <p:txBody>
            <a:bodyPr wrap="none" rtlCol="0">
              <a:spAutoFit/>
            </a:bodyPr>
            <a:lstStyle/>
            <a:p>
              <a:pPr algn="ctr"/>
              <a:r>
                <a:rPr lang="en-GB" dirty="0">
                  <a:latin typeface="Brandon Grotesque Medium" panose="020B0603020203060202" pitchFamily="34" charset="77"/>
                </a:rPr>
                <a:t>PARTICIPATE</a:t>
              </a:r>
            </a:p>
            <a:p>
              <a:pPr algn="ctr"/>
              <a:endParaRPr lang="en-GB" sz="900" dirty="0">
                <a:latin typeface="Brandon Grotesque Medium" panose="020B0603020203060202" pitchFamily="34" charset="77"/>
              </a:endParaRPr>
            </a:p>
            <a:p>
              <a:pPr algn="ctr"/>
              <a:r>
                <a:rPr lang="en-GB" dirty="0">
                  <a:latin typeface="Brandon Grotesque Medium" panose="020B0603020203060202" pitchFamily="34" charset="77"/>
                </a:rPr>
                <a:t>Nature-based interventions</a:t>
              </a:r>
            </a:p>
            <a:p>
              <a:pPr algn="ctr"/>
              <a:r>
                <a:rPr lang="en-GB" dirty="0">
                  <a:latin typeface="Brandon Grotesque Medium" panose="020B0603020203060202" pitchFamily="34" charset="77"/>
                </a:rPr>
                <a:t>Online classes</a:t>
              </a:r>
            </a:p>
            <a:p>
              <a:pPr algn="ctr"/>
              <a:r>
                <a:rPr lang="en-GB" dirty="0">
                  <a:latin typeface="Brandon Grotesque Medium" panose="020B0603020203060202" pitchFamily="34" charset="77"/>
                </a:rPr>
                <a:t>Self-led activities</a:t>
              </a:r>
            </a:p>
            <a:p>
              <a:pPr algn="ctr"/>
              <a:endParaRPr lang="en-GB" dirty="0">
                <a:latin typeface="Brandon Grotesque Medium" panose="020B0603020203060202" pitchFamily="34" charset="77"/>
              </a:endParaRPr>
            </a:p>
          </p:txBody>
        </p:sp>
      </p:grpSp>
      <p:sp>
        <p:nvSpPr>
          <p:cNvPr id="2" name="Teardrop 1">
            <a:extLst>
              <a:ext uri="{FF2B5EF4-FFF2-40B4-BE49-F238E27FC236}">
                <a16:creationId xmlns:a16="http://schemas.microsoft.com/office/drawing/2014/main" id="{C9D2B26F-3E6C-9642-BE2D-2063870E1CDB}"/>
              </a:ext>
            </a:extLst>
          </p:cNvPr>
          <p:cNvSpPr/>
          <p:nvPr/>
        </p:nvSpPr>
        <p:spPr>
          <a:xfrm>
            <a:off x="1292978" y="4287083"/>
            <a:ext cx="1139481" cy="1077218"/>
          </a:xfrm>
          <a:prstGeom prst="teardrop">
            <a:avLst/>
          </a:prstGeom>
          <a:solidFill>
            <a:srgbClr val="EF7969"/>
          </a:solidFill>
          <a:ln w="57150" cmpd="sng">
            <a:solidFill>
              <a:srgbClr val="E44745"/>
            </a:solidFill>
            <a:prstDash val="solid"/>
            <a:roun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Brandon Grotesque Light" panose="020B0303020203060202" pitchFamily="34" charset="77"/>
            </a:endParaRPr>
          </a:p>
        </p:txBody>
      </p:sp>
      <p:sp>
        <p:nvSpPr>
          <p:cNvPr id="15" name="Teardrop 14">
            <a:extLst>
              <a:ext uri="{FF2B5EF4-FFF2-40B4-BE49-F238E27FC236}">
                <a16:creationId xmlns:a16="http://schemas.microsoft.com/office/drawing/2014/main" id="{A0FB46DD-A668-3641-8DF0-BC3B4CAC44AC}"/>
              </a:ext>
            </a:extLst>
          </p:cNvPr>
          <p:cNvSpPr/>
          <p:nvPr/>
        </p:nvSpPr>
        <p:spPr>
          <a:xfrm rot="10800000">
            <a:off x="7173357" y="510731"/>
            <a:ext cx="1186766" cy="1165847"/>
          </a:xfrm>
          <a:prstGeom prst="teardrop">
            <a:avLst/>
          </a:prstGeom>
          <a:solidFill>
            <a:srgbClr val="FFC44F"/>
          </a:solidFill>
          <a:ln w="57150" cmpd="sng">
            <a:solidFill>
              <a:srgbClr val="F0A851"/>
            </a:solidFill>
            <a:prstDash val="solid"/>
            <a:roun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6D177B45-E8CA-694E-9460-079D2B94859D}"/>
              </a:ext>
            </a:extLst>
          </p:cNvPr>
          <p:cNvSpPr txBox="1"/>
          <p:nvPr/>
        </p:nvSpPr>
        <p:spPr>
          <a:xfrm>
            <a:off x="7258008" y="694957"/>
            <a:ext cx="964766" cy="830997"/>
          </a:xfrm>
          <a:prstGeom prst="rect">
            <a:avLst/>
          </a:prstGeom>
          <a:noFill/>
        </p:spPr>
        <p:txBody>
          <a:bodyPr wrap="square" rtlCol="0">
            <a:spAutoFit/>
          </a:bodyPr>
          <a:lstStyle>
            <a:defPPr>
              <a:defRPr lang="en-US"/>
            </a:defPPr>
            <a:lvl1pPr algn="ctr">
              <a:defRPr sz="1600">
                <a:solidFill>
                  <a:schemeClr val="bg1"/>
                </a:solidFill>
                <a:latin typeface="Brandon Grotesque Light" panose="020B0303020203060202" pitchFamily="34" charset="77"/>
              </a:defRPr>
            </a:lvl1pPr>
          </a:lstStyle>
          <a:p>
            <a:r>
              <a:rPr lang="en-GB" dirty="0"/>
              <a:t>Create new groups</a:t>
            </a:r>
          </a:p>
        </p:txBody>
      </p:sp>
      <p:sp>
        <p:nvSpPr>
          <p:cNvPr id="17" name="Teardrop 16">
            <a:extLst>
              <a:ext uri="{FF2B5EF4-FFF2-40B4-BE49-F238E27FC236}">
                <a16:creationId xmlns:a16="http://schemas.microsoft.com/office/drawing/2014/main" id="{A264B69C-91BD-784C-B248-0238AE166803}"/>
              </a:ext>
            </a:extLst>
          </p:cNvPr>
          <p:cNvSpPr/>
          <p:nvPr/>
        </p:nvSpPr>
        <p:spPr>
          <a:xfrm rot="16200000">
            <a:off x="10461102" y="2457439"/>
            <a:ext cx="1261109" cy="1338831"/>
          </a:xfrm>
          <a:prstGeom prst="teardrop">
            <a:avLst/>
          </a:prstGeom>
          <a:solidFill>
            <a:srgbClr val="90D8F9"/>
          </a:solidFill>
          <a:ln w="57150" cmpd="sng">
            <a:solidFill>
              <a:srgbClr val="365E7D"/>
            </a:solidFill>
            <a:prstDash val="solid"/>
            <a:roun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3CFF5464-F0C1-A540-B047-05EFA7F03471}"/>
              </a:ext>
            </a:extLst>
          </p:cNvPr>
          <p:cNvSpPr txBox="1"/>
          <p:nvPr/>
        </p:nvSpPr>
        <p:spPr>
          <a:xfrm>
            <a:off x="10422241" y="2792322"/>
            <a:ext cx="1338831" cy="861774"/>
          </a:xfrm>
          <a:prstGeom prst="rect">
            <a:avLst/>
          </a:prstGeom>
          <a:noFill/>
        </p:spPr>
        <p:txBody>
          <a:bodyPr wrap="square" rtlCol="0">
            <a:spAutoFit/>
          </a:bodyPr>
          <a:lstStyle/>
          <a:p>
            <a:pPr algn="ctr"/>
            <a:r>
              <a:rPr lang="en-GB" sz="1600" dirty="0">
                <a:solidFill>
                  <a:schemeClr val="bg1"/>
                </a:solidFill>
                <a:latin typeface="Brandon Grotesque Light" panose="020B0303020203060202" pitchFamily="34" charset="77"/>
              </a:rPr>
              <a:t>Bring a </a:t>
            </a:r>
          </a:p>
          <a:p>
            <a:pPr algn="ctr"/>
            <a:r>
              <a:rPr lang="en-GB" sz="1600" dirty="0">
                <a:solidFill>
                  <a:schemeClr val="bg1"/>
                </a:solidFill>
                <a:latin typeface="Brandon Grotesque Light" panose="020B0303020203060202" pitchFamily="34" charset="77"/>
              </a:rPr>
              <a:t>friend/ carer</a:t>
            </a:r>
          </a:p>
          <a:p>
            <a:pPr algn="ctr"/>
            <a:endParaRPr lang="en-GB" dirty="0">
              <a:solidFill>
                <a:schemeClr val="bg1"/>
              </a:solidFill>
            </a:endParaRPr>
          </a:p>
        </p:txBody>
      </p:sp>
      <p:sp>
        <p:nvSpPr>
          <p:cNvPr id="20" name="Teardrop 19">
            <a:extLst>
              <a:ext uri="{FF2B5EF4-FFF2-40B4-BE49-F238E27FC236}">
                <a16:creationId xmlns:a16="http://schemas.microsoft.com/office/drawing/2014/main" id="{9E974817-E791-6543-BA54-C394A26A8B4B}"/>
              </a:ext>
            </a:extLst>
          </p:cNvPr>
          <p:cNvSpPr/>
          <p:nvPr/>
        </p:nvSpPr>
        <p:spPr>
          <a:xfrm rot="5400000">
            <a:off x="3888702" y="489812"/>
            <a:ext cx="1186768" cy="1186767"/>
          </a:xfrm>
          <a:prstGeom prst="teardrop">
            <a:avLst/>
          </a:prstGeom>
          <a:solidFill>
            <a:srgbClr val="FFC44F"/>
          </a:solidFill>
          <a:ln w="57150" cmpd="sng">
            <a:solidFill>
              <a:srgbClr val="F0A851"/>
            </a:solidFill>
            <a:prstDash val="solid"/>
            <a:roun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2BB8195E-0DDB-6D47-B395-02A17AFBE541}"/>
              </a:ext>
            </a:extLst>
          </p:cNvPr>
          <p:cNvSpPr txBox="1"/>
          <p:nvPr/>
        </p:nvSpPr>
        <p:spPr>
          <a:xfrm>
            <a:off x="3821290" y="647165"/>
            <a:ext cx="1338831" cy="1107996"/>
          </a:xfrm>
          <a:prstGeom prst="rect">
            <a:avLst/>
          </a:prstGeom>
          <a:noFill/>
        </p:spPr>
        <p:txBody>
          <a:bodyPr wrap="square" rtlCol="0">
            <a:spAutoFit/>
          </a:bodyPr>
          <a:lstStyle/>
          <a:p>
            <a:pPr algn="ctr"/>
            <a:r>
              <a:rPr lang="en-GB" sz="1600" dirty="0">
                <a:solidFill>
                  <a:schemeClr val="bg1"/>
                </a:solidFill>
                <a:latin typeface="Brandon Grotesque Light" panose="020B0303020203060202" pitchFamily="34" charset="77"/>
              </a:rPr>
              <a:t>Green</a:t>
            </a:r>
          </a:p>
          <a:p>
            <a:pPr algn="ctr"/>
            <a:r>
              <a:rPr lang="en-GB" sz="1600" dirty="0">
                <a:solidFill>
                  <a:schemeClr val="bg1"/>
                </a:solidFill>
                <a:latin typeface="Brandon Grotesque Light" panose="020B0303020203060202" pitchFamily="34" charset="77"/>
              </a:rPr>
              <a:t>Health</a:t>
            </a:r>
          </a:p>
          <a:p>
            <a:pPr algn="ctr"/>
            <a:r>
              <a:rPr lang="en-GB" sz="1600" dirty="0">
                <a:solidFill>
                  <a:schemeClr val="bg1"/>
                </a:solidFill>
                <a:latin typeface="Brandon Grotesque Light" panose="020B0303020203060202" pitchFamily="34" charset="77"/>
              </a:rPr>
              <a:t>Buddy</a:t>
            </a:r>
          </a:p>
          <a:p>
            <a:pPr algn="ctr"/>
            <a:endParaRPr lang="en-GB" dirty="0">
              <a:solidFill>
                <a:schemeClr val="bg1"/>
              </a:solidFill>
            </a:endParaRPr>
          </a:p>
        </p:txBody>
      </p:sp>
      <p:sp>
        <p:nvSpPr>
          <p:cNvPr id="22" name="Teardrop 21">
            <a:extLst>
              <a:ext uri="{FF2B5EF4-FFF2-40B4-BE49-F238E27FC236}">
                <a16:creationId xmlns:a16="http://schemas.microsoft.com/office/drawing/2014/main" id="{8EF103F6-9691-F743-AB07-1E6650EF92ED}"/>
              </a:ext>
            </a:extLst>
          </p:cNvPr>
          <p:cNvSpPr/>
          <p:nvPr/>
        </p:nvSpPr>
        <p:spPr>
          <a:xfrm rot="16200000">
            <a:off x="7183816" y="1847482"/>
            <a:ext cx="1165845" cy="1186763"/>
          </a:xfrm>
          <a:prstGeom prst="teardrop">
            <a:avLst/>
          </a:prstGeom>
          <a:solidFill>
            <a:srgbClr val="FFC44F"/>
          </a:solidFill>
          <a:ln w="57150" cmpd="sng">
            <a:solidFill>
              <a:srgbClr val="F0A851"/>
            </a:solidFill>
            <a:prstDash val="solid"/>
            <a:roun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7D7D4FDE-9066-E647-93B3-4A614BAE4125}"/>
              </a:ext>
            </a:extLst>
          </p:cNvPr>
          <p:cNvSpPr txBox="1"/>
          <p:nvPr/>
        </p:nvSpPr>
        <p:spPr>
          <a:xfrm>
            <a:off x="7075377" y="1978040"/>
            <a:ext cx="1338831" cy="1077218"/>
          </a:xfrm>
          <a:prstGeom prst="rect">
            <a:avLst/>
          </a:prstGeom>
          <a:noFill/>
        </p:spPr>
        <p:txBody>
          <a:bodyPr wrap="square" rtlCol="0">
            <a:spAutoFit/>
          </a:bodyPr>
          <a:lstStyle>
            <a:defPPr>
              <a:defRPr lang="en-US"/>
            </a:defPPr>
            <a:lvl1pPr algn="ctr">
              <a:defRPr sz="1600">
                <a:solidFill>
                  <a:schemeClr val="bg1"/>
                </a:solidFill>
                <a:latin typeface="Brandon Grotesque Light" panose="020B0303020203060202" pitchFamily="34" charset="77"/>
              </a:defRPr>
            </a:lvl1pPr>
          </a:lstStyle>
          <a:p>
            <a:r>
              <a:rPr lang="en-GB" dirty="0"/>
              <a:t>Further support referrals</a:t>
            </a:r>
          </a:p>
          <a:p>
            <a:endParaRPr lang="en-GB" dirty="0"/>
          </a:p>
        </p:txBody>
      </p:sp>
      <p:sp>
        <p:nvSpPr>
          <p:cNvPr id="8" name="TextBox 7">
            <a:extLst>
              <a:ext uri="{FF2B5EF4-FFF2-40B4-BE49-F238E27FC236}">
                <a16:creationId xmlns:a16="http://schemas.microsoft.com/office/drawing/2014/main" id="{379E8F3C-CEF9-0747-B51D-86359087DF9A}"/>
              </a:ext>
            </a:extLst>
          </p:cNvPr>
          <p:cNvSpPr txBox="1"/>
          <p:nvPr/>
        </p:nvSpPr>
        <p:spPr>
          <a:xfrm>
            <a:off x="1381671" y="4639482"/>
            <a:ext cx="982961" cy="338554"/>
          </a:xfrm>
          <a:prstGeom prst="rect">
            <a:avLst/>
          </a:prstGeom>
          <a:noFill/>
        </p:spPr>
        <p:txBody>
          <a:bodyPr wrap="none" rtlCol="0">
            <a:spAutoFit/>
          </a:bodyPr>
          <a:lstStyle/>
          <a:p>
            <a:r>
              <a:rPr lang="en-GB" sz="1600" dirty="0">
                <a:solidFill>
                  <a:schemeClr val="bg1"/>
                </a:solidFill>
                <a:latin typeface="Brandon Grotesque Light" panose="020B0303020203060202" pitchFamily="34" charset="77"/>
              </a:rPr>
              <a:t>Self-refer</a:t>
            </a:r>
          </a:p>
        </p:txBody>
      </p:sp>
    </p:spTree>
    <p:extLst>
      <p:ext uri="{BB962C8B-B14F-4D97-AF65-F5344CB8AC3E}">
        <p14:creationId xmlns:p14="http://schemas.microsoft.com/office/powerpoint/2010/main" val="127482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D7D1-02A9-D041-98F1-AC6BBDDC68E1}"/>
              </a:ext>
            </a:extLst>
          </p:cNvPr>
          <p:cNvSpPr>
            <a:spLocks noGrp="1"/>
          </p:cNvSpPr>
          <p:nvPr>
            <p:ph type="title"/>
          </p:nvPr>
        </p:nvSpPr>
        <p:spPr/>
        <p:txBody>
          <a:bodyPr>
            <a:normAutofit/>
          </a:bodyPr>
          <a:lstStyle/>
          <a:p>
            <a:r>
              <a:rPr lang="en-GB" sz="5400" dirty="0">
                <a:latin typeface="Brandon Grotesque Light" panose="020B0303020203060202" pitchFamily="34" charset="77"/>
              </a:rPr>
              <a:t>Background - Dundee</a:t>
            </a:r>
          </a:p>
        </p:txBody>
      </p:sp>
      <p:sp>
        <p:nvSpPr>
          <p:cNvPr id="3" name="Content Placeholder 2">
            <a:extLst>
              <a:ext uri="{FF2B5EF4-FFF2-40B4-BE49-F238E27FC236}">
                <a16:creationId xmlns:a16="http://schemas.microsoft.com/office/drawing/2014/main" id="{075B6805-DFCE-A740-80F8-7890976FF5AB}"/>
              </a:ext>
            </a:extLst>
          </p:cNvPr>
          <p:cNvSpPr>
            <a:spLocks noGrp="1"/>
          </p:cNvSpPr>
          <p:nvPr>
            <p:ph idx="1"/>
          </p:nvPr>
        </p:nvSpPr>
        <p:spPr/>
        <p:txBody>
          <a:bodyPr>
            <a:normAutofit/>
          </a:bodyPr>
          <a:lstStyle/>
          <a:p>
            <a:r>
              <a:rPr lang="en-GB" dirty="0"/>
              <a:t>Population 149,320</a:t>
            </a:r>
          </a:p>
          <a:p>
            <a:r>
              <a:rPr lang="en-GB" dirty="0"/>
              <a:t>Health board: Tayside</a:t>
            </a:r>
          </a:p>
          <a:p>
            <a:pPr lvl="1"/>
            <a:r>
              <a:rPr lang="en-GB" dirty="0"/>
              <a:t>Dundee</a:t>
            </a:r>
          </a:p>
          <a:p>
            <a:pPr lvl="1"/>
            <a:r>
              <a:rPr lang="en-GB" dirty="0"/>
              <a:t>Perth &amp; Kinross</a:t>
            </a:r>
          </a:p>
          <a:p>
            <a:pPr lvl="1"/>
            <a:r>
              <a:rPr lang="en-GB" dirty="0"/>
              <a:t>Angus</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7BF3D013-3150-1340-9818-C5855CA02EA8}"/>
              </a:ext>
            </a:extLst>
          </p:cNvPr>
          <p:cNvPicPr>
            <a:picLocks noChangeAspect="1"/>
          </p:cNvPicPr>
          <p:nvPr/>
        </p:nvPicPr>
        <p:blipFill rotWithShape="1">
          <a:blip r:embed="rId2"/>
          <a:srcRect t="480"/>
          <a:stretch/>
        </p:blipFill>
        <p:spPr>
          <a:xfrm>
            <a:off x="8103996" y="711201"/>
            <a:ext cx="3378920" cy="4487333"/>
          </a:xfrm>
          <a:prstGeom prst="rect">
            <a:avLst/>
          </a:prstGeom>
        </p:spPr>
      </p:pic>
      <p:pic>
        <p:nvPicPr>
          <p:cNvPr id="1030" name="Picture 6">
            <a:extLst>
              <a:ext uri="{FF2B5EF4-FFF2-40B4-BE49-F238E27FC236}">
                <a16:creationId xmlns:a16="http://schemas.microsoft.com/office/drawing/2014/main" id="{BDB7D81C-0E51-EB41-9FEB-5FAB580F6EF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9134" y="857452"/>
            <a:ext cx="6483782" cy="458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6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579A-463D-EE4D-BD88-1DF6C9238C32}"/>
              </a:ext>
            </a:extLst>
          </p:cNvPr>
          <p:cNvSpPr>
            <a:spLocks noGrp="1"/>
          </p:cNvSpPr>
          <p:nvPr>
            <p:ph type="title"/>
          </p:nvPr>
        </p:nvSpPr>
        <p:spPr/>
        <p:txBody>
          <a:bodyPr/>
          <a:lstStyle/>
          <a:p>
            <a:r>
              <a:rPr lang="en-GB" dirty="0"/>
              <a:t>How can existing programmes benefit?</a:t>
            </a:r>
          </a:p>
        </p:txBody>
      </p:sp>
      <p:sp>
        <p:nvSpPr>
          <p:cNvPr id="3" name="Content Placeholder 2">
            <a:extLst>
              <a:ext uri="{FF2B5EF4-FFF2-40B4-BE49-F238E27FC236}">
                <a16:creationId xmlns:a16="http://schemas.microsoft.com/office/drawing/2014/main" id="{5E8E0D2F-8245-9C4F-B339-14A4EE2372C6}"/>
              </a:ext>
            </a:extLst>
          </p:cNvPr>
          <p:cNvSpPr>
            <a:spLocks noGrp="1"/>
          </p:cNvSpPr>
          <p:nvPr>
            <p:ph idx="1"/>
          </p:nvPr>
        </p:nvSpPr>
        <p:spPr/>
        <p:txBody>
          <a:bodyPr/>
          <a:lstStyle/>
          <a:p>
            <a:r>
              <a:rPr lang="en-GB" dirty="0"/>
              <a:t>Move the group outside (parks, community gardens, woodland etc)</a:t>
            </a:r>
          </a:p>
          <a:p>
            <a:r>
              <a:rPr lang="en-GB" dirty="0"/>
              <a:t>Include nature-based green health activities into sessions</a:t>
            </a:r>
          </a:p>
          <a:p>
            <a:r>
              <a:rPr lang="en-GB" dirty="0"/>
              <a:t>Work with local partners who offer nature-based interventions</a:t>
            </a:r>
          </a:p>
        </p:txBody>
      </p:sp>
    </p:spTree>
    <p:extLst>
      <p:ext uri="{BB962C8B-B14F-4D97-AF65-F5344CB8AC3E}">
        <p14:creationId xmlns:p14="http://schemas.microsoft.com/office/powerpoint/2010/main" val="2853083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8037" y="1837556"/>
            <a:ext cx="7970715" cy="2553342"/>
          </a:xfrm>
        </p:spPr>
        <p:txBody>
          <a:bodyPr>
            <a:normAutofit fontScale="90000"/>
          </a:bodyPr>
          <a:lstStyle/>
          <a:p>
            <a:pPr algn="r"/>
            <a:r>
              <a:rPr lang="en-GB" dirty="0">
                <a:latin typeface="Brandon Grotesque Medium" panose="020B0603020203060202" pitchFamily="34" charset="77"/>
              </a:rPr>
              <a:t>Thank you</a:t>
            </a:r>
            <a:br>
              <a:rPr lang="en-GB" dirty="0">
                <a:latin typeface="Brandon Grotesque Medium" panose="020B0603020203060202" pitchFamily="34" charset="77"/>
              </a:rPr>
            </a:br>
            <a:br>
              <a:rPr lang="en-GB" dirty="0">
                <a:latin typeface="Brandon Grotesque Medium" panose="020B0603020203060202" pitchFamily="34" charset="77"/>
              </a:rPr>
            </a:br>
            <a:br>
              <a:rPr lang="en-GB" dirty="0">
                <a:latin typeface="Brandon Grotesque Medium" panose="020B0603020203060202" pitchFamily="34" charset="77"/>
              </a:rPr>
            </a:br>
            <a:r>
              <a:rPr lang="en-GB" sz="2000" dirty="0" err="1">
                <a:solidFill>
                  <a:srgbClr val="00B0F0"/>
                </a:solidFill>
                <a:latin typeface="Brandon Grotesque Light" panose="020B0303020203060202" pitchFamily="34" charset="77"/>
              </a:rPr>
              <a:t>viola.marx@nhs.scot</a:t>
            </a:r>
            <a:br>
              <a:rPr lang="en-GB" sz="2000" dirty="0">
                <a:solidFill>
                  <a:srgbClr val="00B0F0"/>
                </a:solidFill>
                <a:latin typeface="Brandon Grotesque Light" panose="020B0303020203060202" pitchFamily="34" charset="77"/>
              </a:rPr>
            </a:br>
            <a:endParaRPr lang="en-GB" sz="2000" dirty="0">
              <a:solidFill>
                <a:srgbClr val="61B65C"/>
              </a:solidFill>
              <a:latin typeface="Brandon Grotesque Light" panose="020B0303020203060202" pitchFamily="34" charset="77"/>
            </a:endParaRPr>
          </a:p>
        </p:txBody>
      </p:sp>
      <p:sp>
        <p:nvSpPr>
          <p:cNvPr id="11" name="TextBox 10"/>
          <p:cNvSpPr txBox="1"/>
          <p:nvPr/>
        </p:nvSpPr>
        <p:spPr>
          <a:xfrm>
            <a:off x="8434316" y="4881585"/>
            <a:ext cx="2164436" cy="461665"/>
          </a:xfrm>
          <a:prstGeom prst="rect">
            <a:avLst/>
          </a:prstGeom>
          <a:noFill/>
        </p:spPr>
        <p:txBody>
          <a:bodyPr wrap="square" rtlCol="0">
            <a:spAutoFit/>
          </a:bodyPr>
          <a:lstStyle/>
          <a:p>
            <a:pPr algn="r"/>
            <a:r>
              <a:rPr lang="en-GB" sz="2400" dirty="0" err="1">
                <a:solidFill>
                  <a:srgbClr val="61B65C"/>
                </a:solidFill>
                <a:latin typeface="Brandon Grotesque Light" panose="020B0303020203060202" pitchFamily="34" charset="77"/>
              </a:rPr>
              <a:t>HealthDundee</a:t>
            </a:r>
            <a:endParaRPr lang="en-GB" sz="2400" dirty="0">
              <a:solidFill>
                <a:srgbClr val="61B65C"/>
              </a:solidFill>
              <a:latin typeface="Brandon Grotesque Light" panose="020B0303020203060202" pitchFamily="34" charset="77"/>
            </a:endParaRPr>
          </a:p>
        </p:txBody>
      </p:sp>
      <p:sp>
        <p:nvSpPr>
          <p:cNvPr id="3" name="Rectangle 2">
            <a:extLst>
              <a:ext uri="{FF2B5EF4-FFF2-40B4-BE49-F238E27FC236}">
                <a16:creationId xmlns:a16="http://schemas.microsoft.com/office/drawing/2014/main" id="{90FF6D61-A67A-C04D-AEA9-5424FF8E68E3}"/>
              </a:ext>
            </a:extLst>
          </p:cNvPr>
          <p:cNvSpPr/>
          <p:nvPr/>
        </p:nvSpPr>
        <p:spPr>
          <a:xfrm>
            <a:off x="4502752" y="2925020"/>
            <a:ext cx="6096000" cy="861774"/>
          </a:xfrm>
          <a:prstGeom prst="rect">
            <a:avLst/>
          </a:prstGeom>
        </p:spPr>
        <p:txBody>
          <a:bodyPr>
            <a:spAutoFit/>
          </a:bodyPr>
          <a:lstStyle/>
          <a:p>
            <a:pPr algn="r"/>
            <a:r>
              <a:rPr lang="en-GB" dirty="0">
                <a:latin typeface="Brandon Grotesque Medium" panose="020B0603020203060202" pitchFamily="34" charset="77"/>
              </a:rPr>
              <a:t>Dr Viola Marx</a:t>
            </a:r>
          </a:p>
          <a:p>
            <a:pPr algn="r"/>
            <a:r>
              <a:rPr lang="en-GB" dirty="0">
                <a:latin typeface="Brandon Grotesque Light" panose="020B0303020203060202" pitchFamily="34" charset="77"/>
              </a:rPr>
              <a:t>Green Health Partnership Coordinator</a:t>
            </a:r>
          </a:p>
          <a:p>
            <a:pPr algn="r"/>
            <a:r>
              <a:rPr lang="en-GB" sz="1400" dirty="0">
                <a:latin typeface="Brandon Grotesque Light" panose="020B0303020203060202" pitchFamily="34" charset="77"/>
              </a:rPr>
              <a:t>Dundee City Council/ NHS Tayside Directorate of Public Health</a:t>
            </a:r>
          </a:p>
        </p:txBody>
      </p:sp>
      <p:sp>
        <p:nvSpPr>
          <p:cNvPr id="4" name="TextBox 3">
            <a:extLst>
              <a:ext uri="{FF2B5EF4-FFF2-40B4-BE49-F238E27FC236}">
                <a16:creationId xmlns:a16="http://schemas.microsoft.com/office/drawing/2014/main" id="{60A70FCA-E9A0-F748-A1DB-5C4689BCA9B0}"/>
              </a:ext>
            </a:extLst>
          </p:cNvPr>
          <p:cNvSpPr txBox="1"/>
          <p:nvPr/>
        </p:nvSpPr>
        <p:spPr>
          <a:xfrm>
            <a:off x="4145459" y="4174576"/>
            <a:ext cx="6453293" cy="400110"/>
          </a:xfrm>
          <a:prstGeom prst="rect">
            <a:avLst/>
          </a:prstGeom>
          <a:noFill/>
        </p:spPr>
        <p:txBody>
          <a:bodyPr wrap="square" rtlCol="0">
            <a:spAutoFit/>
          </a:bodyPr>
          <a:lstStyle/>
          <a:p>
            <a:pPr algn="r"/>
            <a:r>
              <a:rPr lang="en-GB" sz="2000" b="1" dirty="0">
                <a:solidFill>
                  <a:srgbClr val="61B65C"/>
                </a:solidFill>
                <a:latin typeface="Brandon Grotesque Light" panose="020B0303020203060202" pitchFamily="34" charset="77"/>
              </a:rPr>
              <a:t>For more information visit </a:t>
            </a:r>
            <a:r>
              <a:rPr lang="en-GB" sz="2000" b="1" dirty="0">
                <a:solidFill>
                  <a:srgbClr val="61B65C"/>
                </a:solidFill>
                <a:latin typeface="Brandon Grotesque Light" panose="020B0303020203060202" pitchFamily="34" charset="77"/>
                <a:hlinkClick r:id="rId3"/>
              </a:rPr>
              <a:t>www.GreenHealth.scot</a:t>
            </a:r>
            <a:endParaRPr lang="en-GB" sz="2000" b="1" dirty="0">
              <a:solidFill>
                <a:srgbClr val="61B65C"/>
              </a:solidFill>
              <a:latin typeface="Brandon Grotesque Light" panose="020B0303020203060202" pitchFamily="34" charset="77"/>
            </a:endParaRPr>
          </a:p>
        </p:txBody>
      </p:sp>
      <p:pic>
        <p:nvPicPr>
          <p:cNvPr id="7" name="Picture 6">
            <a:extLst>
              <a:ext uri="{FF2B5EF4-FFF2-40B4-BE49-F238E27FC236}">
                <a16:creationId xmlns:a16="http://schemas.microsoft.com/office/drawing/2014/main" id="{05391FBE-2DDB-B044-9270-1BEFA405D10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68299" y="4785033"/>
            <a:ext cx="910624" cy="661720"/>
          </a:xfrm>
          <a:prstGeom prst="rect">
            <a:avLst/>
          </a:prstGeom>
        </p:spPr>
      </p:pic>
    </p:spTree>
    <p:extLst>
      <p:ext uri="{BB962C8B-B14F-4D97-AF65-F5344CB8AC3E}">
        <p14:creationId xmlns:p14="http://schemas.microsoft.com/office/powerpoint/2010/main" val="4014085843"/>
      </p:ext>
    </p:extLst>
  </p:cSld>
  <p:clrMapOvr>
    <a:masterClrMapping/>
  </p:clrMapOvr>
  <mc:AlternateContent xmlns:mc="http://schemas.openxmlformats.org/markup-compatibility/2006" xmlns:p14="http://schemas.microsoft.com/office/powerpoint/2010/main">
    <mc:Choice Requires="p14">
      <p:transition spd="slow" p14:dur="2000" advTm="17703"/>
    </mc:Choice>
    <mc:Fallback xmlns="">
      <p:transition spd="slow" advTm="1770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1810E20-E0A7-774F-B9A1-0C8396563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4906"/>
            <a:ext cx="12192000" cy="493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5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12" descr="F:\GHP Presentation\Park Images\dudhope park.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40795" y="1708206"/>
            <a:ext cx="3051043" cy="1716212"/>
          </a:xfrm>
          <a:prstGeom prst="rect">
            <a:avLst/>
          </a:prstGeom>
          <a:noFill/>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9510" y="1050757"/>
            <a:ext cx="3950577" cy="1975289"/>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8311" y="2978234"/>
            <a:ext cx="3964976" cy="1982489"/>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51658" y="4833207"/>
            <a:ext cx="3965996" cy="2034879"/>
          </a:xfrm>
          <a:prstGeom prst="rect">
            <a:avLst/>
          </a:prstGeom>
        </p:spPr>
      </p:pic>
      <p:pic>
        <p:nvPicPr>
          <p:cNvPr id="25" name="Picture 7" descr="F:\GHP Presentation\Park Images\DawsonParkBlossom.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15223" y="5122063"/>
            <a:ext cx="2622044" cy="1745616"/>
          </a:xfrm>
          <a:prstGeom prst="rect">
            <a:avLst/>
          </a:prstGeom>
          <a:noFill/>
        </p:spPr>
      </p:pic>
      <p:pic>
        <p:nvPicPr>
          <p:cNvPr id="26" name="Picture 8" descr="F:\GHP Presentation\Park Images\camperdown park.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51414" y="5122019"/>
            <a:ext cx="2326917" cy="1745661"/>
          </a:xfrm>
          <a:prstGeom prst="rect">
            <a:avLst/>
          </a:prstGeom>
          <a:noFill/>
        </p:spPr>
      </p:pic>
      <p:pic>
        <p:nvPicPr>
          <p:cNvPr id="30" name="Picture 5" descr="F:\GHP Presentation\Park Images\balgay park.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055164" y="3408257"/>
            <a:ext cx="2637594" cy="1719331"/>
          </a:xfrm>
          <a:prstGeom prst="rect">
            <a:avLst/>
          </a:prstGeom>
          <a:noFill/>
        </p:spPr>
      </p:pic>
      <p:pic>
        <p:nvPicPr>
          <p:cNvPr id="31" name="Picture 10" descr="F:\GHP Presentation\Park Images\barnhill rock garden.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377502" y="5124105"/>
            <a:ext cx="2324764" cy="1743574"/>
          </a:xfrm>
          <a:prstGeom prst="rect">
            <a:avLst/>
          </a:prstGeom>
          <a:noFill/>
        </p:spPr>
      </p:pic>
      <p:pic>
        <p:nvPicPr>
          <p:cNvPr id="32" name="Picture 11" descr="F:\GHP Presentation\Park Images\slessor garden.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114142" y="-10323"/>
            <a:ext cx="2578423" cy="1718529"/>
          </a:xfrm>
          <a:prstGeom prst="rect">
            <a:avLst/>
          </a:prstGeom>
          <a:noFill/>
        </p:spPr>
      </p:pic>
      <p:pic>
        <p:nvPicPr>
          <p:cNvPr id="22" name="Picture 2" descr="F:\Doors Open Day2018\benches garden.jpe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671420" y="1704649"/>
            <a:ext cx="2972059" cy="1745488"/>
          </a:xfrm>
          <a:prstGeom prst="rect">
            <a:avLst/>
          </a:prstGeom>
          <a:noFill/>
        </p:spPr>
      </p:pic>
      <p:pic>
        <p:nvPicPr>
          <p:cNvPr id="23" name="Picture 3" descr="F:\GHP Presentation\law scenic aerial.png"/>
          <p:cNvPicPr>
            <a:picLocks noChangeAspect="1" noChangeArrowheads="1"/>
          </p:cNvPicPr>
          <p:nvPr/>
        </p:nvPicPr>
        <p:blipFill>
          <a:blip r:embed="rId13" cstate="screen">
            <a:lum bright="2000" contrast="18000"/>
            <a:extLst>
              <a:ext uri="{28A0092B-C50C-407E-A947-70E740481C1C}">
                <a14:useLocalDpi xmlns:a14="http://schemas.microsoft.com/office/drawing/2010/main"/>
              </a:ext>
            </a:extLst>
          </a:blip>
          <a:srcRect/>
          <a:stretch>
            <a:fillRect/>
          </a:stretch>
        </p:blipFill>
        <p:spPr bwMode="auto">
          <a:xfrm>
            <a:off x="5060311" y="-9574"/>
            <a:ext cx="3053830" cy="1717780"/>
          </a:xfrm>
          <a:prstGeom prst="rect">
            <a:avLst/>
          </a:prstGeom>
          <a:noFill/>
        </p:spPr>
      </p:pic>
      <p:pic>
        <p:nvPicPr>
          <p:cNvPr id="24" name="Picture 4" descr="F:\GHP Presentation\baxter_park_1336_jpg_original.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928850" y="3432902"/>
            <a:ext cx="2595920" cy="1731458"/>
          </a:xfrm>
          <a:prstGeom prst="rect">
            <a:avLst/>
          </a:prstGeom>
          <a:noFill/>
        </p:spPr>
      </p:pic>
      <p:pic>
        <p:nvPicPr>
          <p:cNvPr id="27" name="Picture 9" descr="F:\GHP Presentation\Park Images\Caird-Park-Course.jp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467495" y="-52025"/>
            <a:ext cx="3628358" cy="1770367"/>
          </a:xfrm>
          <a:prstGeom prst="rect">
            <a:avLst/>
          </a:prstGeom>
          <a:noFill/>
        </p:spPr>
      </p:pic>
      <p:pic>
        <p:nvPicPr>
          <p:cNvPr id="28" name="Picture 27"/>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17325" y="3432758"/>
            <a:ext cx="2542357" cy="1696634"/>
          </a:xfrm>
          <a:prstGeom prst="rect">
            <a:avLst/>
          </a:prstGeom>
        </p:spPr>
      </p:pic>
      <p:pic>
        <p:nvPicPr>
          <p:cNvPr id="29" name="Picture 28"/>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490070" y="5122019"/>
            <a:ext cx="2376264" cy="1737531"/>
          </a:xfrm>
          <a:prstGeom prst="rect">
            <a:avLst/>
          </a:prstGeom>
        </p:spPr>
      </p:pic>
      <p:sp>
        <p:nvSpPr>
          <p:cNvPr id="4" name="Title 3"/>
          <p:cNvSpPr>
            <a:spLocks noGrp="1"/>
          </p:cNvSpPr>
          <p:nvPr>
            <p:ph type="title"/>
          </p:nvPr>
        </p:nvSpPr>
        <p:spPr>
          <a:xfrm>
            <a:off x="3110754" y="1391019"/>
            <a:ext cx="3457553" cy="1362075"/>
          </a:xfrm>
        </p:spPr>
        <p:txBody>
          <a:bodyPr>
            <a:normAutofit/>
          </a:bodyPr>
          <a:lstStyle/>
          <a:p>
            <a:r>
              <a:rPr lang="en-GB" sz="4000" dirty="0"/>
              <a:t>              HEALTH</a:t>
            </a:r>
          </a:p>
        </p:txBody>
      </p:sp>
      <p:sp>
        <p:nvSpPr>
          <p:cNvPr id="7" name="Title 3"/>
          <p:cNvSpPr txBox="1">
            <a:spLocks/>
          </p:cNvSpPr>
          <p:nvPr/>
        </p:nvSpPr>
        <p:spPr>
          <a:xfrm>
            <a:off x="5071949" y="1438462"/>
            <a:ext cx="4409522" cy="1474954"/>
          </a:xfrm>
          <a:prstGeom prst="rect">
            <a:avLst/>
          </a:prstGeom>
        </p:spPr>
        <p:txBody>
          <a:bodyPr vert="horz" lIns="91440" tIns="45720" rIns="91440" bIns="45720" rtlCol="0" anchor="t">
            <a:noAutofit/>
          </a:bodyPr>
          <a:lstStyle/>
          <a:p>
            <a:pPr>
              <a:spcBef>
                <a:spcPct val="0"/>
              </a:spcBef>
              <a:defRPr/>
            </a:pPr>
            <a:r>
              <a:rPr lang="en-GB" sz="4000" cap="all" dirty="0">
                <a:solidFill>
                  <a:prstClr val="black"/>
                </a:solidFill>
                <a:latin typeface="Brandon Grotesque Medium" panose="020B0603020203060202" pitchFamily="34" charset="77"/>
              </a:rPr>
              <a:t>                             partnership</a:t>
            </a:r>
          </a:p>
        </p:txBody>
      </p:sp>
      <p:sp>
        <p:nvSpPr>
          <p:cNvPr id="6" name="Title 3"/>
          <p:cNvSpPr txBox="1">
            <a:spLocks/>
          </p:cNvSpPr>
          <p:nvPr/>
        </p:nvSpPr>
        <p:spPr>
          <a:xfrm>
            <a:off x="1386207" y="2097348"/>
            <a:ext cx="2018058" cy="693031"/>
          </a:xfrm>
          <a:prstGeom prst="rect">
            <a:avLst/>
          </a:prstGeom>
        </p:spPr>
        <p:txBody>
          <a:bodyPr vert="horz" lIns="91440" tIns="45720" rIns="91440" bIns="45720" rtlCol="0" anchor="t">
            <a:normAutofit lnSpcReduction="10000"/>
          </a:bodyPr>
          <a:lstStyle/>
          <a:p>
            <a:pPr>
              <a:spcBef>
                <a:spcPct val="0"/>
              </a:spcBef>
              <a:defRPr/>
            </a:pPr>
            <a:r>
              <a:rPr lang="en-GB" sz="4000" cap="all" dirty="0">
                <a:solidFill>
                  <a:prstClr val="black"/>
                </a:solidFill>
                <a:latin typeface="Brandon Grotesque Medium" panose="020B0603020203060202" pitchFamily="34" charset="77"/>
              </a:rPr>
              <a:t>Green</a:t>
            </a:r>
          </a:p>
        </p:txBody>
      </p:sp>
      <p:pic>
        <p:nvPicPr>
          <p:cNvPr id="14" name="Picture 1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804143" y="2978564"/>
            <a:ext cx="2965366" cy="1966773"/>
          </a:xfrm>
          <a:prstGeom prst="rect">
            <a:avLst/>
          </a:prstGeom>
        </p:spPr>
      </p:pic>
      <p:pic>
        <p:nvPicPr>
          <p:cNvPr id="13" name="Picture 1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418773" y="4922058"/>
            <a:ext cx="2846810" cy="1957729"/>
          </a:xfrm>
          <a:prstGeom prst="rect">
            <a:avLst/>
          </a:prstGeom>
        </p:spPr>
      </p:pic>
      <p:pic>
        <p:nvPicPr>
          <p:cNvPr id="16" name="Picture 15"/>
          <p:cNvPicPr>
            <a:picLocks noChangeAspect="1"/>
          </p:cNvPicPr>
          <p:nvPr/>
        </p:nvPicPr>
        <p:blipFill rotWithShape="1">
          <a:blip r:embed="rId20" cstate="screen">
            <a:extLst>
              <a:ext uri="{28A0092B-C50C-407E-A947-70E740481C1C}">
                <a14:useLocalDpi xmlns:a14="http://schemas.microsoft.com/office/drawing/2010/main"/>
              </a:ext>
            </a:extLst>
          </a:blip>
          <a:srcRect l="-119"/>
          <a:stretch/>
        </p:blipFill>
        <p:spPr>
          <a:xfrm>
            <a:off x="6769509" y="-33366"/>
            <a:ext cx="3947122" cy="1101667"/>
          </a:xfrm>
          <a:prstGeom prst="rect">
            <a:avLst/>
          </a:prstGeom>
        </p:spPr>
      </p:pic>
      <p:pic>
        <p:nvPicPr>
          <p:cNvPr id="12" name="Picture 11"/>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166914" y="4918101"/>
            <a:ext cx="2599981" cy="1949986"/>
          </a:xfrm>
          <a:prstGeom prst="rect">
            <a:avLst/>
          </a:prstGeom>
        </p:spPr>
      </p:pic>
      <p:pic>
        <p:nvPicPr>
          <p:cNvPr id="17" name="Picture 16"/>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92344" y="4425201"/>
            <a:ext cx="1414868" cy="479924"/>
          </a:xfrm>
          <a:prstGeom prst="rect">
            <a:avLst/>
          </a:prstGeom>
        </p:spPr>
      </p:pic>
      <p:pic>
        <p:nvPicPr>
          <p:cNvPr id="18" name="Picture 17"/>
          <p:cNvPicPr>
            <a:picLocks noChangeAspect="1"/>
          </p:cNvPicPr>
          <p:nvPr/>
        </p:nvPicPr>
        <p:blipFill>
          <a:blip r:embed="rId23"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387872" y="3954410"/>
            <a:ext cx="1414868" cy="413471"/>
          </a:xfrm>
          <a:prstGeom prst="rect">
            <a:avLst/>
          </a:prstGeom>
        </p:spPr>
      </p:pic>
      <p:pic>
        <p:nvPicPr>
          <p:cNvPr id="20" name="Picture 19"/>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345462" y="3420185"/>
            <a:ext cx="1032171" cy="460183"/>
          </a:xfrm>
          <a:prstGeom prst="rect">
            <a:avLst/>
          </a:prstGeom>
        </p:spPr>
      </p:pic>
      <p:pic>
        <p:nvPicPr>
          <p:cNvPr id="34" name="Picture 33"/>
          <p:cNvPicPr>
            <a:picLocks noChangeAspect="1"/>
          </p:cNvPicPr>
          <p:nvPr/>
        </p:nvPicPr>
        <p:blipFill>
          <a:blip r:embed="rId2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08775" y="141520"/>
            <a:ext cx="1946177" cy="496085"/>
          </a:xfrm>
          <a:prstGeom prst="rect">
            <a:avLst/>
          </a:prstGeom>
        </p:spPr>
      </p:pic>
      <p:pic>
        <p:nvPicPr>
          <p:cNvPr id="35" name="Picture 34"/>
          <p:cNvPicPr>
            <a:picLocks noChangeAspect="1"/>
          </p:cNvPicPr>
          <p:nvPr/>
        </p:nvPicPr>
        <p:blipFill>
          <a:blip r:embed="rId2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68536" y="948712"/>
            <a:ext cx="1034266" cy="922080"/>
          </a:xfrm>
          <a:prstGeom prst="rect">
            <a:avLst/>
          </a:prstGeom>
        </p:spPr>
      </p:pic>
      <p:pic>
        <p:nvPicPr>
          <p:cNvPr id="36" name="Picture 35"/>
          <p:cNvPicPr>
            <a:picLocks noChangeAspect="1"/>
          </p:cNvPicPr>
          <p:nvPr/>
        </p:nvPicPr>
        <p:blipFill>
          <a:blip r:embed="rId27" cstate="screen">
            <a:extLst>
              <a:ext uri="{28A0092B-C50C-407E-A947-70E740481C1C}">
                <a14:useLocalDpi xmlns:a14="http://schemas.microsoft.com/office/drawing/2010/main"/>
              </a:ext>
            </a:extLst>
          </a:blip>
          <a:srcRect/>
          <a:stretch/>
        </p:blipFill>
        <p:spPr>
          <a:xfrm>
            <a:off x="6707777" y="529382"/>
            <a:ext cx="946990" cy="946990"/>
          </a:xfrm>
          <a:prstGeom prst="rect">
            <a:avLst/>
          </a:prstGeom>
        </p:spPr>
      </p:pic>
      <p:pic>
        <p:nvPicPr>
          <p:cNvPr id="2050" name="Picture 2" descr="Image result for communities">
            <a:hlinkClick r:id="rId28"/>
          </p:cNvPr>
          <p:cNvPicPr>
            <a:picLocks noChangeAspect="1" noChangeArrowheads="1"/>
          </p:cNvPicPr>
          <p:nvPr/>
        </p:nvPicPr>
        <p:blipFill>
          <a:blip r:embed="rId2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79303" y="3191434"/>
            <a:ext cx="2356019" cy="215459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37767CC6-A986-0C42-8592-3407F8C0BC00}"/>
              </a:ext>
            </a:extLst>
          </p:cNvPr>
          <p:cNvPicPr>
            <a:picLocks noChangeAspect="1"/>
          </p:cNvPicPr>
          <p:nvPr/>
        </p:nvPicPr>
        <p:blipFill>
          <a:blip r:embed="rId30"/>
          <a:stretch>
            <a:fillRect/>
          </a:stretch>
        </p:blipFill>
        <p:spPr>
          <a:xfrm>
            <a:off x="5432024" y="1471980"/>
            <a:ext cx="1983504" cy="396701"/>
          </a:xfrm>
          <a:prstGeom prst="rect">
            <a:avLst/>
          </a:prstGeom>
        </p:spPr>
      </p:pic>
      <p:pic>
        <p:nvPicPr>
          <p:cNvPr id="3" name="Picture 2" descr="Screen Clipping"/>
          <p:cNvPicPr>
            <a:picLocks noChangeAspect="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66570" y="1420160"/>
            <a:ext cx="1991003" cy="714475"/>
          </a:xfrm>
          <a:prstGeom prst="rect">
            <a:avLst/>
          </a:prstGeom>
        </p:spPr>
      </p:pic>
      <p:pic>
        <p:nvPicPr>
          <p:cNvPr id="5" name="Picture 4" descr="Screen Clipping"/>
          <p:cNvPicPr>
            <a:picLocks noChangeAspect="1"/>
          </p:cNvPicPr>
          <p:nvPr/>
        </p:nvPicPr>
        <p:blipFill>
          <a:blip r:embed="rId32"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8776293" y="165697"/>
            <a:ext cx="866122" cy="830034"/>
          </a:xfrm>
          <a:prstGeom prst="rect">
            <a:avLst/>
          </a:prstGeom>
        </p:spPr>
      </p:pic>
      <p:pic>
        <p:nvPicPr>
          <p:cNvPr id="9" name="Picture 8" descr="Screen Clipping"/>
          <p:cNvPicPr>
            <a:picLocks noChangeAspect="1"/>
          </p:cNvPicPr>
          <p:nvPr/>
        </p:nvPicPr>
        <p:blipFill>
          <a:blip r:embed="rId33"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0054567" y="4577249"/>
            <a:ext cx="1147310" cy="658851"/>
          </a:xfrm>
          <a:prstGeom prst="rect">
            <a:avLst/>
          </a:prstGeom>
        </p:spPr>
      </p:pic>
      <p:pic>
        <p:nvPicPr>
          <p:cNvPr id="15" name="Picture 14" descr="Screen Clipping"/>
          <p:cNvPicPr>
            <a:picLocks noChangeAspect="1"/>
          </p:cNvPicPr>
          <p:nvPr/>
        </p:nvPicPr>
        <p:blipFill>
          <a:blip r:embed="rId34"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9949874" y="1965767"/>
            <a:ext cx="889756" cy="889756"/>
          </a:xfrm>
          <a:prstGeom prst="rect">
            <a:avLst/>
          </a:prstGeom>
        </p:spPr>
      </p:pic>
      <p:pic>
        <p:nvPicPr>
          <p:cNvPr id="21" name="Picture 20" descr="Screen Clipping"/>
          <p:cNvPicPr>
            <a:picLocks noChangeAspect="1"/>
          </p:cNvPicPr>
          <p:nvPr/>
        </p:nvPicPr>
        <p:blipFill>
          <a:blip r:embed="rId35"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7716663" y="89381"/>
            <a:ext cx="919798" cy="930371"/>
          </a:xfrm>
          <a:prstGeom prst="rect">
            <a:avLst/>
          </a:prstGeom>
        </p:spPr>
      </p:pic>
      <p:pic>
        <p:nvPicPr>
          <p:cNvPr id="44" name="Picture 43">
            <a:extLst>
              <a:ext uri="{FF2B5EF4-FFF2-40B4-BE49-F238E27FC236}">
                <a16:creationId xmlns:a16="http://schemas.microsoft.com/office/drawing/2014/main" id="{2A5A494A-2657-8640-9743-C8F48851FE00}"/>
              </a:ext>
            </a:extLst>
          </p:cNvPr>
          <p:cNvPicPr>
            <a:picLocks noChangeAspect="1"/>
          </p:cNvPicPr>
          <p:nvPr/>
        </p:nvPicPr>
        <p:blipFill>
          <a:blip r:embed="rId3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6386" y="1901241"/>
            <a:ext cx="933168" cy="852524"/>
          </a:xfrm>
          <a:prstGeom prst="rect">
            <a:avLst/>
          </a:prstGeom>
        </p:spPr>
      </p:pic>
      <p:pic>
        <p:nvPicPr>
          <p:cNvPr id="41" name="Picture 40" descr="A picture containing food, sitting, black, red&#10;&#10;Description automatically generated">
            <a:extLst>
              <a:ext uri="{FF2B5EF4-FFF2-40B4-BE49-F238E27FC236}">
                <a16:creationId xmlns:a16="http://schemas.microsoft.com/office/drawing/2014/main" id="{41351FE6-1E3F-DA44-B669-EA7EA24499E1}"/>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10930957" y="21414"/>
            <a:ext cx="998338" cy="998338"/>
          </a:xfrm>
          <a:prstGeom prst="rect">
            <a:avLst/>
          </a:prstGeom>
        </p:spPr>
      </p:pic>
      <p:pic>
        <p:nvPicPr>
          <p:cNvPr id="46" name="Picture 45" descr="A close up of a logo&#10;&#10;Description automatically generated">
            <a:extLst>
              <a:ext uri="{FF2B5EF4-FFF2-40B4-BE49-F238E27FC236}">
                <a16:creationId xmlns:a16="http://schemas.microsoft.com/office/drawing/2014/main" id="{EAE3CED3-737F-C34F-999D-232ADDFF2821}"/>
              </a:ext>
            </a:extLst>
          </p:cNvPr>
          <p:cNvPicPr>
            <a:picLocks noChangeAspect="1"/>
          </p:cNvPicPr>
          <p:nvPr/>
        </p:nvPicPr>
        <p:blipFill rotWithShape="1">
          <a:blip r:embed="rId38" cstate="screen">
            <a:extLst>
              <a:ext uri="{28A0092B-C50C-407E-A947-70E740481C1C}">
                <a14:useLocalDpi xmlns:a14="http://schemas.microsoft.com/office/drawing/2010/main"/>
              </a:ext>
            </a:extLst>
          </a:blip>
          <a:srcRect/>
          <a:stretch/>
        </p:blipFill>
        <p:spPr>
          <a:xfrm>
            <a:off x="10795087" y="2094255"/>
            <a:ext cx="1266045" cy="712614"/>
          </a:xfrm>
          <a:prstGeom prst="rect">
            <a:avLst/>
          </a:prstGeom>
        </p:spPr>
      </p:pic>
      <p:pic>
        <p:nvPicPr>
          <p:cNvPr id="49" name="Picture 48" descr="A close up of a sign&#10;&#10;Description automatically generated">
            <a:extLst>
              <a:ext uri="{FF2B5EF4-FFF2-40B4-BE49-F238E27FC236}">
                <a16:creationId xmlns:a16="http://schemas.microsoft.com/office/drawing/2014/main" id="{7D48797E-8DB7-0846-AFD9-AF673DE167EC}"/>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10746752" y="2677923"/>
            <a:ext cx="1320587" cy="889757"/>
          </a:xfrm>
          <a:prstGeom prst="rect">
            <a:avLst/>
          </a:prstGeom>
        </p:spPr>
      </p:pic>
      <p:pic>
        <p:nvPicPr>
          <p:cNvPr id="53" name="Picture 52" descr="A picture containing drawing, plate&#10;&#10;Description automatically generated">
            <a:extLst>
              <a:ext uri="{FF2B5EF4-FFF2-40B4-BE49-F238E27FC236}">
                <a16:creationId xmlns:a16="http://schemas.microsoft.com/office/drawing/2014/main" id="{505B3531-BA3C-A34D-9453-3DFEE3F046C2}"/>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8640318" y="1121282"/>
            <a:ext cx="1292347" cy="576941"/>
          </a:xfrm>
          <a:prstGeom prst="rect">
            <a:avLst/>
          </a:prstGeom>
        </p:spPr>
      </p:pic>
      <p:pic>
        <p:nvPicPr>
          <p:cNvPr id="55" name="Picture 54" descr="A close up of a sign&#10;&#10;Description automatically generated">
            <a:extLst>
              <a:ext uri="{FF2B5EF4-FFF2-40B4-BE49-F238E27FC236}">
                <a16:creationId xmlns:a16="http://schemas.microsoft.com/office/drawing/2014/main" id="{55D26433-C363-624C-A51E-4E7D77200459}"/>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6301111" y="3775849"/>
            <a:ext cx="1718950" cy="799161"/>
          </a:xfrm>
          <a:prstGeom prst="rect">
            <a:avLst/>
          </a:prstGeom>
        </p:spPr>
      </p:pic>
      <p:pic>
        <p:nvPicPr>
          <p:cNvPr id="57" name="Picture 56" descr="A close up of a logo&#10;&#10;Description automatically generated">
            <a:extLst>
              <a:ext uri="{FF2B5EF4-FFF2-40B4-BE49-F238E27FC236}">
                <a16:creationId xmlns:a16="http://schemas.microsoft.com/office/drawing/2014/main" id="{91D06473-DF77-644F-B064-2EEF6B3B33B1}"/>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8821181" y="1719889"/>
            <a:ext cx="1179279" cy="642676"/>
          </a:xfrm>
          <a:prstGeom prst="rect">
            <a:avLst/>
          </a:prstGeom>
        </p:spPr>
      </p:pic>
      <p:pic>
        <p:nvPicPr>
          <p:cNvPr id="59" name="Picture 58" descr="A close up of a sign&#10;&#10;Description automatically generated">
            <a:extLst>
              <a:ext uri="{FF2B5EF4-FFF2-40B4-BE49-F238E27FC236}">
                <a16:creationId xmlns:a16="http://schemas.microsoft.com/office/drawing/2014/main" id="{082DE5FE-DA0F-1342-902B-5F81FF0137D7}"/>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11270976" y="4303347"/>
            <a:ext cx="787266" cy="787266"/>
          </a:xfrm>
          <a:prstGeom prst="rect">
            <a:avLst/>
          </a:prstGeom>
        </p:spPr>
      </p:pic>
      <p:pic>
        <p:nvPicPr>
          <p:cNvPr id="61" name="Picture 60" descr="A close up of a logo&#10;&#10;Description automatically generated">
            <a:extLst>
              <a:ext uri="{FF2B5EF4-FFF2-40B4-BE49-F238E27FC236}">
                <a16:creationId xmlns:a16="http://schemas.microsoft.com/office/drawing/2014/main" id="{E62C1746-2E71-1D41-96F9-D07BAA58E23E}"/>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2774793" y="159193"/>
            <a:ext cx="2766745" cy="415729"/>
          </a:xfrm>
          <a:prstGeom prst="rect">
            <a:avLst/>
          </a:prstGeom>
        </p:spPr>
      </p:pic>
      <p:pic>
        <p:nvPicPr>
          <p:cNvPr id="63" name="Picture 62" descr="A picture containing drawing&#10;&#10;Description automatically generated">
            <a:extLst>
              <a:ext uri="{FF2B5EF4-FFF2-40B4-BE49-F238E27FC236}">
                <a16:creationId xmlns:a16="http://schemas.microsoft.com/office/drawing/2014/main" id="{E456D7A5-AA83-0F41-B84C-64D15A16E30F}"/>
              </a:ext>
            </a:extLst>
          </p:cNvPr>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11250873" y="3458799"/>
            <a:ext cx="782171" cy="782171"/>
          </a:xfrm>
          <a:prstGeom prst="rect">
            <a:avLst/>
          </a:prstGeom>
        </p:spPr>
      </p:pic>
      <p:pic>
        <p:nvPicPr>
          <p:cNvPr id="2049" name="Picture 2048" descr="A close up of a sign&#10;&#10;Description automatically generated">
            <a:extLst>
              <a:ext uri="{FF2B5EF4-FFF2-40B4-BE49-F238E27FC236}">
                <a16:creationId xmlns:a16="http://schemas.microsoft.com/office/drawing/2014/main" id="{0FA2B9F1-F1A0-284D-B7CE-20E2E1036B95}"/>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10075477" y="84169"/>
            <a:ext cx="724113" cy="1267199"/>
          </a:xfrm>
          <a:prstGeom prst="rect">
            <a:avLst/>
          </a:prstGeom>
        </p:spPr>
      </p:pic>
      <p:pic>
        <p:nvPicPr>
          <p:cNvPr id="2052" name="Picture 2051" descr="A picture containing drawing&#10;&#10;Description automatically generated">
            <a:extLst>
              <a:ext uri="{FF2B5EF4-FFF2-40B4-BE49-F238E27FC236}">
                <a16:creationId xmlns:a16="http://schemas.microsoft.com/office/drawing/2014/main" id="{57407BBD-BBEF-D948-93DD-27B59E2A6E85}"/>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5710278" y="4638287"/>
            <a:ext cx="1500557" cy="684720"/>
          </a:xfrm>
          <a:prstGeom prst="rect">
            <a:avLst/>
          </a:prstGeom>
        </p:spPr>
      </p:pic>
      <p:pic>
        <p:nvPicPr>
          <p:cNvPr id="70" name="Picture 69">
            <a:extLst>
              <a:ext uri="{FF2B5EF4-FFF2-40B4-BE49-F238E27FC236}">
                <a16:creationId xmlns:a16="http://schemas.microsoft.com/office/drawing/2014/main" id="{EF10D755-482D-0F42-9952-1775E1D7BD8D}"/>
              </a:ext>
            </a:extLst>
          </p:cNvPr>
          <p:cNvPicPr/>
          <p:nvPr/>
        </p:nvPicPr>
        <p:blipFill>
          <a:blip r:embed="rId48"/>
          <a:srcRect/>
          <a:stretch/>
        </p:blipFill>
        <p:spPr bwMode="auto">
          <a:xfrm>
            <a:off x="2994544" y="5472852"/>
            <a:ext cx="5496791" cy="1059938"/>
          </a:xfrm>
          <a:prstGeom prst="rect">
            <a:avLst/>
          </a:prstGeom>
          <a:noFill/>
          <a:ln>
            <a:noFill/>
          </a:ln>
        </p:spPr>
      </p:pic>
      <p:pic>
        <p:nvPicPr>
          <p:cNvPr id="71" name="Picture 70">
            <a:extLst>
              <a:ext uri="{FF2B5EF4-FFF2-40B4-BE49-F238E27FC236}">
                <a16:creationId xmlns:a16="http://schemas.microsoft.com/office/drawing/2014/main" id="{9B487C63-2E62-1B46-B9C8-93A31FE73010}"/>
              </a:ext>
            </a:extLst>
          </p:cNvPr>
          <p:cNvPicPr/>
          <p:nvPr/>
        </p:nvPicPr>
        <p:blipFill rotWithShape="1">
          <a:blip r:embed="rId49"/>
          <a:srcRect l="-11155" r="-727"/>
          <a:stretch/>
        </p:blipFill>
        <p:spPr bwMode="auto">
          <a:xfrm>
            <a:off x="523543" y="5485322"/>
            <a:ext cx="2503762" cy="1034762"/>
          </a:xfrm>
          <a:prstGeom prst="rect">
            <a:avLst/>
          </a:prstGeom>
          <a:noFill/>
          <a:ln>
            <a:noFill/>
          </a:ln>
        </p:spPr>
      </p:pic>
      <p:pic>
        <p:nvPicPr>
          <p:cNvPr id="73" name="Picture 72">
            <a:extLst>
              <a:ext uri="{FF2B5EF4-FFF2-40B4-BE49-F238E27FC236}">
                <a16:creationId xmlns:a16="http://schemas.microsoft.com/office/drawing/2014/main" id="{613C5C0F-9B2F-3647-AAD2-5E06CCEDFFB1}"/>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8385299" y="5653155"/>
            <a:ext cx="764704" cy="764704"/>
          </a:xfrm>
          <a:prstGeom prst="rect">
            <a:avLst/>
          </a:prstGeom>
        </p:spPr>
      </p:pic>
      <p:pic>
        <p:nvPicPr>
          <p:cNvPr id="74" name="Picture 73">
            <a:extLst>
              <a:ext uri="{FF2B5EF4-FFF2-40B4-BE49-F238E27FC236}">
                <a16:creationId xmlns:a16="http://schemas.microsoft.com/office/drawing/2014/main" id="{6CFBEDC6-0CBD-8941-9AC4-C51E016B13F2}"/>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9326395" y="5623533"/>
            <a:ext cx="2335560" cy="668010"/>
          </a:xfrm>
          <a:prstGeom prst="rect">
            <a:avLst/>
          </a:prstGeom>
        </p:spPr>
      </p:pic>
      <p:sp>
        <p:nvSpPr>
          <p:cNvPr id="75" name="TextBox 74">
            <a:extLst>
              <a:ext uri="{FF2B5EF4-FFF2-40B4-BE49-F238E27FC236}">
                <a16:creationId xmlns:a16="http://schemas.microsoft.com/office/drawing/2014/main" id="{727B5D1B-D7AF-1D4B-A447-23D694BB2022}"/>
              </a:ext>
            </a:extLst>
          </p:cNvPr>
          <p:cNvSpPr txBox="1"/>
          <p:nvPr/>
        </p:nvSpPr>
        <p:spPr>
          <a:xfrm>
            <a:off x="407584" y="6540050"/>
            <a:ext cx="11376832" cy="230832"/>
          </a:xfrm>
          <a:prstGeom prst="rect">
            <a:avLst/>
          </a:prstGeom>
          <a:noFill/>
        </p:spPr>
        <p:txBody>
          <a:bodyPr wrap="none" rtlCol="0">
            <a:spAutoFit/>
          </a:bodyPr>
          <a:lstStyle/>
          <a:p>
            <a:pPr algn="ctr"/>
            <a:r>
              <a:rPr lang="en-GB" sz="900" dirty="0">
                <a:solidFill>
                  <a:prstClr val="black"/>
                </a:solidFill>
                <a:latin typeface="Brandon Grotesque Light" panose="020B0303020203060202" pitchFamily="34" charset="77"/>
              </a:rPr>
              <a:t>The Dundee Green Health Partnership is helping to make more use of Scotland’s outdoors as Our Natural Health Service. Our Natural Health Service is a national initiative led by Scottish Natural Heritage and supported by national and local partners.</a:t>
            </a:r>
          </a:p>
        </p:txBody>
      </p:sp>
      <p:pic>
        <p:nvPicPr>
          <p:cNvPr id="2054" name="Picture 2053" descr="A close up of a logo&#10;&#10;Description automatically generated">
            <a:extLst>
              <a:ext uri="{FF2B5EF4-FFF2-40B4-BE49-F238E27FC236}">
                <a16:creationId xmlns:a16="http://schemas.microsoft.com/office/drawing/2014/main" id="{9995E216-01E8-A145-988C-89CBA364928B}"/>
              </a:ext>
            </a:extLst>
          </p:cNvPr>
          <p:cNvPicPr>
            <a:picLocks noChangeAspect="1"/>
          </p:cNvPicPr>
          <p:nvPr/>
        </p:nvPicPr>
        <p:blipFill rotWithShape="1">
          <a:blip r:embed="rId52" cstate="screen">
            <a:extLst>
              <a:ext uri="{28A0092B-C50C-407E-A947-70E740481C1C}">
                <a14:useLocalDpi xmlns:a14="http://schemas.microsoft.com/office/drawing/2010/main"/>
              </a:ext>
            </a:extLst>
          </a:blip>
          <a:srcRect/>
          <a:stretch/>
        </p:blipFill>
        <p:spPr>
          <a:xfrm>
            <a:off x="9965090" y="2865842"/>
            <a:ext cx="860654" cy="866869"/>
          </a:xfrm>
          <a:prstGeom prst="rect">
            <a:avLst/>
          </a:prstGeom>
        </p:spPr>
      </p:pic>
      <p:pic>
        <p:nvPicPr>
          <p:cNvPr id="2056" name="Picture 2055" descr="A close up of a sign&#10;&#10;Description automatically generated">
            <a:extLst>
              <a:ext uri="{FF2B5EF4-FFF2-40B4-BE49-F238E27FC236}">
                <a16:creationId xmlns:a16="http://schemas.microsoft.com/office/drawing/2014/main" id="{82806DC1-F864-B84A-A3D7-638762AFC45E}"/>
              </a:ext>
            </a:extLst>
          </p:cNvPr>
          <p:cNvPicPr>
            <a:picLocks noChangeAspect="1"/>
          </p:cNvPicPr>
          <p:nvPr/>
        </p:nvPicPr>
        <p:blipFill rotWithShape="1">
          <a:blip r:embed="rId53" cstate="screen">
            <a:extLst>
              <a:ext uri="{28A0092B-C50C-407E-A947-70E740481C1C}">
                <a14:useLocalDpi xmlns:a14="http://schemas.microsoft.com/office/drawing/2010/main"/>
              </a:ext>
            </a:extLst>
          </a:blip>
          <a:srcRect/>
          <a:stretch/>
        </p:blipFill>
        <p:spPr>
          <a:xfrm>
            <a:off x="8898338" y="2351860"/>
            <a:ext cx="1070592" cy="771586"/>
          </a:xfrm>
          <a:prstGeom prst="rect">
            <a:avLst/>
          </a:prstGeom>
        </p:spPr>
      </p:pic>
      <p:pic>
        <p:nvPicPr>
          <p:cNvPr id="84" name="Picture 2" descr="Image result for dial op and go dundee">
            <a:hlinkClick r:id="rId54"/>
            <a:extLst>
              <a:ext uri="{FF2B5EF4-FFF2-40B4-BE49-F238E27FC236}">
                <a16:creationId xmlns:a16="http://schemas.microsoft.com/office/drawing/2014/main" id="{365E96D2-2C4C-724F-8E1F-7537AD710AF8}"/>
              </a:ext>
            </a:extLst>
          </p:cNvPr>
          <p:cNvPicPr>
            <a:picLocks noChangeAspect="1" noChangeArrowheads="1"/>
          </p:cNvPicPr>
          <p:nvPr/>
        </p:nvPicPr>
        <p:blipFill>
          <a:blip r:embed="rId55" cstate="screen">
            <a:extLst>
              <a:ext uri="{28A0092B-C50C-407E-A947-70E740481C1C}">
                <a14:useLocalDpi xmlns:a14="http://schemas.microsoft.com/office/drawing/2010/main"/>
              </a:ext>
            </a:extLst>
          </a:blip>
          <a:srcRect/>
          <a:stretch>
            <a:fillRect/>
          </a:stretch>
        </p:blipFill>
        <p:spPr bwMode="auto">
          <a:xfrm>
            <a:off x="5183988" y="3575007"/>
            <a:ext cx="1227383" cy="12273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oga">
            <a:extLst>
              <a:ext uri="{FF2B5EF4-FFF2-40B4-BE49-F238E27FC236}">
                <a16:creationId xmlns:a16="http://schemas.microsoft.com/office/drawing/2014/main" id="{BB92F720-5496-584F-AF73-10C62BCD1669}"/>
              </a:ext>
            </a:extLst>
          </p:cNvPr>
          <p:cNvPicPr>
            <a:picLocks noChangeAspect="1"/>
          </p:cNvPicPr>
          <p:nvPr/>
        </p:nvPicPr>
        <p:blipFill>
          <a:blip r:embed="rId5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39305" y="699675"/>
            <a:ext cx="1248689" cy="799161"/>
          </a:xfrm>
          <a:prstGeom prst="rect">
            <a:avLst/>
          </a:prstGeom>
        </p:spPr>
      </p:pic>
      <p:pic>
        <p:nvPicPr>
          <p:cNvPr id="37" name="Picture 36">
            <a:extLst>
              <a:ext uri="{FF2B5EF4-FFF2-40B4-BE49-F238E27FC236}">
                <a16:creationId xmlns:a16="http://schemas.microsoft.com/office/drawing/2014/main" id="{99A65588-370C-2241-896A-7AFD53F9C0B9}"/>
              </a:ext>
            </a:extLst>
          </p:cNvPr>
          <p:cNvPicPr>
            <a:picLocks noChangeAspect="1"/>
          </p:cNvPicPr>
          <p:nvPr/>
        </p:nvPicPr>
        <p:blipFill>
          <a:blip r:embed="rId5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93806" y="1112231"/>
            <a:ext cx="890671" cy="907510"/>
          </a:xfrm>
          <a:prstGeom prst="rect">
            <a:avLst/>
          </a:prstGeom>
        </p:spPr>
      </p:pic>
      <p:pic>
        <p:nvPicPr>
          <p:cNvPr id="64" name="Picture 63">
            <a:extLst>
              <a:ext uri="{FF2B5EF4-FFF2-40B4-BE49-F238E27FC236}">
                <a16:creationId xmlns:a16="http://schemas.microsoft.com/office/drawing/2014/main" id="{3AAC4601-9490-3740-8625-4DE33CDF4EBE}"/>
              </a:ext>
            </a:extLst>
          </p:cNvPr>
          <p:cNvPicPr>
            <a:picLocks noChangeAspect="1"/>
          </p:cNvPicPr>
          <p:nvPr/>
        </p:nvPicPr>
        <p:blipFill>
          <a:blip r:embed="rId58"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307344" y="640437"/>
            <a:ext cx="2191540" cy="493499"/>
          </a:xfrm>
          <a:prstGeom prst="rect">
            <a:avLst/>
          </a:prstGeom>
        </p:spPr>
      </p:pic>
      <p:pic>
        <p:nvPicPr>
          <p:cNvPr id="42" name="Picture 41">
            <a:extLst>
              <a:ext uri="{FF2B5EF4-FFF2-40B4-BE49-F238E27FC236}">
                <a16:creationId xmlns:a16="http://schemas.microsoft.com/office/drawing/2014/main" id="{8A5BBA10-73A0-8D43-B90F-646E6328D3D5}"/>
              </a:ext>
            </a:extLst>
          </p:cNvPr>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1735138" y="44977"/>
            <a:ext cx="1019177" cy="1019177"/>
          </a:xfrm>
          <a:prstGeom prst="rect">
            <a:avLst/>
          </a:prstGeom>
        </p:spPr>
      </p:pic>
      <p:pic>
        <p:nvPicPr>
          <p:cNvPr id="45" name="Picture 44">
            <a:extLst>
              <a:ext uri="{FF2B5EF4-FFF2-40B4-BE49-F238E27FC236}">
                <a16:creationId xmlns:a16="http://schemas.microsoft.com/office/drawing/2014/main" id="{A7A489F0-0327-8E4F-A4D7-F6E25186B690}"/>
              </a:ext>
            </a:extLst>
          </p:cNvPr>
          <p:cNvPicPr>
            <a:picLocks noChangeAspect="1"/>
          </p:cNvPicPr>
          <p:nvPr/>
        </p:nvPicPr>
        <p:blipFill>
          <a:blip r:embed="rId60"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0360225" y="3715038"/>
            <a:ext cx="900674" cy="908087"/>
          </a:xfrm>
          <a:prstGeom prst="rect">
            <a:avLst/>
          </a:prstGeom>
        </p:spPr>
      </p:pic>
      <p:pic>
        <p:nvPicPr>
          <p:cNvPr id="58" name="Picture 57">
            <a:extLst>
              <a:ext uri="{FF2B5EF4-FFF2-40B4-BE49-F238E27FC236}">
                <a16:creationId xmlns:a16="http://schemas.microsoft.com/office/drawing/2014/main" id="{F7899A64-6F28-1D4C-968D-0FC05B8391A4}"/>
              </a:ext>
            </a:extLst>
          </p:cNvPr>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a:off x="-4215" y="-10324"/>
            <a:ext cx="1865425" cy="1019177"/>
          </a:xfrm>
          <a:prstGeom prst="rect">
            <a:avLst/>
          </a:prstGeom>
        </p:spPr>
      </p:pic>
      <p:pic>
        <p:nvPicPr>
          <p:cNvPr id="62" name="Picture 61">
            <a:extLst>
              <a:ext uri="{FF2B5EF4-FFF2-40B4-BE49-F238E27FC236}">
                <a16:creationId xmlns:a16="http://schemas.microsoft.com/office/drawing/2014/main" id="{A4B5A2E3-6A72-0A4B-B028-D415D902E1C9}"/>
              </a:ext>
            </a:extLst>
          </p:cNvPr>
          <p:cNvPicPr>
            <a:picLocks noChangeAspect="1"/>
          </p:cNvPicPr>
          <p:nvPr/>
        </p:nvPicPr>
        <p:blipFill>
          <a:blip r:embed="rId62"/>
          <a:stretch>
            <a:fillRect/>
          </a:stretch>
        </p:blipFill>
        <p:spPr>
          <a:xfrm>
            <a:off x="3757544" y="1054192"/>
            <a:ext cx="1727200" cy="330200"/>
          </a:xfrm>
          <a:prstGeom prst="rect">
            <a:avLst/>
          </a:prstGeom>
        </p:spPr>
      </p:pic>
    </p:spTree>
    <p:extLst>
      <p:ext uri="{BB962C8B-B14F-4D97-AF65-F5344CB8AC3E}">
        <p14:creationId xmlns:p14="http://schemas.microsoft.com/office/powerpoint/2010/main" val="292508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wd">
                                    <p:tmAbs val="5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 presetClass="emph" presetSubtype="2" fill="hold" grpId="0" nodeType="afterEffect">
                                  <p:stCondLst>
                                    <p:cond delay="0"/>
                                  </p:stCondLst>
                                  <p:iterate type="wd">
                                    <p:tmPct val="0"/>
                                  </p:iterate>
                                  <p:childTnLst>
                                    <p:animClr clrSpc="rgb" dir="cw">
                                      <p:cBhvr override="childStyle">
                                        <p:cTn id="9" dur="2000" fill="hold"/>
                                        <p:tgtEl>
                                          <p:spTgt spid="6"/>
                                        </p:tgtEl>
                                        <p:attrNameLst>
                                          <p:attrName>style.color</p:attrName>
                                        </p:attrNameLst>
                                      </p:cBhvr>
                                      <p:to>
                                        <a:srgbClr val="00D150"/>
                                      </p:to>
                                    </p:animClr>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0" presetClass="path" presetSubtype="0" accel="50000" decel="50000" fill="hold" nodeType="withEffect">
                                  <p:stCondLst>
                                    <p:cond delay="0"/>
                                  </p:stCondLst>
                                  <p:childTnLst>
                                    <p:animMotion origin="layout" path="M -0.37865 0.15533 C -0.26094 0.14954 -0.14306 0.14398 -0.07987 0.11806 C -0.01684 0.09213 -0.07014 0.00579 4.16667E-6 -2.59259E-6 " pathEditMode="relative" rAng="0" ptsTypes="AAA">
                                      <p:cBhvr>
                                        <p:cTn id="15" dur="2000" fill="hold"/>
                                        <p:tgtEl>
                                          <p:spTgt spid="23"/>
                                        </p:tgtEl>
                                        <p:attrNameLst>
                                          <p:attrName>ppt_x</p:attrName>
                                          <p:attrName>ppt_y</p:attrName>
                                        </p:attrNameLst>
                                      </p:cBhvr>
                                      <p:rCtr x="18924" y="-7778"/>
                                    </p:animMotion>
                                  </p:childTnLst>
                                </p:cTn>
                              </p:par>
                              <p:par>
                                <p:cTn id="16" presetID="1"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par>
                                <p:cTn id="18" presetID="0" presetClass="path" presetSubtype="0" accel="50000" decel="50000" fill="hold" nodeType="withEffect">
                                  <p:stCondLst>
                                    <p:cond delay="0"/>
                                  </p:stCondLst>
                                  <p:childTnLst>
                                    <p:animMotion origin="layout" path="M -0.71649 0.18727 L -0.12916 0.1669 C -0.00972 0.13565 -0.01545 0.0463 -1.94444E-6 -1.11111E-6 " pathEditMode="relative" rAng="0" ptsTypes="AAA">
                                      <p:cBhvr>
                                        <p:cTn id="19" dur="2000" fill="hold"/>
                                        <p:tgtEl>
                                          <p:spTgt spid="32"/>
                                        </p:tgtEl>
                                        <p:attrNameLst>
                                          <p:attrName>ppt_x</p:attrName>
                                          <p:attrName>ppt_y</p:attrName>
                                        </p:attrNameLst>
                                      </p:cBhvr>
                                      <p:rCtr x="35816" y="-9375"/>
                                    </p:animMotion>
                                  </p:childTnLst>
                                </p:cTn>
                              </p:par>
                              <p:par>
                                <p:cTn id="20" presetID="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0" presetClass="path" presetSubtype="0" accel="50000" decel="50000" fill="hold" nodeType="withEffect">
                                  <p:stCondLst>
                                    <p:cond delay="0"/>
                                  </p:stCondLst>
                                  <p:childTnLst>
                                    <p:animMotion origin="layout" path="M -0.06966 0.18564 C -0.04323 0.16736 -0.01667 0.14907 -0.00508 0.11805 C 0.00664 0.08703 -0.00052 0.01967 -6.25E-7 3.7037E-6 " pathEditMode="relative" rAng="0" ptsTypes="AAA">
                                      <p:cBhvr>
                                        <p:cTn id="23" dur="2000" fill="hold"/>
                                        <p:tgtEl>
                                          <p:spTgt spid="27"/>
                                        </p:tgtEl>
                                        <p:attrNameLst>
                                          <p:attrName>ppt_x</p:attrName>
                                          <p:attrName>ppt_y</p:attrName>
                                        </p:attrNameLst>
                                      </p:cBhvr>
                                      <p:rCtr x="3568" y="-9282"/>
                                    </p:animMotion>
                                  </p:childTnLst>
                                </p:cTn>
                              </p:par>
                              <p:par>
                                <p:cTn id="24" presetID="1"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56953 -0.03217 C -0.42708 -0.0081 -0.28424 0.01621 -0.18932 0.02176 C -0.0944 0.02709 -2.91667E-6 -0.00023 -2.91667E-6 -4.07407E-6 " pathEditMode="relative" rAng="0" ptsTypes="AAA">
                                      <p:cBhvr>
                                        <p:cTn id="27" dur="2000" fill="hold"/>
                                        <p:tgtEl>
                                          <p:spTgt spid="33"/>
                                        </p:tgtEl>
                                        <p:attrNameLst>
                                          <p:attrName>ppt_x</p:attrName>
                                          <p:attrName>ppt_y</p:attrName>
                                        </p:attrNameLst>
                                      </p:cBhvr>
                                      <p:rCtr x="28477" y="2708"/>
                                    </p:animMotion>
                                  </p:childTnLst>
                                </p:cTn>
                              </p:par>
                              <p:par>
                                <p:cTn id="28" presetID="1"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0" presetClass="path" presetSubtype="0" accel="50000" decel="50000" fill="hold" nodeType="withEffect">
                                  <p:stCondLst>
                                    <p:cond delay="0"/>
                                  </p:stCondLst>
                                  <p:childTnLst>
                                    <p:animMotion origin="layout" path="M -0.37204 -0.05416 C -0.30243 -0.02083 -0.23281 0.01274 -0.17083 0.02153 C -0.10885 0.03056 5.55556E-6 -0.00023 5.55556E-6 -0.00023 " pathEditMode="relative" ptsTypes="AAA">
                                      <p:cBhvr>
                                        <p:cTn id="31" dur="2000" fill="hold"/>
                                        <p:tgtEl>
                                          <p:spTgt spid="22"/>
                                        </p:tgtEl>
                                        <p:attrNameLst>
                                          <p:attrName>ppt_x</p:attrName>
                                          <p:attrName>ppt_y</p:attrName>
                                        </p:attrNameLst>
                                      </p:cBhvr>
                                    </p:animMotion>
                                  </p:childTnLst>
                                </p:cTn>
                              </p:par>
                              <p:par>
                                <p:cTn id="32" presetID="1"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0" presetClass="path" presetSubtype="0" accel="50000" decel="50000" fill="hold" nodeType="withEffect">
                                  <p:stCondLst>
                                    <p:cond delay="0"/>
                                  </p:stCondLst>
                                  <p:childTnLst>
                                    <p:animMotion origin="layout" path="M -0.68976 -0.29722 C -0.59289 -0.20486 -0.49601 -0.11226 -0.38108 -0.06273 C -0.26615 -0.01319 -5E-6 -0.00023 -5E-6 -0.00023 " pathEditMode="relative" ptsTypes="AAA">
                                      <p:cBhvr>
                                        <p:cTn id="35" dur="2000" fill="hold"/>
                                        <p:tgtEl>
                                          <p:spTgt spid="30"/>
                                        </p:tgtEl>
                                        <p:attrNameLst>
                                          <p:attrName>ppt_x</p:attrName>
                                          <p:attrName>ppt_y</p:attrName>
                                        </p:attrNameLst>
                                      </p:cBhvr>
                                    </p:animMotion>
                                  </p:childTnLst>
                                </p:cTn>
                              </p:par>
                              <p:par>
                                <p:cTn id="36" presetID="1"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0.39999 -0.29722 C -0.33089 -0.20648 -0.26162 -0.11574 -0.19496 -0.0662 C -0.12829 -0.01667 5.83333E-6 -0.00023 5.83333E-6 -0.00023 " pathEditMode="relative" ptsTypes="AAA">
                                      <p:cBhvr>
                                        <p:cTn id="39" dur="2000" fill="hold"/>
                                        <p:tgtEl>
                                          <p:spTgt spid="28"/>
                                        </p:tgtEl>
                                        <p:attrNameLst>
                                          <p:attrName>ppt_x</p:attrName>
                                          <p:attrName>ppt_y</p:attrName>
                                        </p:attrNameLst>
                                      </p:cBhvr>
                                    </p:animMotion>
                                  </p:childTnLst>
                                </p:cTn>
                              </p:par>
                              <p:par>
                                <p:cTn id="40" presetID="1"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0" presetClass="path" presetSubtype="0" accel="50000" decel="50000" fill="hold" nodeType="withEffect">
                                  <p:stCondLst>
                                    <p:cond delay="0"/>
                                  </p:stCondLst>
                                  <p:childTnLst>
                                    <p:animMotion origin="layout" path="M -0.1658 -0.29746 C -0.13924 -0.21852 -0.1125 -0.13936 -0.0849 -0.08982 C -0.05729 -0.04028 -3.88889E-6 -0.00023 -3.88889E-6 -0.00023 " pathEditMode="relative" ptsTypes="AAA">
                                      <p:cBhvr>
                                        <p:cTn id="43" dur="2000" fill="hold"/>
                                        <p:tgtEl>
                                          <p:spTgt spid="24"/>
                                        </p:tgtEl>
                                        <p:attrNameLst>
                                          <p:attrName>ppt_x</p:attrName>
                                          <p:attrName>ppt_y</p:attrName>
                                        </p:attrNameLst>
                                      </p:cBhvr>
                                    </p:animMotion>
                                  </p:childTnLst>
                                </p:cTn>
                              </p:par>
                              <p:par>
                                <p:cTn id="44" presetID="1"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par>
                                <p:cTn id="46" presetID="0" presetClass="path" presetSubtype="0" accel="50000" decel="50000" fill="hold" nodeType="withEffect">
                                  <p:stCondLst>
                                    <p:cond delay="0"/>
                                  </p:stCondLst>
                                  <p:childTnLst>
                                    <p:animMotion origin="layout" path="M -0.71146 -0.5301 C -0.61706 -0.38704 -0.52252 -0.24399 -0.40403 -0.15556 C -0.28541 -0.06737 -1.875E-6 -0.00024 -1.875E-6 4.44444E-6 " pathEditMode="relative" rAng="0" ptsTypes="AAA">
                                      <p:cBhvr>
                                        <p:cTn id="47" dur="2000" fill="hold"/>
                                        <p:tgtEl>
                                          <p:spTgt spid="31"/>
                                        </p:tgtEl>
                                        <p:attrNameLst>
                                          <p:attrName>ppt_x</p:attrName>
                                          <p:attrName>ppt_y</p:attrName>
                                        </p:attrNameLst>
                                      </p:cBhvr>
                                      <p:rCtr x="35573" y="26505"/>
                                    </p:animMotion>
                                  </p:childTnLst>
                                </p:cTn>
                              </p:par>
                              <p:par>
                                <p:cTn id="48" presetID="1"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par>
                                <p:cTn id="50" presetID="0" presetClass="path" presetSubtype="0" accel="50000" decel="50000" fill="hold" nodeType="withEffect">
                                  <p:stCondLst>
                                    <p:cond delay="0"/>
                                  </p:stCondLst>
                                  <p:childTnLst>
                                    <p:animMotion origin="layout" path="M -0.50013 -0.52847 C -0.43789 -0.37176 -0.37565 -0.21504 -0.29258 -0.12685 C -0.20951 -0.03888 -0.0013 -0.00023 -0.0013 -4.07407E-6 " pathEditMode="relative" rAng="0" ptsTypes="AAA">
                                      <p:cBhvr>
                                        <p:cTn id="51" dur="2000" fill="hold"/>
                                        <p:tgtEl>
                                          <p:spTgt spid="25"/>
                                        </p:tgtEl>
                                        <p:attrNameLst>
                                          <p:attrName>ppt_x</p:attrName>
                                          <p:attrName>ppt_y</p:attrName>
                                        </p:attrNameLst>
                                      </p:cBhvr>
                                      <p:rCtr x="24935" y="26412"/>
                                    </p:animMotion>
                                  </p:childTnLst>
                                </p:cTn>
                              </p:par>
                              <p:par>
                                <p:cTn id="52" presetID="1"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par>
                                <p:cTn id="54" presetID="0" presetClass="path" presetSubtype="0" accel="50000" decel="50000" fill="hold" nodeType="withEffect">
                                  <p:stCondLst>
                                    <p:cond delay="0"/>
                                  </p:stCondLst>
                                  <p:childTnLst>
                                    <p:animMotion origin="layout" path="M -0.25069 -0.52176 C -0.21476 -0.38634 -0.17864 -0.25092 -0.1368 -0.16412 C -0.09496 -0.07708 -8.33333E-7 -0.00023 -8.33333E-7 -4.07407E-6 " pathEditMode="relative" rAng="0" ptsTypes="AAA">
                                      <p:cBhvr>
                                        <p:cTn id="55" dur="2000" fill="hold"/>
                                        <p:tgtEl>
                                          <p:spTgt spid="26"/>
                                        </p:tgtEl>
                                        <p:attrNameLst>
                                          <p:attrName>ppt_x</p:attrName>
                                          <p:attrName>ppt_y</p:attrName>
                                        </p:attrNameLst>
                                      </p:cBhvr>
                                      <p:rCtr x="12535" y="26088"/>
                                    </p:animMotion>
                                  </p:childTnLst>
                                </p:cTn>
                              </p:par>
                              <p:par>
                                <p:cTn id="56" presetID="1"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par>
                                <p:cTn id="58" presetID="0" presetClass="path" presetSubtype="0" accel="50000" decel="50000" fill="hold" nodeType="withEffect">
                                  <p:stCondLst>
                                    <p:cond delay="0"/>
                                  </p:stCondLst>
                                  <p:childTnLst>
                                    <p:animMotion origin="layout" path="M 0.01024 -0.53356 C -0.00678 -0.43727 -0.02362 -0.34074 -0.02535 -0.25185 C -0.02709 -0.16296 -8.33333E-6 -0.00023 -8.33333E-6 -0.00023 " pathEditMode="relative" ptsTypes="AAA">
                                      <p:cBhvr>
                                        <p:cTn id="59" dur="2000" fill="hold"/>
                                        <p:tgtEl>
                                          <p:spTgt spid="29"/>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27"/>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3"/>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32"/>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22"/>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3"/>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24"/>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28"/>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30"/>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29"/>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26"/>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5"/>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31"/>
                                        </p:tgtEl>
                                        <p:attrNameLst>
                                          <p:attrName>style.visibility</p:attrName>
                                        </p:attrNameLst>
                                      </p:cBhvr>
                                      <p:to>
                                        <p:strVal val="hidden"/>
                                      </p:to>
                                    </p:set>
                                  </p:childTnLst>
                                </p:cTn>
                              </p:par>
                            </p:childTnLst>
                          </p:cTn>
                        </p:par>
                        <p:par>
                          <p:cTn id="86" fill="hold">
                            <p:stCondLst>
                              <p:cond delay="0"/>
                            </p:stCondLst>
                            <p:childTnLst>
                              <p:par>
                                <p:cTn id="87" presetID="1" presetClass="entr" presetSubtype="0" fill="hold" grpId="1" nodeType="afterEffect">
                                  <p:stCondLst>
                                    <p:cond delay="0"/>
                                  </p:stCondLst>
                                  <p:childTnLst>
                                    <p:set>
                                      <p:cBhvr>
                                        <p:cTn id="88" dur="1" fill="hold">
                                          <p:stCondLst>
                                            <p:cond delay="0"/>
                                          </p:stCondLst>
                                        </p:cTn>
                                        <p:tgtEl>
                                          <p:spTgt spid="4"/>
                                        </p:tgtEl>
                                        <p:attrNameLst>
                                          <p:attrName>style.visibility</p:attrName>
                                        </p:attrNameLst>
                                      </p:cBhvr>
                                      <p:to>
                                        <p:strVal val="visible"/>
                                      </p:to>
                                    </p:set>
                                  </p:childTnLst>
                                </p:cTn>
                              </p:par>
                            </p:childTnLst>
                          </p:cTn>
                        </p:par>
                        <p:par>
                          <p:cTn id="89" fill="hold">
                            <p:stCondLst>
                              <p:cond delay="0"/>
                            </p:stCondLst>
                            <p:childTnLst>
                              <p:par>
                                <p:cTn id="90" presetID="3" presetClass="emph" presetSubtype="2" fill="hold" grpId="0" nodeType="afterEffect">
                                  <p:stCondLst>
                                    <p:cond delay="0"/>
                                  </p:stCondLst>
                                  <p:childTnLst>
                                    <p:animClr clrSpc="rgb" dir="cw">
                                      <p:cBhvr override="childStyle">
                                        <p:cTn id="91" dur="2000" fill="hold"/>
                                        <p:tgtEl>
                                          <p:spTgt spid="4"/>
                                        </p:tgtEl>
                                        <p:attrNameLst>
                                          <p:attrName>style.color</p:attrName>
                                        </p:attrNameLst>
                                      </p:cBhvr>
                                      <p:to>
                                        <a:srgbClr val="00AE42"/>
                                      </p:to>
                                    </p:animClr>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8"/>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1"/>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3"/>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4"/>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childTnLst>
                                </p:cTn>
                              </p:par>
                              <p:par>
                                <p:cTn id="108" presetID="0" presetClass="path" presetSubtype="0" accel="50000" decel="50000" fill="hold" nodeType="withEffect">
                                  <p:stCondLst>
                                    <p:cond delay="0"/>
                                  </p:stCondLst>
                                  <p:childTnLst>
                                    <p:animMotion origin="layout" path="M -0.46371 0.01181 C -0.36302 0.04005 -0.26232 0.06852 -0.18489 0.06644 C -0.10764 0.06435 2.77778E-7 -0.00023 2.77778E-7 -0.00023 " pathEditMode="relative" ptsTypes="AAA">
                                      <p:cBhvr>
                                        <p:cTn id="109" dur="2000" fill="hold"/>
                                        <p:tgtEl>
                                          <p:spTgt spid="11"/>
                                        </p:tgtEl>
                                        <p:attrNameLst>
                                          <p:attrName>ppt_x</p:attrName>
                                          <p:attrName>ppt_y</p:attrName>
                                        </p:attrNameLst>
                                      </p:cBhvr>
                                    </p:animMotion>
                                  </p:childTnLst>
                                </p:cTn>
                              </p:par>
                              <p:par>
                                <p:cTn id="110" presetID="0" presetClass="path" presetSubtype="0" accel="50000" decel="50000" fill="hold" nodeType="withEffect">
                                  <p:stCondLst>
                                    <p:cond delay="0"/>
                                  </p:stCondLst>
                                  <p:childTnLst>
                                    <p:animMotion origin="layout" path="M -0.46059 0.26227 C -0.3408 0.28496 -0.22084 0.30787 -0.1441 0.26412 C -0.06719 0.22037 3.33333E-6 -0.00023 3.33333E-6 -0.00023 " pathEditMode="relative" ptsTypes="AAA">
                                      <p:cBhvr>
                                        <p:cTn id="111" dur="2000" fill="hold"/>
                                        <p:tgtEl>
                                          <p:spTgt spid="16"/>
                                        </p:tgtEl>
                                        <p:attrNameLst>
                                          <p:attrName>ppt_x</p:attrName>
                                          <p:attrName>ppt_y</p:attrName>
                                        </p:attrNameLst>
                                      </p:cBhvr>
                                    </p:animMotion>
                                  </p:childTnLst>
                                </p:cTn>
                              </p:par>
                              <p:par>
                                <p:cTn id="112" presetID="0" presetClass="path" presetSubtype="0" accel="50000" decel="50000" fill="hold" nodeType="withEffect">
                                  <p:stCondLst>
                                    <p:cond delay="0"/>
                                  </p:stCondLst>
                                  <p:childTnLst>
                                    <p:animMotion origin="layout" path="M -0.46511 -0.23426 C -0.4056 -0.14166 -0.34584 -0.04907 -0.26823 -0.00995 C -0.19076 0.02894 -0.05691 0.02338 4.16667E-6 -3.7037E-6 " pathEditMode="relative" rAng="0" ptsTypes="AAA">
                                      <p:cBhvr>
                                        <p:cTn id="113" dur="2000" fill="hold"/>
                                        <p:tgtEl>
                                          <p:spTgt spid="10"/>
                                        </p:tgtEl>
                                        <p:attrNameLst>
                                          <p:attrName>ppt_x</p:attrName>
                                          <p:attrName>ppt_y</p:attrName>
                                        </p:attrNameLst>
                                      </p:cBhvr>
                                      <p:rCtr x="23255" y="12616"/>
                                    </p:animMotion>
                                  </p:childTnLst>
                                </p:cTn>
                              </p:par>
                              <p:par>
                                <p:cTn id="114" presetID="0" presetClass="path" presetSubtype="0" accel="50000" decel="50000" fill="hold" nodeType="withEffect">
                                  <p:stCondLst>
                                    <p:cond delay="0"/>
                                  </p:stCondLst>
                                  <p:childTnLst>
                                    <p:animMotion origin="layout" path="M -0.06523 -0.1882 C -0.06614 -0.16459 -0.06705 -0.14074 -0.05612 -0.10949 C -0.04531 -0.07824 -3.75E-6 -0.00024 -3.75E-6 3.7037E-6 " pathEditMode="relative" rAng="0" ptsTypes="AAA">
                                      <p:cBhvr>
                                        <p:cTn id="115" dur="2000" fill="hold"/>
                                        <p:tgtEl>
                                          <p:spTgt spid="14"/>
                                        </p:tgtEl>
                                        <p:attrNameLst>
                                          <p:attrName>ppt_x</p:attrName>
                                          <p:attrName>ppt_y</p:attrName>
                                        </p:attrNameLst>
                                      </p:cBhvr>
                                      <p:rCtr x="3229" y="9398"/>
                                    </p:animMotion>
                                  </p:childTnLst>
                                </p:cTn>
                              </p:par>
                              <p:par>
                                <p:cTn id="116" presetID="0" presetClass="path" presetSubtype="0" accel="50000" decel="50000" fill="hold" nodeType="withEffect">
                                  <p:stCondLst>
                                    <p:cond delay="0"/>
                                  </p:stCondLst>
                                  <p:childTnLst>
                                    <p:animMotion origin="layout" path="M -0.44844 -0.56158 C -0.39653 -0.42361 -0.34444 -0.28565 -0.26979 -0.19213 C -0.19497 -0.09838 -0.0599 -0.00926 1.66667E-6 1.11111E-6 " pathEditMode="relative" ptsTypes="AAA">
                                      <p:cBhvr>
                                        <p:cTn id="117" dur="2000" fill="hold"/>
                                        <p:tgtEl>
                                          <p:spTgt spid="8"/>
                                        </p:tgtEl>
                                        <p:attrNameLst>
                                          <p:attrName>ppt_x</p:attrName>
                                          <p:attrName>ppt_y</p:attrName>
                                        </p:attrNameLst>
                                      </p:cBhvr>
                                    </p:animMotion>
                                  </p:childTnLst>
                                </p:cTn>
                              </p:par>
                              <p:par>
                                <p:cTn id="118" presetID="0" presetClass="path" presetSubtype="0" accel="50000" decel="50000" fill="hold" nodeType="withEffect">
                                  <p:stCondLst>
                                    <p:cond delay="0"/>
                                  </p:stCondLst>
                                  <p:childTnLst>
                                    <p:animMotion origin="layout" path="M -0.08802 -0.53982 C -0.09011 -0.46667 -0.09219 -0.39352 -0.07748 -0.30347 C -0.06289 -0.21366 2.5E-6 -0.00023 2.5E-6 7.40741E-7 " pathEditMode="relative" rAng="0" ptsTypes="AAA">
                                      <p:cBhvr>
                                        <p:cTn id="119" dur="2000" fill="hold"/>
                                        <p:tgtEl>
                                          <p:spTgt spid="12"/>
                                        </p:tgtEl>
                                        <p:attrNameLst>
                                          <p:attrName>ppt_x</p:attrName>
                                          <p:attrName>ppt_y</p:attrName>
                                        </p:attrNameLst>
                                      </p:cBhvr>
                                      <p:rCtr x="4323" y="26991"/>
                                    </p:animMotion>
                                  </p:childTnLst>
                                </p:cTn>
                              </p:par>
                              <p:par>
                                <p:cTn id="120" presetID="0" presetClass="path" presetSubtype="0" accel="50000" decel="50000" fill="hold" nodeType="withEffect">
                                  <p:stCondLst>
                                    <p:cond delay="0"/>
                                  </p:stCondLst>
                                  <p:childTnLst>
                                    <p:animMotion origin="layout" path="M 0.16823 -0.51135 C 0.16159 -0.38843 0.15521 -0.26528 0.12722 -0.1801 C 0.09909 -0.09491 -2.91667E-6 -0.00023 -2.91667E-6 3.33333E-6 " pathEditMode="relative" rAng="0" ptsTypes="AAA">
                                      <p:cBhvr>
                                        <p:cTn id="121" dur="2000" fill="hold"/>
                                        <p:tgtEl>
                                          <p:spTgt spid="13"/>
                                        </p:tgtEl>
                                        <p:attrNameLst>
                                          <p:attrName>ppt_x</p:attrName>
                                          <p:attrName>ppt_y</p:attrName>
                                        </p:attrNameLst>
                                      </p:cBhvr>
                                      <p:rCtr x="-8411" y="25556"/>
                                    </p:animMotion>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13"/>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2"/>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8"/>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10"/>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11"/>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16"/>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14"/>
                                        </p:tgtEl>
                                        <p:attrNameLst>
                                          <p:attrName>style.visibility</p:attrName>
                                        </p:attrNameLst>
                                      </p:cBhvr>
                                      <p:to>
                                        <p:strVal val="hidden"/>
                                      </p:to>
                                    </p:set>
                                  </p:childTnLst>
                                </p:cTn>
                              </p:par>
                            </p:childTnLst>
                          </p:cTn>
                        </p:par>
                        <p:par>
                          <p:cTn id="138" fill="hold">
                            <p:stCondLst>
                              <p:cond delay="0"/>
                            </p:stCondLst>
                            <p:childTnLst>
                              <p:par>
                                <p:cTn id="139" presetID="1" presetClass="entr" presetSubtype="0" fill="hold" grpId="1" nodeType="afterEffect">
                                  <p:stCondLst>
                                    <p:cond delay="0"/>
                                  </p:stCondLst>
                                  <p:childTnLst>
                                    <p:set>
                                      <p:cBhvr>
                                        <p:cTn id="140" dur="1" fill="hold">
                                          <p:stCondLst>
                                            <p:cond delay="0"/>
                                          </p:stCondLst>
                                        </p:cTn>
                                        <p:tgtEl>
                                          <p:spTgt spid="7"/>
                                        </p:tgtEl>
                                        <p:attrNameLst>
                                          <p:attrName>style.visibility</p:attrName>
                                        </p:attrNameLst>
                                      </p:cBhvr>
                                      <p:to>
                                        <p:strVal val="visible"/>
                                      </p:to>
                                    </p:set>
                                  </p:childTnLst>
                                </p:cTn>
                              </p:par>
                            </p:childTnLst>
                          </p:cTn>
                        </p:par>
                        <p:par>
                          <p:cTn id="141" fill="hold">
                            <p:stCondLst>
                              <p:cond delay="0"/>
                            </p:stCondLst>
                            <p:childTnLst>
                              <p:par>
                                <p:cTn id="142" presetID="3" presetClass="emph" presetSubtype="2" fill="hold" grpId="0" nodeType="afterEffect">
                                  <p:stCondLst>
                                    <p:cond delay="0"/>
                                  </p:stCondLst>
                                  <p:childTnLst>
                                    <p:animClr clrSpc="rgb" dir="cw">
                                      <p:cBhvr override="childStyle">
                                        <p:cTn id="143" dur="2000" fill="hold"/>
                                        <p:tgtEl>
                                          <p:spTgt spid="7"/>
                                        </p:tgtEl>
                                        <p:attrNameLst>
                                          <p:attrName>style.color</p:attrName>
                                        </p:attrNameLst>
                                      </p:cBhvr>
                                      <p:to>
                                        <a:srgbClr val="237236"/>
                                      </p:to>
                                    </p:animClr>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nodeType="clickEffect">
                                  <p:stCondLst>
                                    <p:cond delay="0"/>
                                  </p:stCondLst>
                                  <p:childTnLst>
                                    <p:set>
                                      <p:cBhvr>
                                        <p:cTn id="147" dur="1" fill="hold">
                                          <p:stCondLst>
                                            <p:cond delay="0"/>
                                          </p:stCondLst>
                                        </p:cTn>
                                        <p:tgtEl>
                                          <p:spTgt spid="17"/>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18"/>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20"/>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34"/>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35"/>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36"/>
                                        </p:tgtEl>
                                        <p:attrNameLst>
                                          <p:attrName>style.visibility</p:attrName>
                                        </p:attrNameLst>
                                      </p:cBhvr>
                                      <p:to>
                                        <p:strVal val="visible"/>
                                      </p:to>
                                    </p:set>
                                  </p:childTnLst>
                                </p:cTn>
                              </p:par>
                              <p:par>
                                <p:cTn id="158" presetID="1" presetClass="entr" presetSubtype="0" fill="hold" nodeType="withEffect">
                                  <p:stCondLst>
                                    <p:cond delay="0"/>
                                  </p:stCondLst>
                                  <p:childTnLst>
                                    <p:set>
                                      <p:cBhvr>
                                        <p:cTn id="159" dur="1" fill="hold">
                                          <p:stCondLst>
                                            <p:cond delay="0"/>
                                          </p:stCondLst>
                                        </p:cTn>
                                        <p:tgtEl>
                                          <p:spTgt spid="2050"/>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3"/>
                                        </p:tgtEl>
                                        <p:attrNameLst>
                                          <p:attrName>style.visibility</p:attrName>
                                        </p:attrNameLst>
                                      </p:cBhvr>
                                      <p:to>
                                        <p:strVal val="visible"/>
                                      </p:to>
                                    </p:set>
                                  </p:childTnLst>
                                </p:cTn>
                              </p:par>
                              <p:par>
                                <p:cTn id="162" presetID="1" presetClass="entr" presetSubtype="0" fill="hold" nodeType="withEffect">
                                  <p:stCondLst>
                                    <p:cond delay="0"/>
                                  </p:stCondLst>
                                  <p:childTnLst>
                                    <p:set>
                                      <p:cBhvr>
                                        <p:cTn id="163" dur="1" fill="hold">
                                          <p:stCondLst>
                                            <p:cond delay="0"/>
                                          </p:stCondLst>
                                        </p:cTn>
                                        <p:tgtEl>
                                          <p:spTgt spid="9"/>
                                        </p:tgtEl>
                                        <p:attrNameLst>
                                          <p:attrName>style.visibility</p:attrName>
                                        </p:attrNameLst>
                                      </p:cBhvr>
                                      <p:to>
                                        <p:strVal val="visible"/>
                                      </p:to>
                                    </p:set>
                                  </p:childTnLst>
                                </p:cTn>
                              </p:par>
                              <p:par>
                                <p:cTn id="164" presetID="1" presetClass="entr" presetSubtype="0" fill="hold" nodeType="withEffect">
                                  <p:stCondLst>
                                    <p:cond delay="0"/>
                                  </p:stCondLst>
                                  <p:childTnLst>
                                    <p:set>
                                      <p:cBhvr>
                                        <p:cTn id="165" dur="1" fill="hold">
                                          <p:stCondLst>
                                            <p:cond delay="0"/>
                                          </p:stCondLst>
                                        </p:cTn>
                                        <p:tgtEl>
                                          <p:spTgt spid="5"/>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15"/>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21"/>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61"/>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59"/>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53"/>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2049"/>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41"/>
                                        </p:tgtEl>
                                        <p:attrNameLst>
                                          <p:attrName>style.visibility</p:attrName>
                                        </p:attrNameLst>
                                      </p:cBhvr>
                                      <p:to>
                                        <p:strVal val="visible"/>
                                      </p:to>
                                    </p:set>
                                  </p:childTnLst>
                                </p:cTn>
                              </p:par>
                              <p:par>
                                <p:cTn id="180" presetID="1" presetClass="entr" presetSubtype="0" fill="hold" nodeType="withEffect">
                                  <p:stCondLst>
                                    <p:cond delay="0"/>
                                  </p:stCondLst>
                                  <p:childTnLst>
                                    <p:set>
                                      <p:cBhvr>
                                        <p:cTn id="181" dur="1" fill="hold">
                                          <p:stCondLst>
                                            <p:cond delay="0"/>
                                          </p:stCondLst>
                                        </p:cTn>
                                        <p:tgtEl>
                                          <p:spTgt spid="49"/>
                                        </p:tgtEl>
                                        <p:attrNameLst>
                                          <p:attrName>style.visibility</p:attrName>
                                        </p:attrNameLst>
                                      </p:cBhvr>
                                      <p:to>
                                        <p:strVal val="visible"/>
                                      </p:to>
                                    </p:set>
                                  </p:childTnLst>
                                </p:cTn>
                              </p:par>
                              <p:par>
                                <p:cTn id="182" presetID="1" presetClass="entr" presetSubtype="0" fill="hold" nodeType="withEffect">
                                  <p:stCondLst>
                                    <p:cond delay="0"/>
                                  </p:stCondLst>
                                  <p:childTnLst>
                                    <p:set>
                                      <p:cBhvr>
                                        <p:cTn id="183" dur="1" fill="hold">
                                          <p:stCondLst>
                                            <p:cond delay="0"/>
                                          </p:stCondLst>
                                        </p:cTn>
                                        <p:tgtEl>
                                          <p:spTgt spid="46"/>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63"/>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2052"/>
                                        </p:tgtEl>
                                        <p:attrNameLst>
                                          <p:attrName>style.visibility</p:attrName>
                                        </p:attrNameLst>
                                      </p:cBhvr>
                                      <p:to>
                                        <p:strVal val="visible"/>
                                      </p:to>
                                    </p:set>
                                  </p:childTnLst>
                                </p:cTn>
                              </p:par>
                              <p:par>
                                <p:cTn id="188" presetID="1" presetClass="entr" presetSubtype="0" fill="hold" nodeType="withEffect">
                                  <p:stCondLst>
                                    <p:cond delay="0"/>
                                  </p:stCondLst>
                                  <p:childTnLst>
                                    <p:set>
                                      <p:cBhvr>
                                        <p:cTn id="189" dur="1" fill="hold">
                                          <p:stCondLst>
                                            <p:cond delay="0"/>
                                          </p:stCondLst>
                                        </p:cTn>
                                        <p:tgtEl>
                                          <p:spTgt spid="71"/>
                                        </p:tgtEl>
                                        <p:attrNameLst>
                                          <p:attrName>style.visibility</p:attrName>
                                        </p:attrNameLst>
                                      </p:cBhvr>
                                      <p:to>
                                        <p:strVal val="visible"/>
                                      </p:to>
                                    </p:set>
                                  </p:childTnLst>
                                </p:cTn>
                              </p:par>
                              <p:par>
                                <p:cTn id="190" presetID="1" presetClass="entr" presetSubtype="0" fill="hold" nodeType="withEffect">
                                  <p:stCondLst>
                                    <p:cond delay="0"/>
                                  </p:stCondLst>
                                  <p:childTnLst>
                                    <p:set>
                                      <p:cBhvr>
                                        <p:cTn id="191" dur="1" fill="hold">
                                          <p:stCondLst>
                                            <p:cond delay="0"/>
                                          </p:stCondLst>
                                        </p:cTn>
                                        <p:tgtEl>
                                          <p:spTgt spid="70"/>
                                        </p:tgtEl>
                                        <p:attrNameLst>
                                          <p:attrName>style.visibility</p:attrName>
                                        </p:attrNameLst>
                                      </p:cBhvr>
                                      <p:to>
                                        <p:strVal val="visible"/>
                                      </p:to>
                                    </p:set>
                                  </p:childTnLst>
                                </p:cTn>
                              </p:par>
                              <p:par>
                                <p:cTn id="192" presetID="1" presetClass="entr" presetSubtype="0" fill="hold" nodeType="withEffect">
                                  <p:stCondLst>
                                    <p:cond delay="0"/>
                                  </p:stCondLst>
                                  <p:childTnLst>
                                    <p:set>
                                      <p:cBhvr>
                                        <p:cTn id="193" dur="1" fill="hold">
                                          <p:stCondLst>
                                            <p:cond delay="0"/>
                                          </p:stCondLst>
                                        </p:cTn>
                                        <p:tgtEl>
                                          <p:spTgt spid="55"/>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44"/>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73"/>
                                        </p:tgtEl>
                                        <p:attrNameLst>
                                          <p:attrName>style.visibility</p:attrName>
                                        </p:attrNameLst>
                                      </p:cBhvr>
                                      <p:to>
                                        <p:strVal val="visible"/>
                                      </p:to>
                                    </p:set>
                                  </p:childTnLst>
                                </p:cTn>
                              </p:par>
                              <p:par>
                                <p:cTn id="198" presetID="1" presetClass="entr" presetSubtype="0" fill="hold" nodeType="withEffect">
                                  <p:stCondLst>
                                    <p:cond delay="0"/>
                                  </p:stCondLst>
                                  <p:childTnLst>
                                    <p:set>
                                      <p:cBhvr>
                                        <p:cTn id="199" dur="1" fill="hold">
                                          <p:stCondLst>
                                            <p:cond delay="0"/>
                                          </p:stCondLst>
                                        </p:cTn>
                                        <p:tgtEl>
                                          <p:spTgt spid="74"/>
                                        </p:tgtEl>
                                        <p:attrNameLst>
                                          <p:attrName>style.visibility</p:attrName>
                                        </p:attrNameLst>
                                      </p:cBhvr>
                                      <p:to>
                                        <p:strVal val="visible"/>
                                      </p:to>
                                    </p:set>
                                  </p:childTnLst>
                                </p:cTn>
                              </p:par>
                              <p:par>
                                <p:cTn id="200" presetID="1" presetClass="entr" presetSubtype="0" fill="hold" nodeType="withEffect">
                                  <p:stCondLst>
                                    <p:cond delay="0"/>
                                  </p:stCondLst>
                                  <p:childTnLst>
                                    <p:set>
                                      <p:cBhvr>
                                        <p:cTn id="201" dur="1" fill="hold">
                                          <p:stCondLst>
                                            <p:cond delay="0"/>
                                          </p:stCondLst>
                                        </p:cTn>
                                        <p:tgtEl>
                                          <p:spTgt spid="57"/>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75"/>
                                        </p:tgtEl>
                                        <p:attrNameLst>
                                          <p:attrName>style.visibility</p:attrName>
                                        </p:attrNameLst>
                                      </p:cBhvr>
                                      <p:to>
                                        <p:strVal val="visible"/>
                                      </p:to>
                                    </p:set>
                                  </p:childTnLst>
                                </p:cTn>
                              </p:par>
                              <p:par>
                                <p:cTn id="204" presetID="1" presetClass="entr" presetSubtype="0" fill="hold" nodeType="withEffect">
                                  <p:stCondLst>
                                    <p:cond delay="0"/>
                                  </p:stCondLst>
                                  <p:childTnLst>
                                    <p:set>
                                      <p:cBhvr>
                                        <p:cTn id="205" dur="1" fill="hold">
                                          <p:stCondLst>
                                            <p:cond delay="0"/>
                                          </p:stCondLst>
                                        </p:cTn>
                                        <p:tgtEl>
                                          <p:spTgt spid="2054"/>
                                        </p:tgtEl>
                                        <p:attrNameLst>
                                          <p:attrName>style.visibility</p:attrName>
                                        </p:attrNameLst>
                                      </p:cBhvr>
                                      <p:to>
                                        <p:strVal val="visible"/>
                                      </p:to>
                                    </p:set>
                                  </p:childTnLst>
                                </p:cTn>
                              </p:par>
                              <p:par>
                                <p:cTn id="206" presetID="1" presetClass="entr" presetSubtype="0" fill="hold" nodeType="withEffect">
                                  <p:stCondLst>
                                    <p:cond delay="0"/>
                                  </p:stCondLst>
                                  <p:childTnLst>
                                    <p:set>
                                      <p:cBhvr>
                                        <p:cTn id="207" dur="1" fill="hold">
                                          <p:stCondLst>
                                            <p:cond delay="0"/>
                                          </p:stCondLst>
                                        </p:cTn>
                                        <p:tgtEl>
                                          <p:spTgt spid="2056"/>
                                        </p:tgtEl>
                                        <p:attrNameLst>
                                          <p:attrName>style.visibility</p:attrName>
                                        </p:attrNameLst>
                                      </p:cBhvr>
                                      <p:to>
                                        <p:strVal val="visible"/>
                                      </p:to>
                                    </p:set>
                                  </p:childTnLst>
                                </p:cTn>
                              </p:par>
                              <p:par>
                                <p:cTn id="208" presetID="1" presetClass="entr" presetSubtype="0" fill="hold" nodeType="withEffect">
                                  <p:stCondLst>
                                    <p:cond delay="0"/>
                                  </p:stCondLst>
                                  <p:childTnLst>
                                    <p:set>
                                      <p:cBhvr>
                                        <p:cTn id="209" dur="1" fill="hold">
                                          <p:stCondLst>
                                            <p:cond delay="0"/>
                                          </p:stCondLst>
                                        </p:cTn>
                                        <p:tgtEl>
                                          <p:spTgt spid="84"/>
                                        </p:tgtEl>
                                        <p:attrNameLst>
                                          <p:attrName>style.visibility</p:attrName>
                                        </p:attrNameLst>
                                      </p:cBhvr>
                                      <p:to>
                                        <p:strVal val="visible"/>
                                      </p:to>
                                    </p:set>
                                  </p:childTnLst>
                                </p:cTn>
                              </p:par>
                              <p:par>
                                <p:cTn id="210" presetID="1" presetClass="entr" presetSubtype="0" fill="hold" nodeType="withEffect">
                                  <p:stCondLst>
                                    <p:cond delay="0"/>
                                  </p:stCondLst>
                                  <p:childTnLst>
                                    <p:set>
                                      <p:cBhvr>
                                        <p:cTn id="211" dur="1" fill="hold">
                                          <p:stCondLst>
                                            <p:cond delay="0"/>
                                          </p:stCondLst>
                                        </p:cTn>
                                        <p:tgtEl>
                                          <p:spTgt spid="19"/>
                                        </p:tgtEl>
                                        <p:attrNameLst>
                                          <p:attrName>style.visibility</p:attrName>
                                        </p:attrNameLst>
                                      </p:cBhvr>
                                      <p:to>
                                        <p:strVal val="visible"/>
                                      </p:to>
                                    </p:set>
                                  </p:childTnLst>
                                </p:cTn>
                              </p:par>
                              <p:par>
                                <p:cTn id="212" presetID="1" presetClass="entr" presetSubtype="0" fill="hold" nodeType="withEffect">
                                  <p:stCondLst>
                                    <p:cond delay="0"/>
                                  </p:stCondLst>
                                  <p:childTnLst>
                                    <p:set>
                                      <p:cBhvr>
                                        <p:cTn id="213" dur="1" fill="hold">
                                          <p:stCondLst>
                                            <p:cond delay="0"/>
                                          </p:stCondLst>
                                        </p:cTn>
                                        <p:tgtEl>
                                          <p:spTgt spid="37"/>
                                        </p:tgtEl>
                                        <p:attrNameLst>
                                          <p:attrName>style.visibility</p:attrName>
                                        </p:attrNameLst>
                                      </p:cBhvr>
                                      <p:to>
                                        <p:strVal val="visible"/>
                                      </p:to>
                                    </p:set>
                                  </p:childTnLst>
                                </p:cTn>
                              </p:par>
                              <p:par>
                                <p:cTn id="214" presetID="1" presetClass="entr" presetSubtype="0" fill="hold" nodeType="withEffect">
                                  <p:stCondLst>
                                    <p:cond delay="0"/>
                                  </p:stCondLst>
                                  <p:childTnLst>
                                    <p:set>
                                      <p:cBhvr>
                                        <p:cTn id="215" dur="1" fill="hold">
                                          <p:stCondLst>
                                            <p:cond delay="0"/>
                                          </p:stCondLst>
                                        </p:cTn>
                                        <p:tgtEl>
                                          <p:spTgt spid="64"/>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42"/>
                                        </p:tgtEl>
                                        <p:attrNameLst>
                                          <p:attrName>style.visibility</p:attrName>
                                        </p:attrNameLst>
                                      </p:cBhvr>
                                      <p:to>
                                        <p:strVal val="visible"/>
                                      </p:to>
                                    </p:set>
                                  </p:childTnLst>
                                </p:cTn>
                              </p:par>
                              <p:par>
                                <p:cTn id="218" presetID="1" presetClass="entr" presetSubtype="0" fill="hold" nodeType="withEffect">
                                  <p:stCondLst>
                                    <p:cond delay="0"/>
                                  </p:stCondLst>
                                  <p:childTnLst>
                                    <p:set>
                                      <p:cBhvr>
                                        <p:cTn id="219" dur="1" fill="hold">
                                          <p:stCondLst>
                                            <p:cond delay="0"/>
                                          </p:stCondLst>
                                        </p:cTn>
                                        <p:tgtEl>
                                          <p:spTgt spid="45"/>
                                        </p:tgtEl>
                                        <p:attrNameLst>
                                          <p:attrName>style.visibility</p:attrName>
                                        </p:attrNameLst>
                                      </p:cBhvr>
                                      <p:to>
                                        <p:strVal val="visible"/>
                                      </p:to>
                                    </p:set>
                                  </p:childTnLst>
                                </p:cTn>
                              </p:par>
                              <p:par>
                                <p:cTn id="220" presetID="1" presetClass="entr" presetSubtype="0" fill="hold" nodeType="withEffect">
                                  <p:stCondLst>
                                    <p:cond delay="0"/>
                                  </p:stCondLst>
                                  <p:childTnLst>
                                    <p:set>
                                      <p:cBhvr>
                                        <p:cTn id="221" dur="1" fill="hold">
                                          <p:stCondLst>
                                            <p:cond delay="0"/>
                                          </p:stCondLst>
                                        </p:cTn>
                                        <p:tgtEl>
                                          <p:spTgt spid="48"/>
                                        </p:tgtEl>
                                        <p:attrNameLst>
                                          <p:attrName>style.visibility</p:attrName>
                                        </p:attrNameLst>
                                      </p:cBhvr>
                                      <p:to>
                                        <p:strVal val="visible"/>
                                      </p:to>
                                    </p:set>
                                  </p:childTnLst>
                                </p:cTn>
                              </p:par>
                              <p:par>
                                <p:cTn id="222" presetID="1" presetClass="entr" presetSubtype="0" fill="hold" nodeType="withEffect">
                                  <p:stCondLst>
                                    <p:cond delay="0"/>
                                  </p:stCondLst>
                                  <p:childTnLst>
                                    <p:set>
                                      <p:cBhvr>
                                        <p:cTn id="223" dur="1" fill="hold">
                                          <p:stCondLst>
                                            <p:cond delay="0"/>
                                          </p:stCondLst>
                                        </p:cTn>
                                        <p:tgtEl>
                                          <p:spTgt spid="58"/>
                                        </p:tgtEl>
                                        <p:attrNameLst>
                                          <p:attrName>style.visibility</p:attrName>
                                        </p:attrNameLst>
                                      </p:cBhvr>
                                      <p:to>
                                        <p:strVal val="visible"/>
                                      </p:to>
                                    </p:set>
                                  </p:childTnLst>
                                </p:cTn>
                              </p:par>
                              <p:par>
                                <p:cTn id="224" presetID="1" presetClass="entr" presetSubtype="0" fill="hold" nodeType="withEffect">
                                  <p:stCondLst>
                                    <p:cond delay="0"/>
                                  </p:stCondLst>
                                  <p:childTnLst>
                                    <p:set>
                                      <p:cBhvr>
                                        <p:cTn id="225"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6" grpId="0"/>
      <p:bldP spid="6" grpId="1"/>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110754" y="1391019"/>
            <a:ext cx="3457553" cy="1362075"/>
          </a:xfrm>
        </p:spPr>
        <p:txBody>
          <a:bodyPr>
            <a:normAutofit/>
          </a:bodyPr>
          <a:lstStyle/>
          <a:p>
            <a:r>
              <a:rPr lang="en-GB" sz="4000" dirty="0"/>
              <a:t>              HEALTH</a:t>
            </a:r>
          </a:p>
        </p:txBody>
      </p:sp>
      <p:sp>
        <p:nvSpPr>
          <p:cNvPr id="7" name="Title 3"/>
          <p:cNvSpPr txBox="1">
            <a:spLocks/>
          </p:cNvSpPr>
          <p:nvPr/>
        </p:nvSpPr>
        <p:spPr>
          <a:xfrm>
            <a:off x="5071949" y="1438462"/>
            <a:ext cx="4409522" cy="1474954"/>
          </a:xfrm>
          <a:prstGeom prst="rect">
            <a:avLst/>
          </a:prstGeom>
        </p:spPr>
        <p:txBody>
          <a:bodyPr vert="horz" lIns="91440" tIns="45720" rIns="91440" bIns="45720" rtlCol="0" anchor="t">
            <a:noAutofit/>
          </a:bodyPr>
          <a:lstStyle/>
          <a:p>
            <a:pPr>
              <a:spcBef>
                <a:spcPct val="0"/>
              </a:spcBef>
              <a:defRPr/>
            </a:pPr>
            <a:r>
              <a:rPr lang="en-GB" sz="4000" cap="all" dirty="0">
                <a:solidFill>
                  <a:prstClr val="black"/>
                </a:solidFill>
                <a:latin typeface="Brandon Grotesque Medium" panose="020B0603020203060202" pitchFamily="34" charset="77"/>
              </a:rPr>
              <a:t>                             partnership</a:t>
            </a:r>
          </a:p>
        </p:txBody>
      </p:sp>
      <p:sp>
        <p:nvSpPr>
          <p:cNvPr id="6" name="Title 3"/>
          <p:cNvSpPr txBox="1">
            <a:spLocks/>
          </p:cNvSpPr>
          <p:nvPr/>
        </p:nvSpPr>
        <p:spPr>
          <a:xfrm>
            <a:off x="1386207" y="2097348"/>
            <a:ext cx="2018058" cy="693031"/>
          </a:xfrm>
          <a:prstGeom prst="rect">
            <a:avLst/>
          </a:prstGeom>
        </p:spPr>
        <p:txBody>
          <a:bodyPr vert="horz" lIns="91440" tIns="45720" rIns="91440" bIns="45720" rtlCol="0" anchor="t">
            <a:normAutofit lnSpcReduction="10000"/>
          </a:bodyPr>
          <a:lstStyle/>
          <a:p>
            <a:pPr>
              <a:spcBef>
                <a:spcPct val="0"/>
              </a:spcBef>
              <a:defRPr/>
            </a:pPr>
            <a:r>
              <a:rPr lang="en-GB" sz="4000" cap="all" dirty="0">
                <a:solidFill>
                  <a:prstClr val="black"/>
                </a:solidFill>
                <a:latin typeface="Brandon Grotesque Medium" panose="020B0603020203060202" pitchFamily="34" charset="77"/>
              </a:rPr>
              <a:t>Green</a:t>
            </a: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344" y="4425201"/>
            <a:ext cx="1414868" cy="479924"/>
          </a:xfrm>
          <a:prstGeom prst="rect">
            <a:avLst/>
          </a:prstGeom>
        </p:spPr>
      </p:pic>
      <p:pic>
        <p:nvPicPr>
          <p:cNvPr id="18" name="Picture 17"/>
          <p:cNvPicPr>
            <a:picLocks noChangeAspect="1"/>
          </p:cNvPicPr>
          <p:nvPr/>
        </p:nvPicPr>
        <p:blipFill>
          <a:blip r:embed="rId4"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387872" y="3954410"/>
            <a:ext cx="1414868" cy="413471"/>
          </a:xfrm>
          <a:prstGeom prst="rect">
            <a:avLst/>
          </a:prstGeom>
        </p:spPr>
      </p:pic>
      <p:pic>
        <p:nvPicPr>
          <p:cNvPr id="20" name="Picture 1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5462" y="3420185"/>
            <a:ext cx="1032171" cy="460183"/>
          </a:xfrm>
          <a:prstGeom prst="rect">
            <a:avLst/>
          </a:prstGeom>
        </p:spPr>
      </p:pic>
      <p:pic>
        <p:nvPicPr>
          <p:cNvPr id="34" name="Picture 33"/>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08775" y="141520"/>
            <a:ext cx="1946177" cy="496085"/>
          </a:xfrm>
          <a:prstGeom prst="rect">
            <a:avLst/>
          </a:prstGeom>
        </p:spPr>
      </p:pic>
      <p:pic>
        <p:nvPicPr>
          <p:cNvPr id="35" name="Picture 34"/>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68536" y="948712"/>
            <a:ext cx="1034266" cy="922080"/>
          </a:xfrm>
          <a:prstGeom prst="rect">
            <a:avLst/>
          </a:prstGeom>
        </p:spPr>
      </p:pic>
      <p:pic>
        <p:nvPicPr>
          <p:cNvPr id="36" name="Picture 35"/>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707777" y="529382"/>
            <a:ext cx="946990" cy="946990"/>
          </a:xfrm>
          <a:prstGeom prst="rect">
            <a:avLst/>
          </a:prstGeom>
        </p:spPr>
      </p:pic>
      <p:pic>
        <p:nvPicPr>
          <p:cNvPr id="2050" name="Picture 2" descr="Image result for communities">
            <a:hlinkClick r:id="rId9"/>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79303" y="3191434"/>
            <a:ext cx="2356019" cy="215459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37767CC6-A986-0C42-8592-3407F8C0BC00}"/>
              </a:ext>
            </a:extLst>
          </p:cNvPr>
          <p:cNvPicPr>
            <a:picLocks noChangeAspect="1"/>
          </p:cNvPicPr>
          <p:nvPr/>
        </p:nvPicPr>
        <p:blipFill>
          <a:blip r:embed="rId11"/>
          <a:stretch>
            <a:fillRect/>
          </a:stretch>
        </p:blipFill>
        <p:spPr>
          <a:xfrm>
            <a:off x="5432024" y="1471980"/>
            <a:ext cx="1983504" cy="396701"/>
          </a:xfrm>
          <a:prstGeom prst="rect">
            <a:avLst/>
          </a:prstGeom>
        </p:spPr>
      </p:pic>
      <p:pic>
        <p:nvPicPr>
          <p:cNvPr id="3" name="Picture 2" descr="Screen Clipping"/>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66570" y="1420160"/>
            <a:ext cx="1991003" cy="714475"/>
          </a:xfrm>
          <a:prstGeom prst="rect">
            <a:avLst/>
          </a:prstGeom>
        </p:spPr>
      </p:pic>
      <p:pic>
        <p:nvPicPr>
          <p:cNvPr id="5" name="Picture 4" descr="Screen Clipping"/>
          <p:cNvPicPr>
            <a:picLocks noChangeAspect="1"/>
          </p:cNvPicPr>
          <p:nvPr/>
        </p:nvPicPr>
        <p:blipFill>
          <a:blip r:embed="rId13"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8776293" y="165697"/>
            <a:ext cx="866122" cy="830034"/>
          </a:xfrm>
          <a:prstGeom prst="rect">
            <a:avLst/>
          </a:prstGeom>
        </p:spPr>
      </p:pic>
      <p:pic>
        <p:nvPicPr>
          <p:cNvPr id="9" name="Picture 8" descr="Screen Clipping"/>
          <p:cNvPicPr>
            <a:picLocks noChangeAspect="1"/>
          </p:cNvPicPr>
          <p:nvPr/>
        </p:nvPicPr>
        <p:blipFill>
          <a:blip r:embed="rId14"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0054567" y="4577249"/>
            <a:ext cx="1147310" cy="658851"/>
          </a:xfrm>
          <a:prstGeom prst="rect">
            <a:avLst/>
          </a:prstGeom>
        </p:spPr>
      </p:pic>
      <p:pic>
        <p:nvPicPr>
          <p:cNvPr id="15" name="Picture 14" descr="Screen Clipping"/>
          <p:cNvPicPr>
            <a:picLocks noChangeAspect="1"/>
          </p:cNvPicPr>
          <p:nvPr/>
        </p:nvPicPr>
        <p:blipFill>
          <a:blip r:embed="rId15"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9949874" y="1965767"/>
            <a:ext cx="889756" cy="889756"/>
          </a:xfrm>
          <a:prstGeom prst="rect">
            <a:avLst/>
          </a:prstGeom>
        </p:spPr>
      </p:pic>
      <p:pic>
        <p:nvPicPr>
          <p:cNvPr id="21" name="Picture 20" descr="Screen Clipping"/>
          <p:cNvPicPr>
            <a:picLocks noChangeAspect="1"/>
          </p:cNvPicPr>
          <p:nvPr/>
        </p:nvPicPr>
        <p:blipFill>
          <a:blip r:embed="rId16"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7716663" y="89381"/>
            <a:ext cx="919798" cy="930371"/>
          </a:xfrm>
          <a:prstGeom prst="rect">
            <a:avLst/>
          </a:prstGeom>
        </p:spPr>
      </p:pic>
      <p:pic>
        <p:nvPicPr>
          <p:cNvPr id="44" name="Picture 43">
            <a:extLst>
              <a:ext uri="{FF2B5EF4-FFF2-40B4-BE49-F238E27FC236}">
                <a16:creationId xmlns:a16="http://schemas.microsoft.com/office/drawing/2014/main" id="{2A5A494A-2657-8640-9743-C8F48851FE00}"/>
              </a:ext>
            </a:extLst>
          </p:cNvPr>
          <p:cNvPicPr>
            <a:picLocks noChangeAspect="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6386" y="1901241"/>
            <a:ext cx="933168" cy="852524"/>
          </a:xfrm>
          <a:prstGeom prst="rect">
            <a:avLst/>
          </a:prstGeom>
        </p:spPr>
      </p:pic>
      <p:pic>
        <p:nvPicPr>
          <p:cNvPr id="41" name="Picture 40" descr="A picture containing food, sitting, black, red&#10;&#10;Description automatically generated">
            <a:extLst>
              <a:ext uri="{FF2B5EF4-FFF2-40B4-BE49-F238E27FC236}">
                <a16:creationId xmlns:a16="http://schemas.microsoft.com/office/drawing/2014/main" id="{41351FE6-1E3F-DA44-B669-EA7EA24499E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930957" y="21414"/>
            <a:ext cx="998338" cy="998338"/>
          </a:xfrm>
          <a:prstGeom prst="rect">
            <a:avLst/>
          </a:prstGeom>
        </p:spPr>
      </p:pic>
      <p:pic>
        <p:nvPicPr>
          <p:cNvPr id="46" name="Picture 45" descr="A close up of a logo&#10;&#10;Description automatically generated">
            <a:extLst>
              <a:ext uri="{FF2B5EF4-FFF2-40B4-BE49-F238E27FC236}">
                <a16:creationId xmlns:a16="http://schemas.microsoft.com/office/drawing/2014/main" id="{EAE3CED3-737F-C34F-999D-232ADDFF2821}"/>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10795087" y="2094255"/>
            <a:ext cx="1266045" cy="712614"/>
          </a:xfrm>
          <a:prstGeom prst="rect">
            <a:avLst/>
          </a:prstGeom>
        </p:spPr>
      </p:pic>
      <p:pic>
        <p:nvPicPr>
          <p:cNvPr id="49" name="Picture 48" descr="A close up of a sign&#10;&#10;Description automatically generated">
            <a:extLst>
              <a:ext uri="{FF2B5EF4-FFF2-40B4-BE49-F238E27FC236}">
                <a16:creationId xmlns:a16="http://schemas.microsoft.com/office/drawing/2014/main" id="{7D48797E-8DB7-0846-AFD9-AF673DE167E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746752" y="2677923"/>
            <a:ext cx="1320587" cy="889757"/>
          </a:xfrm>
          <a:prstGeom prst="rect">
            <a:avLst/>
          </a:prstGeom>
        </p:spPr>
      </p:pic>
      <p:pic>
        <p:nvPicPr>
          <p:cNvPr id="53" name="Picture 52" descr="A picture containing drawing, plate&#10;&#10;Description automatically generated">
            <a:extLst>
              <a:ext uri="{FF2B5EF4-FFF2-40B4-BE49-F238E27FC236}">
                <a16:creationId xmlns:a16="http://schemas.microsoft.com/office/drawing/2014/main" id="{505B3531-BA3C-A34D-9453-3DFEE3F046C2}"/>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640318" y="1121282"/>
            <a:ext cx="1292347" cy="576941"/>
          </a:xfrm>
          <a:prstGeom prst="rect">
            <a:avLst/>
          </a:prstGeom>
        </p:spPr>
      </p:pic>
      <p:pic>
        <p:nvPicPr>
          <p:cNvPr id="55" name="Picture 54" descr="A close up of a sign&#10;&#10;Description automatically generated">
            <a:extLst>
              <a:ext uri="{FF2B5EF4-FFF2-40B4-BE49-F238E27FC236}">
                <a16:creationId xmlns:a16="http://schemas.microsoft.com/office/drawing/2014/main" id="{55D26433-C363-624C-A51E-4E7D77200459}"/>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301111" y="3775849"/>
            <a:ext cx="1718950" cy="799161"/>
          </a:xfrm>
          <a:prstGeom prst="rect">
            <a:avLst/>
          </a:prstGeom>
        </p:spPr>
      </p:pic>
      <p:pic>
        <p:nvPicPr>
          <p:cNvPr id="57" name="Picture 56" descr="A close up of a logo&#10;&#10;Description automatically generated">
            <a:extLst>
              <a:ext uri="{FF2B5EF4-FFF2-40B4-BE49-F238E27FC236}">
                <a16:creationId xmlns:a16="http://schemas.microsoft.com/office/drawing/2014/main" id="{91D06473-DF77-644F-B064-2EEF6B3B33B1}"/>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821181" y="1719889"/>
            <a:ext cx="1179279" cy="642676"/>
          </a:xfrm>
          <a:prstGeom prst="rect">
            <a:avLst/>
          </a:prstGeom>
        </p:spPr>
      </p:pic>
      <p:pic>
        <p:nvPicPr>
          <p:cNvPr id="59" name="Picture 58" descr="A close up of a sign&#10;&#10;Description automatically generated">
            <a:extLst>
              <a:ext uri="{FF2B5EF4-FFF2-40B4-BE49-F238E27FC236}">
                <a16:creationId xmlns:a16="http://schemas.microsoft.com/office/drawing/2014/main" id="{082DE5FE-DA0F-1342-902B-5F81FF0137D7}"/>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1270976" y="4303347"/>
            <a:ext cx="787266" cy="787266"/>
          </a:xfrm>
          <a:prstGeom prst="rect">
            <a:avLst/>
          </a:prstGeom>
        </p:spPr>
      </p:pic>
      <p:pic>
        <p:nvPicPr>
          <p:cNvPr id="61" name="Picture 60" descr="A close up of a logo&#10;&#10;Description automatically generated">
            <a:extLst>
              <a:ext uri="{FF2B5EF4-FFF2-40B4-BE49-F238E27FC236}">
                <a16:creationId xmlns:a16="http://schemas.microsoft.com/office/drawing/2014/main" id="{E62C1746-2E71-1D41-96F9-D07BAA58E23E}"/>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774793" y="159193"/>
            <a:ext cx="2766745" cy="415729"/>
          </a:xfrm>
          <a:prstGeom prst="rect">
            <a:avLst/>
          </a:prstGeom>
        </p:spPr>
      </p:pic>
      <p:pic>
        <p:nvPicPr>
          <p:cNvPr id="63" name="Picture 62" descr="A picture containing drawing&#10;&#10;Description automatically generated">
            <a:extLst>
              <a:ext uri="{FF2B5EF4-FFF2-40B4-BE49-F238E27FC236}">
                <a16:creationId xmlns:a16="http://schemas.microsoft.com/office/drawing/2014/main" id="{E456D7A5-AA83-0F41-B84C-64D15A16E30F}"/>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1250873" y="3458799"/>
            <a:ext cx="782171" cy="782171"/>
          </a:xfrm>
          <a:prstGeom prst="rect">
            <a:avLst/>
          </a:prstGeom>
        </p:spPr>
      </p:pic>
      <p:pic>
        <p:nvPicPr>
          <p:cNvPr id="2049" name="Picture 2048" descr="A close up of a sign&#10;&#10;Description automatically generated">
            <a:extLst>
              <a:ext uri="{FF2B5EF4-FFF2-40B4-BE49-F238E27FC236}">
                <a16:creationId xmlns:a16="http://schemas.microsoft.com/office/drawing/2014/main" id="{0FA2B9F1-F1A0-284D-B7CE-20E2E1036B95}"/>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0075477" y="84169"/>
            <a:ext cx="724113" cy="1267199"/>
          </a:xfrm>
          <a:prstGeom prst="rect">
            <a:avLst/>
          </a:prstGeom>
        </p:spPr>
      </p:pic>
      <p:pic>
        <p:nvPicPr>
          <p:cNvPr id="2052" name="Picture 2051" descr="A picture containing drawing&#10;&#10;Description automatically generated">
            <a:extLst>
              <a:ext uri="{FF2B5EF4-FFF2-40B4-BE49-F238E27FC236}">
                <a16:creationId xmlns:a16="http://schemas.microsoft.com/office/drawing/2014/main" id="{57407BBD-BBEF-D948-93DD-27B59E2A6E85}"/>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5710278" y="4638287"/>
            <a:ext cx="1500557" cy="684720"/>
          </a:xfrm>
          <a:prstGeom prst="rect">
            <a:avLst/>
          </a:prstGeom>
        </p:spPr>
      </p:pic>
      <p:pic>
        <p:nvPicPr>
          <p:cNvPr id="70" name="Picture 69">
            <a:extLst>
              <a:ext uri="{FF2B5EF4-FFF2-40B4-BE49-F238E27FC236}">
                <a16:creationId xmlns:a16="http://schemas.microsoft.com/office/drawing/2014/main" id="{EF10D755-482D-0F42-9952-1775E1D7BD8D}"/>
              </a:ext>
            </a:extLst>
          </p:cNvPr>
          <p:cNvPicPr/>
          <p:nvPr/>
        </p:nvPicPr>
        <p:blipFill>
          <a:blip r:embed="rId29"/>
          <a:srcRect/>
          <a:stretch/>
        </p:blipFill>
        <p:spPr bwMode="auto">
          <a:xfrm>
            <a:off x="2994544" y="5472852"/>
            <a:ext cx="5496791" cy="1059938"/>
          </a:xfrm>
          <a:prstGeom prst="rect">
            <a:avLst/>
          </a:prstGeom>
          <a:noFill/>
          <a:ln>
            <a:noFill/>
          </a:ln>
        </p:spPr>
      </p:pic>
      <p:pic>
        <p:nvPicPr>
          <p:cNvPr id="71" name="Picture 70">
            <a:extLst>
              <a:ext uri="{FF2B5EF4-FFF2-40B4-BE49-F238E27FC236}">
                <a16:creationId xmlns:a16="http://schemas.microsoft.com/office/drawing/2014/main" id="{9B487C63-2E62-1B46-B9C8-93A31FE73010}"/>
              </a:ext>
            </a:extLst>
          </p:cNvPr>
          <p:cNvPicPr/>
          <p:nvPr/>
        </p:nvPicPr>
        <p:blipFill rotWithShape="1">
          <a:blip r:embed="rId30"/>
          <a:srcRect l="-11155" r="-727"/>
          <a:stretch/>
        </p:blipFill>
        <p:spPr bwMode="auto">
          <a:xfrm>
            <a:off x="523543" y="5485322"/>
            <a:ext cx="2503762" cy="1034762"/>
          </a:xfrm>
          <a:prstGeom prst="rect">
            <a:avLst/>
          </a:prstGeom>
          <a:noFill/>
          <a:ln>
            <a:noFill/>
          </a:ln>
        </p:spPr>
      </p:pic>
      <p:pic>
        <p:nvPicPr>
          <p:cNvPr id="73" name="Picture 72">
            <a:extLst>
              <a:ext uri="{FF2B5EF4-FFF2-40B4-BE49-F238E27FC236}">
                <a16:creationId xmlns:a16="http://schemas.microsoft.com/office/drawing/2014/main" id="{613C5C0F-9B2F-3647-AAD2-5E06CCEDFFB1}"/>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8385299" y="5653155"/>
            <a:ext cx="764704" cy="764704"/>
          </a:xfrm>
          <a:prstGeom prst="rect">
            <a:avLst/>
          </a:prstGeom>
        </p:spPr>
      </p:pic>
      <p:pic>
        <p:nvPicPr>
          <p:cNvPr id="74" name="Picture 73">
            <a:extLst>
              <a:ext uri="{FF2B5EF4-FFF2-40B4-BE49-F238E27FC236}">
                <a16:creationId xmlns:a16="http://schemas.microsoft.com/office/drawing/2014/main" id="{6CFBEDC6-0CBD-8941-9AC4-C51E016B13F2}"/>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9326395" y="5623533"/>
            <a:ext cx="2335560" cy="668010"/>
          </a:xfrm>
          <a:prstGeom prst="rect">
            <a:avLst/>
          </a:prstGeom>
        </p:spPr>
      </p:pic>
      <p:sp>
        <p:nvSpPr>
          <p:cNvPr id="75" name="TextBox 74">
            <a:extLst>
              <a:ext uri="{FF2B5EF4-FFF2-40B4-BE49-F238E27FC236}">
                <a16:creationId xmlns:a16="http://schemas.microsoft.com/office/drawing/2014/main" id="{727B5D1B-D7AF-1D4B-A447-23D694BB2022}"/>
              </a:ext>
            </a:extLst>
          </p:cNvPr>
          <p:cNvSpPr txBox="1"/>
          <p:nvPr/>
        </p:nvSpPr>
        <p:spPr>
          <a:xfrm>
            <a:off x="407584" y="6540050"/>
            <a:ext cx="11376832" cy="230832"/>
          </a:xfrm>
          <a:prstGeom prst="rect">
            <a:avLst/>
          </a:prstGeom>
          <a:noFill/>
        </p:spPr>
        <p:txBody>
          <a:bodyPr wrap="none" rtlCol="0">
            <a:spAutoFit/>
          </a:bodyPr>
          <a:lstStyle/>
          <a:p>
            <a:pPr algn="ctr"/>
            <a:r>
              <a:rPr lang="en-GB" sz="900" dirty="0">
                <a:solidFill>
                  <a:prstClr val="black"/>
                </a:solidFill>
                <a:latin typeface="Brandon Grotesque Light" panose="020B0303020203060202" pitchFamily="34" charset="77"/>
              </a:rPr>
              <a:t>The Dundee Green Health Partnership is helping to make more use of Scotland’s outdoors as Our Natural Health Service. Our Natural Health Service is a national initiative led by Scottish Natural Heritage and supported by national and local partners.</a:t>
            </a:r>
          </a:p>
        </p:txBody>
      </p:sp>
      <p:pic>
        <p:nvPicPr>
          <p:cNvPr id="2054" name="Picture 2053" descr="A close up of a logo&#10;&#10;Description automatically generated">
            <a:extLst>
              <a:ext uri="{FF2B5EF4-FFF2-40B4-BE49-F238E27FC236}">
                <a16:creationId xmlns:a16="http://schemas.microsoft.com/office/drawing/2014/main" id="{9995E216-01E8-A145-988C-89CBA364928B}"/>
              </a:ext>
            </a:extLst>
          </p:cNvPr>
          <p:cNvPicPr>
            <a:picLocks noChangeAspect="1"/>
          </p:cNvPicPr>
          <p:nvPr/>
        </p:nvPicPr>
        <p:blipFill rotWithShape="1">
          <a:blip r:embed="rId33" cstate="screen">
            <a:extLst>
              <a:ext uri="{28A0092B-C50C-407E-A947-70E740481C1C}">
                <a14:useLocalDpi xmlns:a14="http://schemas.microsoft.com/office/drawing/2010/main"/>
              </a:ext>
            </a:extLst>
          </a:blip>
          <a:srcRect/>
          <a:stretch/>
        </p:blipFill>
        <p:spPr>
          <a:xfrm>
            <a:off x="9965090" y="2865842"/>
            <a:ext cx="860654" cy="866869"/>
          </a:xfrm>
          <a:prstGeom prst="rect">
            <a:avLst/>
          </a:prstGeom>
        </p:spPr>
      </p:pic>
      <p:pic>
        <p:nvPicPr>
          <p:cNvPr id="2056" name="Picture 2055" descr="A close up of a sign&#10;&#10;Description automatically generated">
            <a:extLst>
              <a:ext uri="{FF2B5EF4-FFF2-40B4-BE49-F238E27FC236}">
                <a16:creationId xmlns:a16="http://schemas.microsoft.com/office/drawing/2014/main" id="{82806DC1-F864-B84A-A3D7-638762AFC45E}"/>
              </a:ext>
            </a:extLst>
          </p:cNvPr>
          <p:cNvPicPr>
            <a:picLocks noChangeAspect="1"/>
          </p:cNvPicPr>
          <p:nvPr/>
        </p:nvPicPr>
        <p:blipFill rotWithShape="1">
          <a:blip r:embed="rId34" cstate="screen">
            <a:extLst>
              <a:ext uri="{28A0092B-C50C-407E-A947-70E740481C1C}">
                <a14:useLocalDpi xmlns:a14="http://schemas.microsoft.com/office/drawing/2010/main"/>
              </a:ext>
            </a:extLst>
          </a:blip>
          <a:srcRect/>
          <a:stretch/>
        </p:blipFill>
        <p:spPr>
          <a:xfrm>
            <a:off x="8898338" y="2351860"/>
            <a:ext cx="1070592" cy="771586"/>
          </a:xfrm>
          <a:prstGeom prst="rect">
            <a:avLst/>
          </a:prstGeom>
        </p:spPr>
      </p:pic>
      <p:pic>
        <p:nvPicPr>
          <p:cNvPr id="84" name="Picture 2" descr="Image result for dial op and go dundee">
            <a:hlinkClick r:id="rId35"/>
            <a:extLst>
              <a:ext uri="{FF2B5EF4-FFF2-40B4-BE49-F238E27FC236}">
                <a16:creationId xmlns:a16="http://schemas.microsoft.com/office/drawing/2014/main" id="{365E96D2-2C4C-724F-8E1F-7537AD710AF8}"/>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5183988" y="3575007"/>
            <a:ext cx="1227383" cy="12273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oga">
            <a:extLst>
              <a:ext uri="{FF2B5EF4-FFF2-40B4-BE49-F238E27FC236}">
                <a16:creationId xmlns:a16="http://schemas.microsoft.com/office/drawing/2014/main" id="{BB92F720-5496-584F-AF73-10C62BCD1669}"/>
              </a:ext>
            </a:extLst>
          </p:cNvPr>
          <p:cNvPicPr>
            <a:picLocks noChangeAspect="1"/>
          </p:cNvPicPr>
          <p:nvPr/>
        </p:nvPicPr>
        <p:blipFill>
          <a:blip r:embed="rId3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39305" y="699675"/>
            <a:ext cx="1248689" cy="799161"/>
          </a:xfrm>
          <a:prstGeom prst="rect">
            <a:avLst/>
          </a:prstGeom>
        </p:spPr>
      </p:pic>
      <p:pic>
        <p:nvPicPr>
          <p:cNvPr id="37" name="Picture 36">
            <a:extLst>
              <a:ext uri="{FF2B5EF4-FFF2-40B4-BE49-F238E27FC236}">
                <a16:creationId xmlns:a16="http://schemas.microsoft.com/office/drawing/2014/main" id="{99A65588-370C-2241-896A-7AFD53F9C0B9}"/>
              </a:ext>
            </a:extLst>
          </p:cNvPr>
          <p:cNvPicPr>
            <a:picLocks noChangeAspect="1"/>
          </p:cNvPicPr>
          <p:nvPr/>
        </p:nvPicPr>
        <p:blipFill>
          <a:blip r:embed="rId3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93806" y="1112231"/>
            <a:ext cx="890671" cy="907510"/>
          </a:xfrm>
          <a:prstGeom prst="rect">
            <a:avLst/>
          </a:prstGeom>
        </p:spPr>
      </p:pic>
      <p:pic>
        <p:nvPicPr>
          <p:cNvPr id="64" name="Picture 63">
            <a:extLst>
              <a:ext uri="{FF2B5EF4-FFF2-40B4-BE49-F238E27FC236}">
                <a16:creationId xmlns:a16="http://schemas.microsoft.com/office/drawing/2014/main" id="{3AAC4601-9490-3740-8625-4DE33CDF4EBE}"/>
              </a:ext>
            </a:extLst>
          </p:cNvPr>
          <p:cNvPicPr>
            <a:picLocks noChangeAspect="1"/>
          </p:cNvPicPr>
          <p:nvPr/>
        </p:nvPicPr>
        <p:blipFill>
          <a:blip r:embed="rId39"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307344" y="640437"/>
            <a:ext cx="2191540" cy="493499"/>
          </a:xfrm>
          <a:prstGeom prst="rect">
            <a:avLst/>
          </a:prstGeom>
        </p:spPr>
      </p:pic>
      <p:pic>
        <p:nvPicPr>
          <p:cNvPr id="42" name="Picture 41">
            <a:extLst>
              <a:ext uri="{FF2B5EF4-FFF2-40B4-BE49-F238E27FC236}">
                <a16:creationId xmlns:a16="http://schemas.microsoft.com/office/drawing/2014/main" id="{8A5BBA10-73A0-8D43-B90F-646E6328D3D5}"/>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1735138" y="44977"/>
            <a:ext cx="1019177" cy="1019177"/>
          </a:xfrm>
          <a:prstGeom prst="rect">
            <a:avLst/>
          </a:prstGeom>
        </p:spPr>
      </p:pic>
      <p:pic>
        <p:nvPicPr>
          <p:cNvPr id="45" name="Picture 44">
            <a:extLst>
              <a:ext uri="{FF2B5EF4-FFF2-40B4-BE49-F238E27FC236}">
                <a16:creationId xmlns:a16="http://schemas.microsoft.com/office/drawing/2014/main" id="{A7A489F0-0327-8E4F-A4D7-F6E25186B690}"/>
              </a:ext>
            </a:extLst>
          </p:cNvPr>
          <p:cNvPicPr>
            <a:picLocks noChangeAspect="1"/>
          </p:cNvPicPr>
          <p:nvPr/>
        </p:nvPicPr>
        <p:blipFill>
          <a:blip r:embed="rId41"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0360225" y="3715038"/>
            <a:ext cx="900674" cy="908087"/>
          </a:xfrm>
          <a:prstGeom prst="rect">
            <a:avLst/>
          </a:prstGeom>
        </p:spPr>
      </p:pic>
      <p:pic>
        <p:nvPicPr>
          <p:cNvPr id="58" name="Picture 57">
            <a:extLst>
              <a:ext uri="{FF2B5EF4-FFF2-40B4-BE49-F238E27FC236}">
                <a16:creationId xmlns:a16="http://schemas.microsoft.com/office/drawing/2014/main" id="{F7899A64-6F28-1D4C-968D-0FC05B8391A4}"/>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4215" y="-10324"/>
            <a:ext cx="1865425" cy="1019177"/>
          </a:xfrm>
          <a:prstGeom prst="rect">
            <a:avLst/>
          </a:prstGeom>
        </p:spPr>
      </p:pic>
      <p:pic>
        <p:nvPicPr>
          <p:cNvPr id="62" name="Picture 61">
            <a:extLst>
              <a:ext uri="{FF2B5EF4-FFF2-40B4-BE49-F238E27FC236}">
                <a16:creationId xmlns:a16="http://schemas.microsoft.com/office/drawing/2014/main" id="{A4B5A2E3-6A72-0A4B-B028-D415D902E1C9}"/>
              </a:ext>
            </a:extLst>
          </p:cNvPr>
          <p:cNvPicPr>
            <a:picLocks noChangeAspect="1"/>
          </p:cNvPicPr>
          <p:nvPr/>
        </p:nvPicPr>
        <p:blipFill>
          <a:blip r:embed="rId43"/>
          <a:stretch>
            <a:fillRect/>
          </a:stretch>
        </p:blipFill>
        <p:spPr>
          <a:xfrm>
            <a:off x="3757544" y="1054192"/>
            <a:ext cx="1727200" cy="330200"/>
          </a:xfrm>
          <a:prstGeom prst="rect">
            <a:avLst/>
          </a:prstGeom>
        </p:spPr>
      </p:pic>
    </p:spTree>
    <p:extLst>
      <p:ext uri="{BB962C8B-B14F-4D97-AF65-F5344CB8AC3E}">
        <p14:creationId xmlns:p14="http://schemas.microsoft.com/office/powerpoint/2010/main" val="257947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wd">
                                    <p:tmAbs val="5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 presetClass="emph" presetSubtype="2" fill="hold" grpId="0" nodeType="afterEffect">
                                  <p:stCondLst>
                                    <p:cond delay="0"/>
                                  </p:stCondLst>
                                  <p:iterate type="wd">
                                    <p:tmPct val="0"/>
                                  </p:iterate>
                                  <p:childTnLst>
                                    <p:animClr clrSpc="rgb" dir="cw">
                                      <p:cBhvr override="childStyle">
                                        <p:cTn id="9" dur="2000" fill="hold"/>
                                        <p:tgtEl>
                                          <p:spTgt spid="6"/>
                                        </p:tgtEl>
                                        <p:attrNameLst>
                                          <p:attrName>style.color</p:attrName>
                                        </p:attrNameLst>
                                      </p:cBhvr>
                                      <p:to>
                                        <a:srgbClr val="00D150"/>
                                      </p:to>
                                    </p:animClr>
                                  </p:childTnLst>
                                </p:cTn>
                              </p:par>
                            </p:childTnLst>
                          </p:cTn>
                        </p:par>
                        <p:par>
                          <p:cTn id="10" fill="hold">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2000"/>
                            </p:stCondLst>
                            <p:childTnLst>
                              <p:par>
                                <p:cTn id="14" presetID="3" presetClass="emph" presetSubtype="2" fill="hold" grpId="0" nodeType="afterEffect">
                                  <p:stCondLst>
                                    <p:cond delay="0"/>
                                  </p:stCondLst>
                                  <p:childTnLst>
                                    <p:animClr clrSpc="rgb" dir="cw">
                                      <p:cBhvr override="childStyle">
                                        <p:cTn id="15" dur="2000" fill="hold"/>
                                        <p:tgtEl>
                                          <p:spTgt spid="4"/>
                                        </p:tgtEl>
                                        <p:attrNameLst>
                                          <p:attrName>style.color</p:attrName>
                                        </p:attrNameLst>
                                      </p:cBhvr>
                                      <p:to>
                                        <a:srgbClr val="00AE42"/>
                                      </p:to>
                                    </p:animClr>
                                  </p:childTnLst>
                                </p:cTn>
                              </p:par>
                            </p:childTnLst>
                          </p:cTn>
                        </p:par>
                        <p:par>
                          <p:cTn id="16" fill="hold">
                            <p:stCondLst>
                              <p:cond delay="4000"/>
                            </p:stCondLst>
                            <p:childTnLst>
                              <p:par>
                                <p:cTn id="17" presetID="1" presetClass="entr" presetSubtype="0" fill="hold" grpId="1"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4000"/>
                            </p:stCondLst>
                            <p:childTnLst>
                              <p:par>
                                <p:cTn id="20" presetID="3" presetClass="emph" presetSubtype="2" fill="hold" grpId="0" nodeType="afterEffect">
                                  <p:stCondLst>
                                    <p:cond delay="0"/>
                                  </p:stCondLst>
                                  <p:childTnLst>
                                    <p:animClr clrSpc="rgb" dir="cw">
                                      <p:cBhvr override="childStyle">
                                        <p:cTn id="21" dur="2000" fill="hold"/>
                                        <p:tgtEl>
                                          <p:spTgt spid="7"/>
                                        </p:tgtEl>
                                        <p:attrNameLst>
                                          <p:attrName>style.color</p:attrName>
                                        </p:attrNameLst>
                                      </p:cBhvr>
                                      <p:to>
                                        <a:srgbClr val="237236"/>
                                      </p:to>
                                    </p:animClr>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04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052"/>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7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7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7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74"/>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2054"/>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2056"/>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84"/>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9"/>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64"/>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2"/>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8"/>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58"/>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6" grpId="0"/>
      <p:bldP spid="6" grpId="1"/>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60AFDA-84E3-E946-A72E-7409CA49B5C2}"/>
              </a:ext>
            </a:extLst>
          </p:cNvPr>
          <p:cNvSpPr>
            <a:spLocks noGrp="1"/>
          </p:cNvSpPr>
          <p:nvPr>
            <p:ph type="title"/>
          </p:nvPr>
        </p:nvSpPr>
        <p:spPr>
          <a:xfrm>
            <a:off x="609600" y="274638"/>
            <a:ext cx="10972800" cy="1143000"/>
          </a:xfrm>
        </p:spPr>
        <p:txBody>
          <a:bodyPr>
            <a:normAutofit/>
          </a:bodyPr>
          <a:lstStyle/>
          <a:p>
            <a:r>
              <a:rPr lang="de-DE" sz="5400" dirty="0">
                <a:latin typeface="Brandon Grotesque Light" panose="020B0303020203060202" pitchFamily="34" charset="77"/>
              </a:rPr>
              <a:t>Green Health Partnerships</a:t>
            </a:r>
            <a:endParaRPr lang="en-GB" sz="5400" dirty="0">
              <a:latin typeface="Brandon Grotesque Light" panose="020B0303020203060202" pitchFamily="34" charset="77"/>
            </a:endParaRPr>
          </a:p>
        </p:txBody>
      </p:sp>
      <p:sp>
        <p:nvSpPr>
          <p:cNvPr id="7" name="Content Placeholder 4">
            <a:extLst>
              <a:ext uri="{FF2B5EF4-FFF2-40B4-BE49-F238E27FC236}">
                <a16:creationId xmlns:a16="http://schemas.microsoft.com/office/drawing/2014/main" id="{543CD4B0-5C48-4E4D-BBA2-8E2C5C5E4E66}"/>
              </a:ext>
            </a:extLst>
          </p:cNvPr>
          <p:cNvSpPr txBox="1">
            <a:spLocks/>
          </p:cNvSpPr>
          <p:nvPr/>
        </p:nvSpPr>
        <p:spPr>
          <a:xfrm>
            <a:off x="609600" y="1600201"/>
            <a:ext cx="10972800" cy="452596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tint val="75000"/>
                  </a:schemeClr>
                </a:solidFill>
                <a:latin typeface="Brandon Grotesque Light" panose="020B0303020203060202"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Brandon Grotesque Light" panose="020B0303020203060202"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Brandon Grotesque Light" panose="020B0303020203060202"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Brandon Grotesque Light" panose="020B0303020203060202"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Brandon Grotesque Light" panose="020B0303020203060202"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solidFill>
                  <a:srgbClr val="59BD67"/>
                </a:solidFill>
                <a:latin typeface="Brandon Grotesque Medium" panose="020B0603020203060202" pitchFamily="34" charset="77"/>
              </a:rPr>
              <a:t>Lanarkshire</a:t>
            </a:r>
          </a:p>
          <a:p>
            <a:pPr lvl="1"/>
            <a:r>
              <a:rPr lang="en-GB" dirty="0">
                <a:solidFill>
                  <a:schemeClr val="tx1"/>
                </a:solidFill>
              </a:rPr>
              <a:t>Green Health Manager</a:t>
            </a:r>
          </a:p>
          <a:p>
            <a:pPr lvl="2"/>
            <a:r>
              <a:rPr lang="en-GB" dirty="0">
                <a:solidFill>
                  <a:schemeClr val="tx1"/>
                </a:solidFill>
              </a:rPr>
              <a:t>March 2018, employed by NHS Lanarkshire</a:t>
            </a:r>
          </a:p>
          <a:p>
            <a:r>
              <a:rPr lang="en-GB" dirty="0">
                <a:solidFill>
                  <a:srgbClr val="59BD67"/>
                </a:solidFill>
                <a:latin typeface="Brandon Grotesque Medium" panose="020B0603020203060202" pitchFamily="34" charset="77"/>
              </a:rPr>
              <a:t>Dundee</a:t>
            </a:r>
          </a:p>
          <a:p>
            <a:pPr lvl="1"/>
            <a:r>
              <a:rPr lang="en-GB" dirty="0">
                <a:solidFill>
                  <a:schemeClr val="tx1"/>
                </a:solidFill>
              </a:rPr>
              <a:t>GHP Coordinator</a:t>
            </a:r>
          </a:p>
          <a:p>
            <a:pPr lvl="2"/>
            <a:r>
              <a:rPr lang="en-GB" dirty="0">
                <a:solidFill>
                  <a:schemeClr val="tx1"/>
                </a:solidFill>
              </a:rPr>
              <a:t>June 2018, employed by DCC, jointly managed by NHS Tayside</a:t>
            </a:r>
          </a:p>
          <a:p>
            <a:r>
              <a:rPr lang="en-GB" dirty="0">
                <a:solidFill>
                  <a:srgbClr val="59BD67"/>
                </a:solidFill>
                <a:latin typeface="Brandon Grotesque Medium" panose="020B0603020203060202" pitchFamily="34" charset="77"/>
              </a:rPr>
              <a:t>North Ayrshire</a:t>
            </a:r>
          </a:p>
          <a:p>
            <a:pPr lvl="1"/>
            <a:r>
              <a:rPr lang="en-GB" dirty="0">
                <a:solidFill>
                  <a:schemeClr val="tx1"/>
                </a:solidFill>
              </a:rPr>
              <a:t>GHP Project Officer</a:t>
            </a:r>
          </a:p>
          <a:p>
            <a:pPr lvl="2"/>
            <a:r>
              <a:rPr lang="en-GB" dirty="0">
                <a:solidFill>
                  <a:schemeClr val="tx1"/>
                </a:solidFill>
              </a:rPr>
              <a:t>July 2018, hosted and managed by TCV and KA Leisure</a:t>
            </a:r>
          </a:p>
          <a:p>
            <a:r>
              <a:rPr lang="en-GB" dirty="0">
                <a:solidFill>
                  <a:srgbClr val="59BD67"/>
                </a:solidFill>
                <a:latin typeface="Brandon Grotesque Medium" panose="020B0603020203060202" pitchFamily="34" charset="77"/>
              </a:rPr>
              <a:t>Highlands</a:t>
            </a:r>
          </a:p>
          <a:p>
            <a:pPr lvl="1"/>
            <a:r>
              <a:rPr lang="en-GB" dirty="0">
                <a:solidFill>
                  <a:schemeClr val="tx1"/>
                </a:solidFill>
              </a:rPr>
              <a:t>GHP Development Officer</a:t>
            </a:r>
          </a:p>
          <a:p>
            <a:pPr lvl="2"/>
            <a:r>
              <a:rPr lang="en-GB" dirty="0">
                <a:solidFill>
                  <a:schemeClr val="tx1"/>
                </a:solidFill>
              </a:rPr>
              <a:t>November 2018, employed by HS Highland</a:t>
            </a:r>
            <a:br>
              <a:rPr lang="en-GB" dirty="0"/>
            </a:br>
            <a:endParaRPr lang="en-GB" dirty="0"/>
          </a:p>
        </p:txBody>
      </p:sp>
    </p:spTree>
    <p:extLst>
      <p:ext uri="{BB962C8B-B14F-4D97-AF65-F5344CB8AC3E}">
        <p14:creationId xmlns:p14="http://schemas.microsoft.com/office/powerpoint/2010/main" val="71122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0121" y="5114150"/>
            <a:ext cx="2674800" cy="1783200"/>
          </a:xfrm>
          <a:prstGeom prst="rect">
            <a:avLst/>
          </a:prstGeom>
        </p:spPr>
      </p:pic>
      <p:sp>
        <p:nvSpPr>
          <p:cNvPr id="2" name="Title 1"/>
          <p:cNvSpPr>
            <a:spLocks noGrp="1"/>
          </p:cNvSpPr>
          <p:nvPr>
            <p:ph type="title"/>
          </p:nvPr>
        </p:nvSpPr>
        <p:spPr>
          <a:xfrm>
            <a:off x="257412" y="638272"/>
            <a:ext cx="6386274" cy="1162050"/>
          </a:xfrm>
        </p:spPr>
        <p:txBody>
          <a:bodyPr>
            <a:noAutofit/>
          </a:bodyPr>
          <a:lstStyle/>
          <a:p>
            <a:r>
              <a:rPr lang="en-GB" sz="4000" b="0" dirty="0">
                <a:latin typeface="Brandon Grotesque Light" panose="020B0303020203060202" pitchFamily="34" charset="77"/>
              </a:rPr>
              <a:t>ONHS Scotland promotes</a:t>
            </a:r>
            <a:br>
              <a:rPr lang="en-GB" sz="4000" b="0" dirty="0">
                <a:latin typeface="Brandon Grotesque Light" panose="020B0303020203060202" pitchFamily="34" charset="77"/>
              </a:rPr>
            </a:br>
            <a:r>
              <a:rPr lang="en-GB" sz="4000" b="0" dirty="0">
                <a:solidFill>
                  <a:srgbClr val="59BD67"/>
                </a:solidFill>
                <a:latin typeface="Brandon Grotesque Light" panose="020B0303020203060202" pitchFamily="34" charset="77"/>
              </a:rPr>
              <a:t> ‘green health’</a:t>
            </a:r>
          </a:p>
        </p:txBody>
      </p:sp>
      <p:pic>
        <p:nvPicPr>
          <p:cNvPr id="5" name="Content Placeholder 4"/>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9315015" y="2768"/>
            <a:ext cx="2876905" cy="1917936"/>
          </a:xfrm>
        </p:spPr>
      </p:pic>
      <p:sp>
        <p:nvSpPr>
          <p:cNvPr id="4" name="Text Placeholder 3"/>
          <p:cNvSpPr>
            <a:spLocks noGrp="1"/>
          </p:cNvSpPr>
          <p:nvPr>
            <p:ph type="body" sz="half" idx="2"/>
          </p:nvPr>
        </p:nvSpPr>
        <p:spPr>
          <a:xfrm>
            <a:off x="933168" y="1920704"/>
            <a:ext cx="4829003" cy="4509125"/>
          </a:xfrm>
        </p:spPr>
        <p:txBody>
          <a:bodyPr>
            <a:normAutofit/>
          </a:bodyPr>
          <a:lstStyle/>
          <a:p>
            <a:r>
              <a:rPr lang="en-GB" sz="1800" dirty="0">
                <a:solidFill>
                  <a:srgbClr val="59BD67"/>
                </a:solidFill>
              </a:rPr>
              <a:t>Active or passive </a:t>
            </a:r>
            <a:r>
              <a:rPr lang="en-GB" sz="1800" dirty="0"/>
              <a:t>engagement with greenspace/nature, which improves physical, mental and social health and wellbeing</a:t>
            </a:r>
          </a:p>
          <a:p>
            <a:endParaRPr lang="en-GB" sz="1600" dirty="0"/>
          </a:p>
          <a:p>
            <a:pPr marL="285750" indent="-285750">
              <a:buFont typeface="Arial" panose="020B0604020202020204" pitchFamily="34" charset="0"/>
              <a:buChar char="•"/>
            </a:pPr>
            <a:r>
              <a:rPr lang="en-GB" sz="1600" dirty="0"/>
              <a:t>Nature-based interventions</a:t>
            </a:r>
          </a:p>
          <a:p>
            <a:pPr marL="285750" indent="-285750">
              <a:buFont typeface="Arial" panose="020B0604020202020204" pitchFamily="34" charset="0"/>
              <a:buChar char="•"/>
            </a:pPr>
            <a:r>
              <a:rPr lang="en-GB" sz="1600" dirty="0"/>
              <a:t>Walking and relaxation</a:t>
            </a:r>
          </a:p>
          <a:p>
            <a:pPr marL="285750" indent="-285750">
              <a:buFont typeface="Arial" panose="020B0604020202020204" pitchFamily="34" charset="0"/>
              <a:buChar char="•"/>
            </a:pPr>
            <a:r>
              <a:rPr lang="en-GB" sz="1600" dirty="0"/>
              <a:t>Outdoor learning and play</a:t>
            </a:r>
          </a:p>
          <a:p>
            <a:pPr marL="285750" indent="-285750">
              <a:buFont typeface="Arial" panose="020B0604020202020204" pitchFamily="34" charset="0"/>
              <a:buChar char="•"/>
            </a:pPr>
            <a:r>
              <a:rPr lang="en-GB" sz="1600" dirty="0"/>
              <a:t>Recreation and sport</a:t>
            </a:r>
          </a:p>
          <a:p>
            <a:pPr marL="285750" indent="-285750">
              <a:buFont typeface="Arial" panose="020B0604020202020204" pitchFamily="34" charset="0"/>
              <a:buChar char="•"/>
            </a:pPr>
            <a:r>
              <a:rPr lang="en-GB" sz="1600" dirty="0"/>
              <a:t>Practical conservation</a:t>
            </a:r>
          </a:p>
          <a:p>
            <a:pPr marL="285750" indent="-285750">
              <a:buFont typeface="Arial" panose="020B0604020202020204" pitchFamily="34" charset="0"/>
              <a:buChar char="•"/>
            </a:pPr>
            <a:r>
              <a:rPr lang="en-GB" sz="1600" dirty="0"/>
              <a:t>Gardening</a:t>
            </a:r>
          </a:p>
          <a:p>
            <a:pPr marL="285750" indent="-285750">
              <a:buFont typeface="Arial" panose="020B0604020202020204" pitchFamily="34" charset="0"/>
              <a:buChar char="•"/>
            </a:pPr>
            <a:r>
              <a:rPr lang="en-GB" sz="1600" dirty="0"/>
              <a:t>Rehabilitation and recovery</a:t>
            </a:r>
          </a:p>
          <a:p>
            <a:pPr marL="285750" indent="-285750">
              <a:buFont typeface="Arial" panose="020B0604020202020204" pitchFamily="34" charset="0"/>
              <a:buChar char="•"/>
            </a:pPr>
            <a:r>
              <a:rPr lang="en-GB" sz="1600" dirty="0"/>
              <a:t>Active travel</a:t>
            </a:r>
          </a:p>
          <a:p>
            <a:pPr marL="285750" indent="-285750">
              <a:buFont typeface="Arial" panose="020B0604020202020204" pitchFamily="34" charset="0"/>
              <a:buChar char="•"/>
            </a:pPr>
            <a:r>
              <a:rPr lang="en-GB" sz="1600" dirty="0"/>
              <a:t>Looking at nature (incl. VR)</a:t>
            </a: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14923" y="1784560"/>
            <a:ext cx="2877077" cy="1918051"/>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14923" y="3558984"/>
            <a:ext cx="2877076" cy="1925976"/>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14923" y="5361016"/>
            <a:ext cx="2877077" cy="1499752"/>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40241" y="0"/>
            <a:ext cx="2674800" cy="1787328"/>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43686" y="1780172"/>
            <a:ext cx="2674800" cy="1783200"/>
          </a:xfrm>
          <a:prstGeom prst="rect">
            <a:avLst/>
          </a:prstGeom>
        </p:spPr>
      </p:pic>
      <p:pic>
        <p:nvPicPr>
          <p:cNvPr id="17" name="Picture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40121" y="3551828"/>
            <a:ext cx="2674800" cy="1783200"/>
          </a:xfrm>
          <a:prstGeom prst="rect">
            <a:avLst/>
          </a:prstGeom>
        </p:spPr>
      </p:pic>
      <p:pic>
        <p:nvPicPr>
          <p:cNvPr id="12" name="Picture 11">
            <a:extLst>
              <a:ext uri="{FF2B5EF4-FFF2-40B4-BE49-F238E27FC236}">
                <a16:creationId xmlns:a16="http://schemas.microsoft.com/office/drawing/2014/main" id="{1318E62E-4D5B-1A46-B0C2-45C10D51E69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65625" t="20403" r="21687" b="16486"/>
          <a:stretch/>
        </p:blipFill>
        <p:spPr>
          <a:xfrm rot="510660">
            <a:off x="4316214" y="3833650"/>
            <a:ext cx="1976575" cy="2765258"/>
          </a:xfrm>
          <a:prstGeom prst="rect">
            <a:avLst/>
          </a:prstGeom>
        </p:spPr>
      </p:pic>
      <p:pic>
        <p:nvPicPr>
          <p:cNvPr id="13" name="Picture 12">
            <a:extLst>
              <a:ext uri="{FF2B5EF4-FFF2-40B4-BE49-F238E27FC236}">
                <a16:creationId xmlns:a16="http://schemas.microsoft.com/office/drawing/2014/main" id="{E6C53679-98D4-C547-BAE2-DF7E99BA4B1A}"/>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948326"/>
            <a:ext cx="933168" cy="852524"/>
          </a:xfrm>
          <a:prstGeom prst="rect">
            <a:avLst/>
          </a:prstGeom>
        </p:spPr>
      </p:pic>
    </p:spTree>
    <p:extLst>
      <p:ext uri="{BB962C8B-B14F-4D97-AF65-F5344CB8AC3E}">
        <p14:creationId xmlns:p14="http://schemas.microsoft.com/office/powerpoint/2010/main" val="135724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1">
            <a:extLst>
              <a:ext uri="{FF2B5EF4-FFF2-40B4-BE49-F238E27FC236}">
                <a16:creationId xmlns:a16="http://schemas.microsoft.com/office/drawing/2014/main" id="{BD8417B8-B91E-354B-A2E7-29BC40FAED3F}"/>
              </a:ext>
            </a:extLst>
          </p:cNvPr>
          <p:cNvSpPr>
            <a:spLocks noGrp="1"/>
          </p:cNvSpPr>
          <p:nvPr>
            <p:ph type="title"/>
          </p:nvPr>
        </p:nvSpPr>
        <p:spPr>
          <a:xfrm>
            <a:off x="375781" y="488111"/>
            <a:ext cx="5159629" cy="1162050"/>
          </a:xfrm>
        </p:spPr>
        <p:txBody>
          <a:bodyPr vert="horz" lIns="91440" tIns="45720" rIns="91440" bIns="45720" rtlCol="0" anchor="b">
            <a:noAutofit/>
          </a:bodyPr>
          <a:lstStyle/>
          <a:p>
            <a:r>
              <a:rPr lang="en-GB" sz="3600" b="0" dirty="0"/>
              <a:t>Our Natural Health Service</a:t>
            </a:r>
            <a:br>
              <a:rPr lang="en-GB" sz="3600" b="0" dirty="0"/>
            </a:br>
            <a:r>
              <a:rPr lang="en-GB" sz="3600" b="0" dirty="0"/>
              <a:t>The Concept.</a:t>
            </a:r>
          </a:p>
        </p:txBody>
      </p:sp>
      <p:grpSp>
        <p:nvGrpSpPr>
          <p:cNvPr id="36" name="Content Placeholder 34">
            <a:extLst>
              <a:ext uri="{FF2B5EF4-FFF2-40B4-BE49-F238E27FC236}">
                <a16:creationId xmlns:a16="http://schemas.microsoft.com/office/drawing/2014/main" id="{9BFE6A92-133E-F14E-8BCE-451D22C4EB58}"/>
              </a:ext>
            </a:extLst>
          </p:cNvPr>
          <p:cNvGrpSpPr>
            <a:grpSpLocks noGrp="1"/>
          </p:cNvGrpSpPr>
          <p:nvPr/>
        </p:nvGrpSpPr>
        <p:grpSpPr bwMode="auto">
          <a:xfrm>
            <a:off x="5535410" y="132356"/>
            <a:ext cx="5228522" cy="5554669"/>
            <a:chOff x="0" y="0"/>
            <a:chExt cx="5097780" cy="6305550"/>
          </a:xfrm>
        </p:grpSpPr>
        <p:grpSp>
          <p:nvGrpSpPr>
            <p:cNvPr id="37" name="Group 4">
              <a:extLst>
                <a:ext uri="{FF2B5EF4-FFF2-40B4-BE49-F238E27FC236}">
                  <a16:creationId xmlns:a16="http://schemas.microsoft.com/office/drawing/2014/main" id="{E44EE63A-E4A2-8B4E-AA38-BDF700D6FBE0}"/>
                </a:ext>
              </a:extLst>
            </p:cNvPr>
            <p:cNvGrpSpPr>
              <a:grpSpLocks/>
            </p:cNvGrpSpPr>
            <p:nvPr/>
          </p:nvGrpSpPr>
          <p:grpSpPr bwMode="auto">
            <a:xfrm>
              <a:off x="0" y="396240"/>
              <a:ext cx="5097780" cy="5909310"/>
              <a:chOff x="0" y="0"/>
              <a:chExt cx="5097780" cy="5909310"/>
            </a:xfrm>
          </p:grpSpPr>
          <p:grpSp>
            <p:nvGrpSpPr>
              <p:cNvPr id="39" name="Group 6">
                <a:extLst>
                  <a:ext uri="{FF2B5EF4-FFF2-40B4-BE49-F238E27FC236}">
                    <a16:creationId xmlns:a16="http://schemas.microsoft.com/office/drawing/2014/main" id="{4AB1BEBD-67AF-9248-A916-76B0CEA967FE}"/>
                  </a:ext>
                </a:extLst>
              </p:cNvPr>
              <p:cNvGrpSpPr>
                <a:grpSpLocks/>
              </p:cNvGrpSpPr>
              <p:nvPr/>
            </p:nvGrpSpPr>
            <p:grpSpPr bwMode="auto">
              <a:xfrm>
                <a:off x="0" y="0"/>
                <a:ext cx="5097780" cy="2331720"/>
                <a:chOff x="0" y="0"/>
                <a:chExt cx="5097780" cy="2331720"/>
              </a:xfrm>
            </p:grpSpPr>
            <p:cxnSp>
              <p:nvCxnSpPr>
                <p:cNvPr id="54" name="Straight Arrow Connector 26">
                  <a:extLst>
                    <a:ext uri="{FF2B5EF4-FFF2-40B4-BE49-F238E27FC236}">
                      <a16:creationId xmlns:a16="http://schemas.microsoft.com/office/drawing/2014/main" id="{F60FAD9C-AAA9-0D40-A078-76569B09C839}"/>
                    </a:ext>
                  </a:extLst>
                </p:cNvPr>
                <p:cNvCxnSpPr>
                  <a:cxnSpLocks noChangeShapeType="1"/>
                </p:cNvCxnSpPr>
                <p:nvPr/>
              </p:nvCxnSpPr>
              <p:spPr bwMode="auto">
                <a:xfrm rot="5400000">
                  <a:off x="495300" y="1257300"/>
                  <a:ext cx="1196340" cy="952500"/>
                </a:xfrm>
                <a:prstGeom prst="curvedConnector3">
                  <a:avLst>
                    <a:gd name="adj1" fmla="val 25796"/>
                  </a:avLst>
                </a:prstGeom>
                <a:noFill/>
                <a:ln w="57150" algn="ctr">
                  <a:solidFill>
                    <a:srgbClr val="4F81B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5" name="Straight Arrow Connector 29">
                  <a:extLst>
                    <a:ext uri="{FF2B5EF4-FFF2-40B4-BE49-F238E27FC236}">
                      <a16:creationId xmlns:a16="http://schemas.microsoft.com/office/drawing/2014/main" id="{6A4BB901-9054-4343-AD7B-C8D21D96D4EB}"/>
                    </a:ext>
                  </a:extLst>
                </p:cNvPr>
                <p:cNvCxnSpPr>
                  <a:cxnSpLocks noChangeShapeType="1"/>
                </p:cNvCxnSpPr>
                <p:nvPr/>
              </p:nvCxnSpPr>
              <p:spPr bwMode="auto">
                <a:xfrm rot="16200000" flipH="1">
                  <a:off x="3524250" y="1337310"/>
                  <a:ext cx="1208405" cy="779780"/>
                </a:xfrm>
                <a:prstGeom prst="curvedConnector3">
                  <a:avLst>
                    <a:gd name="adj1" fmla="val 24778"/>
                  </a:avLst>
                </a:prstGeom>
                <a:noFill/>
                <a:ln w="57150" algn="ctr">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56" name="Group 55">
                  <a:extLst>
                    <a:ext uri="{FF2B5EF4-FFF2-40B4-BE49-F238E27FC236}">
                      <a16:creationId xmlns:a16="http://schemas.microsoft.com/office/drawing/2014/main" id="{D6CF1258-B098-9A4E-A689-C07F5C4EC722}"/>
                    </a:ext>
                  </a:extLst>
                </p:cNvPr>
                <p:cNvGrpSpPr>
                  <a:grpSpLocks/>
                </p:cNvGrpSpPr>
                <p:nvPr/>
              </p:nvGrpSpPr>
              <p:grpSpPr bwMode="auto">
                <a:xfrm>
                  <a:off x="60960" y="0"/>
                  <a:ext cx="5036820" cy="1128808"/>
                  <a:chOff x="0" y="0"/>
                  <a:chExt cx="5036820" cy="1128808"/>
                </a:xfrm>
              </p:grpSpPr>
              <p:sp>
                <p:nvSpPr>
                  <p:cNvPr id="62" name="Oval 61">
                    <a:extLst>
                      <a:ext uri="{FF2B5EF4-FFF2-40B4-BE49-F238E27FC236}">
                        <a16:creationId xmlns:a16="http://schemas.microsoft.com/office/drawing/2014/main" id="{6492EDBB-49BF-0442-9F67-71AB9883AA2B}"/>
                      </a:ext>
                    </a:extLst>
                  </p:cNvPr>
                  <p:cNvSpPr>
                    <a:spLocks noChangeArrowheads="1"/>
                  </p:cNvSpPr>
                  <p:nvPr/>
                </p:nvSpPr>
                <p:spPr bwMode="auto">
                  <a:xfrm>
                    <a:off x="0" y="16288"/>
                    <a:ext cx="2918460" cy="1112520"/>
                  </a:xfrm>
                  <a:prstGeom prst="ellipse">
                    <a:avLst/>
                  </a:prstGeom>
                  <a:solidFill>
                    <a:srgbClr val="4F81BD"/>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r>
                      <a:rPr lang="en-GB" sz="1600" dirty="0">
                        <a:solidFill>
                          <a:prstClr val="black"/>
                        </a:solidFill>
                        <a:latin typeface="Brandon Grotesque Light" panose="020B0303020203060202" pitchFamily="34" charset="77"/>
                        <a:ea typeface="Arial" pitchFamily="34" charset="0"/>
                        <a:cs typeface="Times New Roman" pitchFamily="18" charset="0"/>
                      </a:rPr>
                      <a:t>Public Health</a:t>
                    </a:r>
                  </a:p>
                </p:txBody>
              </p:sp>
              <p:sp>
                <p:nvSpPr>
                  <p:cNvPr id="63" name="Oval 62">
                    <a:extLst>
                      <a:ext uri="{FF2B5EF4-FFF2-40B4-BE49-F238E27FC236}">
                        <a16:creationId xmlns:a16="http://schemas.microsoft.com/office/drawing/2014/main" id="{58B16870-9F26-6548-918C-74D780799D14}"/>
                      </a:ext>
                    </a:extLst>
                  </p:cNvPr>
                  <p:cNvSpPr>
                    <a:spLocks noChangeArrowheads="1"/>
                  </p:cNvSpPr>
                  <p:nvPr/>
                </p:nvSpPr>
                <p:spPr bwMode="auto">
                  <a:xfrm>
                    <a:off x="2156460" y="0"/>
                    <a:ext cx="2880360" cy="1112520"/>
                  </a:xfrm>
                  <a:prstGeom prst="ellipse">
                    <a:avLst/>
                  </a:prstGeom>
                  <a:solidFill>
                    <a:srgbClr val="4F81BD"/>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r>
                      <a:rPr lang="en-GB" sz="1600" dirty="0">
                        <a:solidFill>
                          <a:prstClr val="black"/>
                        </a:solidFill>
                        <a:latin typeface="Brandon Grotesque Light" panose="020B0303020203060202" pitchFamily="34" charset="77"/>
                        <a:ea typeface="Arial" pitchFamily="34" charset="0"/>
                        <a:cs typeface="Times New Roman" pitchFamily="18" charset="0"/>
                      </a:rPr>
                      <a:t>Health &amp; Social Care</a:t>
                    </a:r>
                  </a:p>
                </p:txBody>
              </p:sp>
            </p:grpSp>
            <p:cxnSp>
              <p:nvCxnSpPr>
                <p:cNvPr id="57" name="Straight Arrow Connector 27">
                  <a:extLst>
                    <a:ext uri="{FF2B5EF4-FFF2-40B4-BE49-F238E27FC236}">
                      <a16:creationId xmlns:a16="http://schemas.microsoft.com/office/drawing/2014/main" id="{B746E9BC-52C7-A040-B478-B669C9F25A5B}"/>
                    </a:ext>
                  </a:extLst>
                </p:cNvPr>
                <p:cNvCxnSpPr>
                  <a:cxnSpLocks noChangeShapeType="1"/>
                </p:cNvCxnSpPr>
                <p:nvPr/>
              </p:nvCxnSpPr>
              <p:spPr bwMode="auto">
                <a:xfrm rot="16200000" flipH="1">
                  <a:off x="1520190" y="1314450"/>
                  <a:ext cx="1182686" cy="814703"/>
                </a:xfrm>
                <a:prstGeom prst="curvedConnector3">
                  <a:avLst>
                    <a:gd name="adj1" fmla="val 28079"/>
                  </a:avLst>
                </a:prstGeom>
                <a:noFill/>
                <a:ln w="57150" algn="ctr">
                  <a:solidFill>
                    <a:srgbClr val="4F81B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8" name="Straight Arrow Connector 28">
                  <a:extLst>
                    <a:ext uri="{FF2B5EF4-FFF2-40B4-BE49-F238E27FC236}">
                      <a16:creationId xmlns:a16="http://schemas.microsoft.com/office/drawing/2014/main" id="{C603DEAB-9C62-3E46-A639-CD529BE7B1CB}"/>
                    </a:ext>
                  </a:extLst>
                </p:cNvPr>
                <p:cNvCxnSpPr>
                  <a:cxnSpLocks noChangeShapeType="1"/>
                </p:cNvCxnSpPr>
                <p:nvPr/>
              </p:nvCxnSpPr>
              <p:spPr bwMode="auto">
                <a:xfrm rot="5400000">
                  <a:off x="2537460" y="1287780"/>
                  <a:ext cx="1183005" cy="864000"/>
                </a:xfrm>
                <a:prstGeom prst="curvedConnector3">
                  <a:avLst>
                    <a:gd name="adj1" fmla="val 26167"/>
                  </a:avLst>
                </a:prstGeom>
                <a:noFill/>
                <a:ln w="57150" algn="ctr">
                  <a:solidFill>
                    <a:srgbClr val="4A7EBB"/>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59" name="Group 58">
                  <a:extLst>
                    <a:ext uri="{FF2B5EF4-FFF2-40B4-BE49-F238E27FC236}">
                      <a16:creationId xmlns:a16="http://schemas.microsoft.com/office/drawing/2014/main" id="{3482481D-FEB2-804E-A892-C16901985FC1}"/>
                    </a:ext>
                  </a:extLst>
                </p:cNvPr>
                <p:cNvGrpSpPr>
                  <a:grpSpLocks/>
                </p:cNvGrpSpPr>
                <p:nvPr/>
              </p:nvGrpSpPr>
              <p:grpSpPr bwMode="auto">
                <a:xfrm>
                  <a:off x="0" y="1508760"/>
                  <a:ext cx="4991100" cy="403860"/>
                  <a:chOff x="0" y="0"/>
                  <a:chExt cx="4991100" cy="403860"/>
                </a:xfrm>
              </p:grpSpPr>
              <p:sp>
                <p:nvSpPr>
                  <p:cNvPr id="60" name="Rounded Rectangle 59">
                    <a:extLst>
                      <a:ext uri="{FF2B5EF4-FFF2-40B4-BE49-F238E27FC236}">
                        <a16:creationId xmlns:a16="http://schemas.microsoft.com/office/drawing/2014/main" id="{69CB5DB0-E288-6B49-BC9D-94BD09EAAEF4}"/>
                      </a:ext>
                    </a:extLst>
                  </p:cNvPr>
                  <p:cNvSpPr>
                    <a:spLocks noChangeArrowheads="1"/>
                  </p:cNvSpPr>
                  <p:nvPr/>
                </p:nvSpPr>
                <p:spPr bwMode="auto">
                  <a:xfrm>
                    <a:off x="3489960" y="7620"/>
                    <a:ext cx="1501140" cy="396240"/>
                  </a:xfrm>
                  <a:prstGeom prst="roundRect">
                    <a:avLst>
                      <a:gd name="adj" fmla="val 16667"/>
                    </a:avLst>
                  </a:prstGeom>
                  <a:solidFill>
                    <a:srgbClr val="FFFFFF"/>
                  </a:solidFill>
                  <a:ln w="25400" algn="ctr">
                    <a:solidFill>
                      <a:srgbClr val="385D8A"/>
                    </a:solidFill>
                    <a:prstDash val="sysDot"/>
                    <a:round/>
                    <a:headEnd/>
                    <a:tailEnd/>
                  </a:ln>
                </p:spPr>
                <p:txBody>
                  <a:bodyPr anchor="ctr"/>
                  <a:lstStyle/>
                  <a:p>
                    <a:pPr algn="ctr"/>
                    <a:r>
                      <a:rPr lang="en-GB" sz="1200" dirty="0">
                        <a:solidFill>
                          <a:srgbClr val="000000"/>
                        </a:solidFill>
                        <a:ea typeface="Arial" pitchFamily="34" charset="0"/>
                        <a:cs typeface="Times New Roman" pitchFamily="18" charset="0"/>
                      </a:rPr>
                      <a:t>People with a defined need</a:t>
                    </a:r>
                    <a:endParaRPr lang="en-GB" dirty="0">
                      <a:solidFill>
                        <a:prstClr val="black"/>
                      </a:solidFill>
                      <a:ea typeface="Arial" pitchFamily="34" charset="0"/>
                      <a:cs typeface="Times New Roman" pitchFamily="18" charset="0"/>
                    </a:endParaRPr>
                  </a:p>
                </p:txBody>
              </p:sp>
              <p:sp>
                <p:nvSpPr>
                  <p:cNvPr id="61" name="Rounded Rectangle 60">
                    <a:extLst>
                      <a:ext uri="{FF2B5EF4-FFF2-40B4-BE49-F238E27FC236}">
                        <a16:creationId xmlns:a16="http://schemas.microsoft.com/office/drawing/2014/main" id="{D2524FFA-4E7B-5B42-8A84-743C87DC0763}"/>
                      </a:ext>
                    </a:extLst>
                  </p:cNvPr>
                  <p:cNvSpPr>
                    <a:spLocks noChangeArrowheads="1"/>
                  </p:cNvSpPr>
                  <p:nvPr/>
                </p:nvSpPr>
                <p:spPr bwMode="auto">
                  <a:xfrm>
                    <a:off x="0" y="0"/>
                    <a:ext cx="3406140" cy="403860"/>
                  </a:xfrm>
                  <a:prstGeom prst="roundRect">
                    <a:avLst>
                      <a:gd name="adj" fmla="val 16667"/>
                    </a:avLst>
                  </a:prstGeom>
                  <a:solidFill>
                    <a:srgbClr val="FFFFFF"/>
                  </a:solidFill>
                  <a:ln w="25400" algn="ctr">
                    <a:solidFill>
                      <a:srgbClr val="385D8A"/>
                    </a:solidFill>
                    <a:prstDash val="sysDot"/>
                    <a:round/>
                    <a:headEnd/>
                    <a:tailEnd/>
                  </a:ln>
                </p:spPr>
                <p:txBody>
                  <a:bodyPr anchor="ctr"/>
                  <a:lstStyle/>
                  <a:p>
                    <a:pPr algn="ctr"/>
                    <a:r>
                      <a:rPr lang="en-GB" sz="1200" dirty="0">
                        <a:solidFill>
                          <a:srgbClr val="000000"/>
                        </a:solidFill>
                        <a:ea typeface="Arial" pitchFamily="34" charset="0"/>
                        <a:cs typeface="Times New Roman" pitchFamily="18" charset="0"/>
                      </a:rPr>
                      <a:t>General population</a:t>
                    </a:r>
                  </a:p>
                  <a:p>
                    <a:pPr algn="ctr"/>
                    <a:r>
                      <a:rPr lang="en-GB" sz="1200" dirty="0">
                        <a:solidFill>
                          <a:srgbClr val="000000"/>
                        </a:solidFill>
                        <a:ea typeface="Arial" pitchFamily="34" charset="0"/>
                        <a:cs typeface="Times New Roman" pitchFamily="18" charset="0"/>
                      </a:rPr>
                      <a:t>(incl. groups within general population)</a:t>
                    </a:r>
                    <a:endParaRPr lang="en-GB" dirty="0">
                      <a:solidFill>
                        <a:prstClr val="black"/>
                      </a:solidFill>
                      <a:ea typeface="Arial" pitchFamily="34" charset="0"/>
                      <a:cs typeface="Times New Roman" pitchFamily="18" charset="0"/>
                    </a:endParaRPr>
                  </a:p>
                </p:txBody>
              </p:sp>
            </p:grpSp>
          </p:grpSp>
          <p:grpSp>
            <p:nvGrpSpPr>
              <p:cNvPr id="40" name="Group 7">
                <a:extLst>
                  <a:ext uri="{FF2B5EF4-FFF2-40B4-BE49-F238E27FC236}">
                    <a16:creationId xmlns:a16="http://schemas.microsoft.com/office/drawing/2014/main" id="{C2D952DC-9EB5-2A4F-A3AB-D37BCDC2946D}"/>
                  </a:ext>
                </a:extLst>
              </p:cNvPr>
              <p:cNvGrpSpPr>
                <a:grpSpLocks/>
              </p:cNvGrpSpPr>
              <p:nvPr/>
            </p:nvGrpSpPr>
            <p:grpSpPr bwMode="auto">
              <a:xfrm>
                <a:off x="106680" y="2331720"/>
                <a:ext cx="4922520" cy="3577590"/>
                <a:chOff x="0" y="0"/>
                <a:chExt cx="4922520" cy="3577590"/>
              </a:xfrm>
            </p:grpSpPr>
            <p:sp>
              <p:nvSpPr>
                <p:cNvPr id="41" name="Rounded Rectangle 40">
                  <a:extLst>
                    <a:ext uri="{FF2B5EF4-FFF2-40B4-BE49-F238E27FC236}">
                      <a16:creationId xmlns:a16="http://schemas.microsoft.com/office/drawing/2014/main" id="{14157E61-DFF4-F348-A0D2-1904C70BAE1D}"/>
                    </a:ext>
                  </a:extLst>
                </p:cNvPr>
                <p:cNvSpPr>
                  <a:spLocks noChangeArrowheads="1"/>
                </p:cNvSpPr>
                <p:nvPr/>
              </p:nvSpPr>
              <p:spPr bwMode="auto">
                <a:xfrm>
                  <a:off x="0" y="2735580"/>
                  <a:ext cx="4922520" cy="842010"/>
                </a:xfrm>
                <a:prstGeom prst="roundRect">
                  <a:avLst>
                    <a:gd name="adj" fmla="val 16667"/>
                  </a:avLst>
                </a:prstGeom>
                <a:solidFill>
                  <a:srgbClr val="C3D69B"/>
                </a:solidFill>
                <a:ln w="25400" algn="ctr">
                  <a:solidFill>
                    <a:srgbClr val="77933C"/>
                  </a:solidFill>
                  <a:round/>
                  <a:headEnd/>
                  <a:tailEnd/>
                </a:ln>
              </p:spPr>
              <p:txBody>
                <a:bodyPr anchor="b"/>
                <a:lstStyle/>
                <a:p>
                  <a:pPr algn="ctr"/>
                  <a:r>
                    <a:rPr lang="en-GB" sz="1100" dirty="0">
                      <a:solidFill>
                        <a:srgbClr val="000000"/>
                      </a:solidFill>
                      <a:latin typeface="Brandon Grotesque Light" panose="020B0303020203060202" pitchFamily="34" charset="77"/>
                      <a:ea typeface="Arial" pitchFamily="34" charset="0"/>
                      <a:cs typeface="Times New Roman" pitchFamily="18" charset="0"/>
                    </a:rPr>
                    <a:t> </a:t>
                  </a:r>
                  <a:endParaRPr lang="en-GB" sz="1100" dirty="0">
                    <a:solidFill>
                      <a:prstClr val="black"/>
                    </a:solidFill>
                    <a:latin typeface="Brandon Grotesque Light" panose="020B0303020203060202" pitchFamily="34" charset="77"/>
                    <a:ea typeface="Arial" pitchFamily="34" charset="0"/>
                    <a:cs typeface="Times New Roman" pitchFamily="18" charset="0"/>
                  </a:endParaRPr>
                </a:p>
                <a:p>
                  <a:pPr algn="ctr"/>
                  <a:r>
                    <a:rPr lang="en-GB" dirty="0">
                      <a:solidFill>
                        <a:srgbClr val="000000"/>
                      </a:solidFill>
                      <a:latin typeface="Brandon Grotesque Light" panose="020B0303020203060202" pitchFamily="34" charset="77"/>
                      <a:ea typeface="Arial" pitchFamily="34" charset="0"/>
                      <a:cs typeface="Times New Roman" pitchFamily="18" charset="0"/>
                    </a:rPr>
                    <a:t>Scotland’s Natural Environment &amp;</a:t>
                  </a:r>
                </a:p>
                <a:p>
                  <a:pPr algn="ctr"/>
                  <a:r>
                    <a:rPr lang="en-GB" dirty="0">
                      <a:solidFill>
                        <a:srgbClr val="000000"/>
                      </a:solidFill>
                      <a:latin typeface="Brandon Grotesque Light" panose="020B0303020203060202" pitchFamily="34" charset="77"/>
                      <a:ea typeface="Arial" pitchFamily="34" charset="0"/>
                      <a:cs typeface="Times New Roman" pitchFamily="18" charset="0"/>
                    </a:rPr>
                    <a:t>Green Infrastructure</a:t>
                  </a:r>
                  <a:endParaRPr lang="en-GB" dirty="0">
                    <a:solidFill>
                      <a:prstClr val="black"/>
                    </a:solidFill>
                    <a:latin typeface="Brandon Grotesque Light" panose="020B0303020203060202" pitchFamily="34" charset="77"/>
                    <a:ea typeface="Arial" pitchFamily="34" charset="0"/>
                    <a:cs typeface="Times New Roman" pitchFamily="18" charset="0"/>
                  </a:endParaRPr>
                </a:p>
              </p:txBody>
            </p:sp>
            <p:grpSp>
              <p:nvGrpSpPr>
                <p:cNvPr id="42" name="Group 9">
                  <a:extLst>
                    <a:ext uri="{FF2B5EF4-FFF2-40B4-BE49-F238E27FC236}">
                      <a16:creationId xmlns:a16="http://schemas.microsoft.com/office/drawing/2014/main" id="{B78489E5-5547-2049-A1EC-3DF43611DE70}"/>
                    </a:ext>
                  </a:extLst>
                </p:cNvPr>
                <p:cNvGrpSpPr>
                  <a:grpSpLocks/>
                </p:cNvGrpSpPr>
                <p:nvPr/>
              </p:nvGrpSpPr>
              <p:grpSpPr bwMode="auto">
                <a:xfrm>
                  <a:off x="0" y="0"/>
                  <a:ext cx="4922520" cy="2709545"/>
                  <a:chOff x="0" y="0"/>
                  <a:chExt cx="4922520" cy="2709545"/>
                </a:xfrm>
              </p:grpSpPr>
              <p:grpSp>
                <p:nvGrpSpPr>
                  <p:cNvPr id="43" name="Group 10">
                    <a:extLst>
                      <a:ext uri="{FF2B5EF4-FFF2-40B4-BE49-F238E27FC236}">
                        <a16:creationId xmlns:a16="http://schemas.microsoft.com/office/drawing/2014/main" id="{42235BDC-8321-474B-A12D-66A1B0AEFBDE}"/>
                      </a:ext>
                    </a:extLst>
                  </p:cNvPr>
                  <p:cNvGrpSpPr>
                    <a:grpSpLocks/>
                  </p:cNvGrpSpPr>
                  <p:nvPr/>
                </p:nvGrpSpPr>
                <p:grpSpPr bwMode="auto">
                  <a:xfrm>
                    <a:off x="0" y="0"/>
                    <a:ext cx="4922520" cy="2575560"/>
                    <a:chOff x="0" y="0"/>
                    <a:chExt cx="4922520" cy="2575560"/>
                  </a:xfrm>
                </p:grpSpPr>
                <p:sp>
                  <p:nvSpPr>
                    <p:cNvPr id="48" name="Rounded Rectangle 47">
                      <a:extLst>
                        <a:ext uri="{FF2B5EF4-FFF2-40B4-BE49-F238E27FC236}">
                          <a16:creationId xmlns:a16="http://schemas.microsoft.com/office/drawing/2014/main" id="{A940360C-D537-BB4F-B1FD-ED05AD071547}"/>
                        </a:ext>
                      </a:extLst>
                    </p:cNvPr>
                    <p:cNvSpPr>
                      <a:spLocks noChangeArrowheads="1"/>
                    </p:cNvSpPr>
                    <p:nvPr/>
                  </p:nvSpPr>
                  <p:spPr bwMode="auto">
                    <a:xfrm>
                      <a:off x="0" y="0"/>
                      <a:ext cx="4922520" cy="2575560"/>
                    </a:xfrm>
                    <a:prstGeom prst="roundRect">
                      <a:avLst>
                        <a:gd name="adj" fmla="val 16667"/>
                      </a:avLst>
                    </a:prstGeom>
                    <a:solidFill>
                      <a:srgbClr val="C3D69B"/>
                    </a:solidFill>
                    <a:ln w="25400" algn="ctr">
                      <a:solidFill>
                        <a:srgbClr val="C3D69B"/>
                      </a:solidFill>
                      <a:round/>
                      <a:headEnd/>
                      <a:tailEnd/>
                    </a:ln>
                  </p:spPr>
                  <p:txBody>
                    <a:bodyPr anchor="ctr"/>
                    <a:lstStyle/>
                    <a:p>
                      <a:endParaRPr lang="en-US">
                        <a:solidFill>
                          <a:prstClr val="black"/>
                        </a:solidFill>
                      </a:endParaRPr>
                    </a:p>
                  </p:txBody>
                </p:sp>
                <p:sp>
                  <p:nvSpPr>
                    <p:cNvPr id="49" name="Rounded Rectangle 48">
                      <a:extLst>
                        <a:ext uri="{FF2B5EF4-FFF2-40B4-BE49-F238E27FC236}">
                          <a16:creationId xmlns:a16="http://schemas.microsoft.com/office/drawing/2014/main" id="{387B103D-745D-1F47-95B0-1ED714DF8202}"/>
                        </a:ext>
                      </a:extLst>
                    </p:cNvPr>
                    <p:cNvSpPr>
                      <a:spLocks noChangeArrowheads="1"/>
                    </p:cNvSpPr>
                    <p:nvPr/>
                  </p:nvSpPr>
                  <p:spPr bwMode="auto">
                    <a:xfrm>
                      <a:off x="114300" y="45720"/>
                      <a:ext cx="1220439" cy="2406015"/>
                    </a:xfrm>
                    <a:prstGeom prst="roundRect">
                      <a:avLst>
                        <a:gd name="adj" fmla="val 16667"/>
                      </a:avLst>
                    </a:prstGeom>
                    <a:solidFill>
                      <a:srgbClr val="FFFFFF"/>
                    </a:solidFill>
                    <a:ln w="25400" algn="ctr">
                      <a:solidFill>
                        <a:srgbClr val="4F6228"/>
                      </a:solidFill>
                      <a:round/>
                      <a:headEnd/>
                      <a:tailEnd/>
                    </a:ln>
                  </p:spPr>
                  <p:txBody>
                    <a:bodyPr anchor="ctr"/>
                    <a:lstStyle/>
                    <a:p>
                      <a:pPr algn="ctr"/>
                      <a:r>
                        <a:rPr lang="en-GB" sz="1400" b="1" dirty="0">
                          <a:solidFill>
                            <a:srgbClr val="000000"/>
                          </a:solidFill>
                          <a:ea typeface="Arial" pitchFamily="34" charset="0"/>
                          <a:cs typeface="Times New Roman" pitchFamily="18" charset="0"/>
                        </a:rPr>
                        <a:t>Everyday contact with nature</a:t>
                      </a:r>
                      <a:endParaRPr lang="en-GB" sz="1400" b="1" dirty="0">
                        <a:solidFill>
                          <a:prstClr val="black"/>
                        </a:solidFill>
                        <a:ea typeface="Arial" pitchFamily="34" charset="0"/>
                        <a:cs typeface="Times New Roman" pitchFamily="18" charset="0"/>
                      </a:endParaRPr>
                    </a:p>
                    <a:p>
                      <a:pPr algn="ctr"/>
                      <a:r>
                        <a:rPr lang="en-GB" sz="1100" dirty="0">
                          <a:solidFill>
                            <a:srgbClr val="000000"/>
                          </a:solidFill>
                          <a:ea typeface="Arial" pitchFamily="34" charset="0"/>
                          <a:cs typeface="Times New Roman" pitchFamily="18" charset="0"/>
                        </a:rPr>
                        <a:t> </a:t>
                      </a:r>
                      <a:r>
                        <a:rPr lang="en-GB" sz="1050" dirty="0">
                          <a:solidFill>
                            <a:srgbClr val="000000"/>
                          </a:solidFill>
                          <a:ea typeface="Arial" pitchFamily="34" charset="0"/>
                          <a:cs typeface="Times New Roman" pitchFamily="18" charset="0"/>
                        </a:rPr>
                        <a:t>Recreation</a:t>
                      </a:r>
                      <a:endParaRPr lang="en-GB" sz="1400" dirty="0">
                        <a:solidFill>
                          <a:prstClr val="black"/>
                        </a:solidFill>
                        <a:ea typeface="Arial" pitchFamily="34" charset="0"/>
                        <a:cs typeface="Times New Roman" pitchFamily="18" charset="0"/>
                      </a:endParaRPr>
                    </a:p>
                    <a:p>
                      <a:pPr algn="ctr"/>
                      <a:r>
                        <a:rPr lang="en-GB" sz="1050" dirty="0">
                          <a:solidFill>
                            <a:srgbClr val="000000"/>
                          </a:solidFill>
                          <a:ea typeface="Arial" pitchFamily="34" charset="0"/>
                          <a:cs typeface="Times New Roman" pitchFamily="18" charset="0"/>
                        </a:rPr>
                        <a:t>Pastimes</a:t>
                      </a:r>
                      <a:endParaRPr lang="en-GB" sz="1400" dirty="0">
                        <a:solidFill>
                          <a:prstClr val="black"/>
                        </a:solidFill>
                        <a:ea typeface="Arial" pitchFamily="34" charset="0"/>
                        <a:cs typeface="Times New Roman" pitchFamily="18" charset="0"/>
                      </a:endParaRPr>
                    </a:p>
                    <a:p>
                      <a:pPr algn="ctr"/>
                      <a:r>
                        <a:rPr lang="en-GB" sz="1050" dirty="0">
                          <a:solidFill>
                            <a:srgbClr val="000000"/>
                          </a:solidFill>
                          <a:ea typeface="Arial" pitchFamily="34" charset="0"/>
                          <a:cs typeface="Times New Roman" pitchFamily="18" charset="0"/>
                        </a:rPr>
                        <a:t>Volunteering</a:t>
                      </a:r>
                      <a:endParaRPr lang="en-GB" sz="1400" dirty="0">
                        <a:solidFill>
                          <a:prstClr val="black"/>
                        </a:solidFill>
                        <a:ea typeface="Arial" pitchFamily="34" charset="0"/>
                        <a:cs typeface="Times New Roman" pitchFamily="18" charset="0"/>
                      </a:endParaRPr>
                    </a:p>
                    <a:p>
                      <a:pPr algn="ctr"/>
                      <a:r>
                        <a:rPr lang="en-GB" sz="1050" dirty="0">
                          <a:solidFill>
                            <a:srgbClr val="000000"/>
                          </a:solidFill>
                          <a:ea typeface="Arial" pitchFamily="34" charset="0"/>
                          <a:cs typeface="Times New Roman" pitchFamily="18" charset="0"/>
                        </a:rPr>
                        <a:t>Learning</a:t>
                      </a:r>
                      <a:endParaRPr lang="en-GB" sz="1400" dirty="0">
                        <a:solidFill>
                          <a:prstClr val="black"/>
                        </a:solidFill>
                        <a:ea typeface="Arial" pitchFamily="34" charset="0"/>
                        <a:cs typeface="Times New Roman" pitchFamily="18" charset="0"/>
                      </a:endParaRPr>
                    </a:p>
                    <a:p>
                      <a:pPr algn="ctr"/>
                      <a:r>
                        <a:rPr lang="en-GB" sz="1050" dirty="0">
                          <a:solidFill>
                            <a:srgbClr val="000000"/>
                          </a:solidFill>
                          <a:ea typeface="Arial" pitchFamily="34" charset="0"/>
                          <a:cs typeface="Times New Roman" pitchFamily="18" charset="0"/>
                        </a:rPr>
                        <a:t>Active travel</a:t>
                      </a:r>
                      <a:endParaRPr lang="en-GB" sz="1400" dirty="0">
                        <a:solidFill>
                          <a:prstClr val="black"/>
                        </a:solidFill>
                        <a:ea typeface="Arial" pitchFamily="34" charset="0"/>
                        <a:cs typeface="Times New Roman" pitchFamily="18" charset="0"/>
                      </a:endParaRPr>
                    </a:p>
                  </p:txBody>
                </p:sp>
                <p:sp>
                  <p:nvSpPr>
                    <p:cNvPr id="50" name="Rounded Rectangle 49">
                      <a:extLst>
                        <a:ext uri="{FF2B5EF4-FFF2-40B4-BE49-F238E27FC236}">
                          <a16:creationId xmlns:a16="http://schemas.microsoft.com/office/drawing/2014/main" id="{C15C42D0-B533-8C4C-A522-89CAC24675FC}"/>
                        </a:ext>
                      </a:extLst>
                    </p:cNvPr>
                    <p:cNvSpPr>
                      <a:spLocks noChangeArrowheads="1"/>
                    </p:cNvSpPr>
                    <p:nvPr/>
                  </p:nvSpPr>
                  <p:spPr bwMode="auto">
                    <a:xfrm>
                      <a:off x="1844040" y="45720"/>
                      <a:ext cx="1220360" cy="2406639"/>
                    </a:xfrm>
                    <a:prstGeom prst="roundRect">
                      <a:avLst>
                        <a:gd name="adj" fmla="val 16667"/>
                      </a:avLst>
                    </a:prstGeom>
                    <a:solidFill>
                      <a:srgbClr val="FFFFFF"/>
                    </a:solidFill>
                    <a:ln w="25400" algn="ctr">
                      <a:solidFill>
                        <a:srgbClr val="4F6228"/>
                      </a:solidFill>
                      <a:round/>
                      <a:headEnd/>
                      <a:tailEnd/>
                    </a:ln>
                  </p:spPr>
                  <p:txBody>
                    <a:bodyPr anchor="ctr"/>
                    <a:lstStyle/>
                    <a:p>
                      <a:pPr algn="ctr"/>
                      <a:r>
                        <a:rPr lang="en-GB" sz="1400" b="1" dirty="0">
                          <a:solidFill>
                            <a:srgbClr val="000000"/>
                          </a:solidFill>
                          <a:ea typeface="Arial" pitchFamily="34" charset="0"/>
                          <a:cs typeface="Times New Roman" pitchFamily="18" charset="0"/>
                        </a:rPr>
                        <a:t>Nature based health promotion initiatives</a:t>
                      </a:r>
                      <a:endParaRPr lang="en-GB" sz="600" dirty="0">
                        <a:solidFill>
                          <a:prstClr val="black"/>
                        </a:solidFill>
                        <a:ea typeface="Arial" pitchFamily="34" charset="0"/>
                        <a:cs typeface="Times New Roman" pitchFamily="18" charset="0"/>
                      </a:endParaRPr>
                    </a:p>
                    <a:p>
                      <a:pPr algn="ctr"/>
                      <a:r>
                        <a:rPr lang="en-GB" sz="1050" dirty="0">
                          <a:solidFill>
                            <a:srgbClr val="000000"/>
                          </a:solidFill>
                          <a:ea typeface="Arial" pitchFamily="34" charset="0"/>
                          <a:cs typeface="Times New Roman" pitchFamily="18" charset="0"/>
                        </a:rPr>
                        <a:t>Health walks</a:t>
                      </a:r>
                      <a:endParaRPr lang="en-GB" sz="1400" dirty="0">
                        <a:solidFill>
                          <a:prstClr val="black"/>
                        </a:solidFill>
                        <a:ea typeface="Arial" pitchFamily="34" charset="0"/>
                        <a:cs typeface="Times New Roman" pitchFamily="18" charset="0"/>
                      </a:endParaRPr>
                    </a:p>
                    <a:p>
                      <a:pPr algn="ctr"/>
                      <a:r>
                        <a:rPr lang="en-GB" sz="1050" dirty="0">
                          <a:solidFill>
                            <a:srgbClr val="000000"/>
                          </a:solidFill>
                          <a:ea typeface="Arial" pitchFamily="34" charset="0"/>
                          <a:cs typeface="Times New Roman" pitchFamily="18" charset="0"/>
                        </a:rPr>
                        <a:t>Green gyms</a:t>
                      </a:r>
                      <a:endParaRPr lang="en-GB" sz="1400" dirty="0">
                        <a:solidFill>
                          <a:prstClr val="black"/>
                        </a:solidFill>
                        <a:ea typeface="Arial" pitchFamily="34" charset="0"/>
                        <a:cs typeface="Times New Roman" pitchFamily="18" charset="0"/>
                      </a:endParaRPr>
                    </a:p>
                    <a:p>
                      <a:pPr algn="ctr"/>
                      <a:r>
                        <a:rPr lang="en-GB" sz="1050" dirty="0">
                          <a:solidFill>
                            <a:srgbClr val="000000"/>
                          </a:solidFill>
                          <a:ea typeface="Arial" pitchFamily="34" charset="0"/>
                          <a:cs typeface="Times New Roman" pitchFamily="18" charset="0"/>
                        </a:rPr>
                        <a:t>Community growing</a:t>
                      </a:r>
                      <a:endParaRPr lang="en-GB" sz="1400" dirty="0">
                        <a:solidFill>
                          <a:prstClr val="black"/>
                        </a:solidFill>
                        <a:ea typeface="Arial" pitchFamily="34" charset="0"/>
                        <a:cs typeface="Times New Roman" pitchFamily="18" charset="0"/>
                      </a:endParaRPr>
                    </a:p>
                  </p:txBody>
                </p:sp>
                <p:sp>
                  <p:nvSpPr>
                    <p:cNvPr id="51" name="Left-Right Arrow 19">
                      <a:extLst>
                        <a:ext uri="{FF2B5EF4-FFF2-40B4-BE49-F238E27FC236}">
                          <a16:creationId xmlns:a16="http://schemas.microsoft.com/office/drawing/2014/main" id="{608730B3-4382-0F4B-A53B-5B5D6CC3C030}"/>
                        </a:ext>
                      </a:extLst>
                    </p:cNvPr>
                    <p:cNvSpPr>
                      <a:spLocks noChangeArrowheads="1"/>
                    </p:cNvSpPr>
                    <p:nvPr/>
                  </p:nvSpPr>
                  <p:spPr bwMode="auto">
                    <a:xfrm>
                      <a:off x="1386840" y="1127760"/>
                      <a:ext cx="389696" cy="228539"/>
                    </a:xfrm>
                    <a:prstGeom prst="leftRightArrow">
                      <a:avLst>
                        <a:gd name="adj1" fmla="val 50000"/>
                        <a:gd name="adj2" fmla="val 50002"/>
                      </a:avLst>
                    </a:prstGeom>
                    <a:solidFill>
                      <a:srgbClr val="77933C"/>
                    </a:solidFill>
                    <a:ln w="25400" algn="ctr">
                      <a:solidFill>
                        <a:srgbClr val="000000"/>
                      </a:solidFill>
                      <a:miter lim="800000"/>
                      <a:headEnd/>
                      <a:tailEnd/>
                    </a:ln>
                  </p:spPr>
                  <p:txBody>
                    <a:bodyPr anchor="ctr"/>
                    <a:lstStyle/>
                    <a:p>
                      <a:endParaRPr lang="en-US">
                        <a:solidFill>
                          <a:prstClr val="black"/>
                        </a:solidFill>
                      </a:endParaRPr>
                    </a:p>
                  </p:txBody>
                </p:sp>
                <p:sp>
                  <p:nvSpPr>
                    <p:cNvPr id="52" name="Rounded Rectangle 18">
                      <a:extLst>
                        <a:ext uri="{FF2B5EF4-FFF2-40B4-BE49-F238E27FC236}">
                          <a16:creationId xmlns:a16="http://schemas.microsoft.com/office/drawing/2014/main" id="{7598534B-189E-164C-BEF6-3A158B209A10}"/>
                        </a:ext>
                      </a:extLst>
                    </p:cNvPr>
                    <p:cNvSpPr>
                      <a:spLocks noChangeArrowheads="1"/>
                    </p:cNvSpPr>
                    <p:nvPr/>
                  </p:nvSpPr>
                  <p:spPr bwMode="auto">
                    <a:xfrm>
                      <a:off x="3581400" y="45721"/>
                      <a:ext cx="1187065" cy="2455057"/>
                    </a:xfrm>
                    <a:prstGeom prst="roundRect">
                      <a:avLst>
                        <a:gd name="adj" fmla="val 16667"/>
                      </a:avLst>
                    </a:prstGeom>
                    <a:solidFill>
                      <a:srgbClr val="FFFFFF"/>
                    </a:solidFill>
                    <a:ln w="25400" algn="ctr">
                      <a:solidFill>
                        <a:srgbClr val="4F6228"/>
                      </a:solidFill>
                      <a:round/>
                      <a:headEnd/>
                      <a:tailEnd/>
                    </a:ln>
                  </p:spPr>
                  <p:txBody>
                    <a:bodyPr anchor="ctr"/>
                    <a:lstStyle/>
                    <a:p>
                      <a:pPr algn="ctr"/>
                      <a:r>
                        <a:rPr lang="en-GB" sz="1100" b="1" dirty="0">
                          <a:solidFill>
                            <a:srgbClr val="000000"/>
                          </a:solidFill>
                          <a:ea typeface="Arial" pitchFamily="34" charset="0"/>
                          <a:cs typeface="Times New Roman" pitchFamily="18" charset="0"/>
                        </a:rPr>
                        <a:t>Nature based interventions with defined health or social outcome</a:t>
                      </a:r>
                    </a:p>
                    <a:p>
                      <a:pPr algn="ctr"/>
                      <a:endParaRPr lang="en-GB" sz="300" b="1" dirty="0">
                        <a:solidFill>
                          <a:prstClr val="black"/>
                        </a:solidFill>
                        <a:ea typeface="Arial" pitchFamily="34" charset="0"/>
                        <a:cs typeface="Times New Roman" pitchFamily="18" charset="0"/>
                      </a:endParaRPr>
                    </a:p>
                    <a:p>
                      <a:pPr algn="ctr"/>
                      <a:r>
                        <a:rPr lang="en-GB" sz="1050" dirty="0">
                          <a:solidFill>
                            <a:srgbClr val="000000"/>
                          </a:solidFill>
                          <a:ea typeface="Arial" pitchFamily="34" charset="0"/>
                          <a:cs typeface="Times New Roman" pitchFamily="18" charset="0"/>
                        </a:rPr>
                        <a:t> Therapeutic &amp; Exercise programmes as a treatment intervention</a:t>
                      </a:r>
                      <a:endParaRPr lang="en-GB" sz="1050" dirty="0">
                        <a:solidFill>
                          <a:prstClr val="black"/>
                        </a:solidFill>
                        <a:ea typeface="Arial" pitchFamily="34" charset="0"/>
                        <a:cs typeface="Times New Roman" pitchFamily="18" charset="0"/>
                      </a:endParaRPr>
                    </a:p>
                  </p:txBody>
                </p:sp>
                <p:sp>
                  <p:nvSpPr>
                    <p:cNvPr id="53" name="Left-Right Arrow 51">
                      <a:extLst>
                        <a:ext uri="{FF2B5EF4-FFF2-40B4-BE49-F238E27FC236}">
                          <a16:creationId xmlns:a16="http://schemas.microsoft.com/office/drawing/2014/main" id="{FC1E9CCC-817A-E143-BFFF-3394EC64E635}"/>
                        </a:ext>
                      </a:extLst>
                    </p:cNvPr>
                    <p:cNvSpPr>
                      <a:spLocks noChangeArrowheads="1"/>
                    </p:cNvSpPr>
                    <p:nvPr/>
                  </p:nvSpPr>
                  <p:spPr bwMode="auto">
                    <a:xfrm>
                      <a:off x="3124200" y="1120140"/>
                      <a:ext cx="409673" cy="228539"/>
                    </a:xfrm>
                    <a:prstGeom prst="leftRightArrow">
                      <a:avLst>
                        <a:gd name="adj1" fmla="val 50000"/>
                        <a:gd name="adj2" fmla="val 50001"/>
                      </a:avLst>
                    </a:prstGeom>
                    <a:solidFill>
                      <a:srgbClr val="77933C"/>
                    </a:solidFill>
                    <a:ln w="25400" algn="ctr">
                      <a:solidFill>
                        <a:srgbClr val="000000"/>
                      </a:solidFill>
                      <a:miter lim="800000"/>
                      <a:headEnd/>
                      <a:tailEnd/>
                    </a:ln>
                  </p:spPr>
                  <p:txBody>
                    <a:bodyPr anchor="ctr"/>
                    <a:lstStyle/>
                    <a:p>
                      <a:endParaRPr lang="en-US">
                        <a:solidFill>
                          <a:prstClr val="black"/>
                        </a:solidFill>
                      </a:endParaRPr>
                    </a:p>
                  </p:txBody>
                </p:sp>
              </p:grpSp>
              <p:grpSp>
                <p:nvGrpSpPr>
                  <p:cNvPr id="44" name="Group 11">
                    <a:extLst>
                      <a:ext uri="{FF2B5EF4-FFF2-40B4-BE49-F238E27FC236}">
                        <a16:creationId xmlns:a16="http://schemas.microsoft.com/office/drawing/2014/main" id="{C640F38B-5A4E-5D41-B894-DA5DACDD045F}"/>
                      </a:ext>
                    </a:extLst>
                  </p:cNvPr>
                  <p:cNvGrpSpPr>
                    <a:grpSpLocks/>
                  </p:cNvGrpSpPr>
                  <p:nvPr/>
                </p:nvGrpSpPr>
                <p:grpSpPr bwMode="auto">
                  <a:xfrm>
                    <a:off x="487680" y="2225040"/>
                    <a:ext cx="3943985" cy="484505"/>
                    <a:chOff x="0" y="0"/>
                    <a:chExt cx="3943985" cy="484505"/>
                  </a:xfrm>
                </p:grpSpPr>
                <p:sp>
                  <p:nvSpPr>
                    <p:cNvPr id="45" name="Chevron 44">
                      <a:extLst>
                        <a:ext uri="{FF2B5EF4-FFF2-40B4-BE49-F238E27FC236}">
                          <a16:creationId xmlns:a16="http://schemas.microsoft.com/office/drawing/2014/main" id="{F80EFE77-1457-DB49-B6DC-85FA8EF6C928}"/>
                        </a:ext>
                      </a:extLst>
                    </p:cNvPr>
                    <p:cNvSpPr>
                      <a:spLocks noChangeArrowheads="1"/>
                    </p:cNvSpPr>
                    <p:nvPr/>
                  </p:nvSpPr>
                  <p:spPr bwMode="auto">
                    <a:xfrm rot="-5400000">
                      <a:off x="0" y="0"/>
                      <a:ext cx="484505" cy="484505"/>
                    </a:xfrm>
                    <a:prstGeom prst="chevron">
                      <a:avLst>
                        <a:gd name="adj" fmla="val 50000"/>
                      </a:avLst>
                    </a:prstGeom>
                    <a:solidFill>
                      <a:srgbClr val="77933C"/>
                    </a:solidFill>
                    <a:ln w="25400" algn="ctr">
                      <a:solidFill>
                        <a:srgbClr val="4F6228"/>
                      </a:solidFill>
                      <a:miter lim="800000"/>
                      <a:headEnd/>
                      <a:tailEnd/>
                    </a:ln>
                  </p:spPr>
                  <p:txBody>
                    <a:bodyPr anchor="ctr"/>
                    <a:lstStyle/>
                    <a:p>
                      <a:endParaRPr lang="en-US">
                        <a:solidFill>
                          <a:prstClr val="black"/>
                        </a:solidFill>
                      </a:endParaRPr>
                    </a:p>
                  </p:txBody>
                </p:sp>
                <p:sp>
                  <p:nvSpPr>
                    <p:cNvPr id="46" name="Chevron 45">
                      <a:extLst>
                        <a:ext uri="{FF2B5EF4-FFF2-40B4-BE49-F238E27FC236}">
                          <a16:creationId xmlns:a16="http://schemas.microsoft.com/office/drawing/2014/main" id="{1196536B-4AE6-6E42-A818-51B5DDD1190A}"/>
                        </a:ext>
                      </a:extLst>
                    </p:cNvPr>
                    <p:cNvSpPr>
                      <a:spLocks noChangeArrowheads="1"/>
                    </p:cNvSpPr>
                    <p:nvPr/>
                  </p:nvSpPr>
                  <p:spPr bwMode="auto">
                    <a:xfrm rot="-5400000">
                      <a:off x="1752600" y="0"/>
                      <a:ext cx="484505" cy="484505"/>
                    </a:xfrm>
                    <a:prstGeom prst="chevron">
                      <a:avLst>
                        <a:gd name="adj" fmla="val 50000"/>
                      </a:avLst>
                    </a:prstGeom>
                    <a:solidFill>
                      <a:srgbClr val="77933C"/>
                    </a:solidFill>
                    <a:ln w="25400" algn="ctr">
                      <a:solidFill>
                        <a:srgbClr val="4F6228"/>
                      </a:solidFill>
                      <a:miter lim="800000"/>
                      <a:headEnd/>
                      <a:tailEnd/>
                    </a:ln>
                  </p:spPr>
                  <p:txBody>
                    <a:bodyPr anchor="ctr"/>
                    <a:lstStyle/>
                    <a:p>
                      <a:endParaRPr lang="en-US">
                        <a:solidFill>
                          <a:prstClr val="black"/>
                        </a:solidFill>
                      </a:endParaRPr>
                    </a:p>
                  </p:txBody>
                </p:sp>
                <p:sp>
                  <p:nvSpPr>
                    <p:cNvPr id="47" name="Chevron 46">
                      <a:extLst>
                        <a:ext uri="{FF2B5EF4-FFF2-40B4-BE49-F238E27FC236}">
                          <a16:creationId xmlns:a16="http://schemas.microsoft.com/office/drawing/2014/main" id="{09999CF0-F60F-0646-9B4A-0030709BD8D9}"/>
                        </a:ext>
                      </a:extLst>
                    </p:cNvPr>
                    <p:cNvSpPr>
                      <a:spLocks noChangeArrowheads="1"/>
                    </p:cNvSpPr>
                    <p:nvPr/>
                  </p:nvSpPr>
                  <p:spPr bwMode="auto">
                    <a:xfrm rot="-5400000">
                      <a:off x="3459480" y="0"/>
                      <a:ext cx="484505" cy="484505"/>
                    </a:xfrm>
                    <a:prstGeom prst="chevron">
                      <a:avLst>
                        <a:gd name="adj" fmla="val 50000"/>
                      </a:avLst>
                    </a:prstGeom>
                    <a:solidFill>
                      <a:srgbClr val="77933C"/>
                    </a:solidFill>
                    <a:ln w="25400" algn="ctr">
                      <a:solidFill>
                        <a:srgbClr val="4F6228"/>
                      </a:solidFill>
                      <a:miter lim="800000"/>
                      <a:headEnd/>
                      <a:tailEnd/>
                    </a:ln>
                  </p:spPr>
                  <p:txBody>
                    <a:bodyPr anchor="ctr"/>
                    <a:lstStyle/>
                    <a:p>
                      <a:endParaRPr lang="en-US">
                        <a:solidFill>
                          <a:prstClr val="black"/>
                        </a:solidFill>
                      </a:endParaRPr>
                    </a:p>
                  </p:txBody>
                </p:sp>
              </p:grpSp>
            </p:grpSp>
          </p:grpSp>
        </p:grpSp>
        <p:sp>
          <p:nvSpPr>
            <p:cNvPr id="38" name="Text Box 2">
              <a:extLst>
                <a:ext uri="{FF2B5EF4-FFF2-40B4-BE49-F238E27FC236}">
                  <a16:creationId xmlns:a16="http://schemas.microsoft.com/office/drawing/2014/main" id="{29B4F964-DAD3-4C4F-9240-032D2FF6DA57}"/>
                </a:ext>
              </a:extLst>
            </p:cNvPr>
            <p:cNvSpPr txBox="1">
              <a:spLocks noChangeArrowheads="1"/>
            </p:cNvSpPr>
            <p:nvPr/>
          </p:nvSpPr>
          <p:spPr bwMode="auto">
            <a:xfrm>
              <a:off x="929640" y="0"/>
              <a:ext cx="329184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100">
                <a:solidFill>
                  <a:prstClr val="black"/>
                </a:solidFill>
                <a:ea typeface="Arial" pitchFamily="34" charset="0"/>
                <a:cs typeface="Times New Roman" pitchFamily="18" charset="0"/>
              </a:endParaRPr>
            </a:p>
          </p:txBody>
        </p:sp>
      </p:grpSp>
      <p:sp>
        <p:nvSpPr>
          <p:cNvPr id="64" name="Text Placeholder 33">
            <a:extLst>
              <a:ext uri="{FF2B5EF4-FFF2-40B4-BE49-F238E27FC236}">
                <a16:creationId xmlns:a16="http://schemas.microsoft.com/office/drawing/2014/main" id="{40345033-D0CD-5448-9705-46397C51CEEC}"/>
              </a:ext>
            </a:extLst>
          </p:cNvPr>
          <p:cNvSpPr>
            <a:spLocks noGrp="1"/>
          </p:cNvSpPr>
          <p:nvPr>
            <p:ph type="body" sz="half" idx="2"/>
          </p:nvPr>
        </p:nvSpPr>
        <p:spPr>
          <a:xfrm>
            <a:off x="745067" y="1858376"/>
            <a:ext cx="4047901" cy="4691063"/>
          </a:xfrm>
        </p:spPr>
        <p:txBody>
          <a:bodyPr>
            <a:noAutofit/>
          </a:bodyPr>
          <a:lstStyle/>
          <a:p>
            <a:pPr>
              <a:defRPr/>
            </a:pPr>
            <a:r>
              <a:rPr lang="en-GB" sz="1800" dirty="0">
                <a:latin typeface="Brandon Grotesque Medium" panose="020B0603020203060202" pitchFamily="34" charset="77"/>
              </a:rPr>
              <a:t>Designed to complement NHS</a:t>
            </a:r>
          </a:p>
          <a:p>
            <a:pPr>
              <a:lnSpc>
                <a:spcPct val="100000"/>
              </a:lnSpc>
              <a:spcBef>
                <a:spcPts val="600"/>
              </a:spcBef>
              <a:buFont typeface="Arial" pitchFamily="34" charset="0"/>
              <a:buChar char="•"/>
              <a:defRPr/>
            </a:pPr>
            <a:r>
              <a:rPr lang="en-GB" dirty="0"/>
              <a:t> Reduces medication and costs</a:t>
            </a:r>
          </a:p>
          <a:p>
            <a:pPr>
              <a:lnSpc>
                <a:spcPct val="100000"/>
              </a:lnSpc>
              <a:spcBef>
                <a:spcPts val="0"/>
              </a:spcBef>
              <a:spcAft>
                <a:spcPts val="600"/>
              </a:spcAft>
              <a:buFont typeface="Arial" pitchFamily="34" charset="0"/>
              <a:buChar char="•"/>
              <a:defRPr/>
            </a:pPr>
            <a:r>
              <a:rPr lang="en-GB" dirty="0"/>
              <a:t> Long-term outcomes</a:t>
            </a:r>
            <a:endParaRPr lang="en-GB" sz="1600" b="1" u="sng" dirty="0"/>
          </a:p>
          <a:p>
            <a:pPr>
              <a:defRPr/>
            </a:pPr>
            <a:r>
              <a:rPr lang="en-GB" sz="1800" dirty="0">
                <a:latin typeface="Brandon Grotesque Medium" panose="020B0603020203060202" pitchFamily="34" charset="77"/>
              </a:rPr>
              <a:t>Natural health service concept</a:t>
            </a:r>
          </a:p>
          <a:p>
            <a:pPr>
              <a:spcAft>
                <a:spcPts val="600"/>
              </a:spcAft>
              <a:defRPr/>
            </a:pPr>
            <a:r>
              <a:rPr lang="en-GB" dirty="0"/>
              <a:t>Health benefits from being active and/or spending time in the natural environment </a:t>
            </a:r>
            <a:endParaRPr lang="en-GB" sz="1600" dirty="0"/>
          </a:p>
          <a:p>
            <a:pPr>
              <a:defRPr/>
            </a:pPr>
            <a:r>
              <a:rPr lang="en-GB" sz="1800" dirty="0">
                <a:latin typeface="Brandon Grotesque Medium" panose="020B0603020203060202" pitchFamily="34" charset="77"/>
              </a:rPr>
              <a:t>ONHS Action Programme</a:t>
            </a:r>
          </a:p>
          <a:p>
            <a:pPr>
              <a:defRPr/>
            </a:pPr>
            <a:r>
              <a:rPr lang="en-GB" dirty="0"/>
              <a:t>Step change in how the natural environment is used to improve people’s health &amp; contribute to health outcomes</a:t>
            </a:r>
          </a:p>
          <a:p>
            <a:endParaRPr lang="en-GB" sz="1600" dirty="0"/>
          </a:p>
        </p:txBody>
      </p:sp>
    </p:spTree>
    <p:extLst>
      <p:ext uri="{BB962C8B-B14F-4D97-AF65-F5344CB8AC3E}">
        <p14:creationId xmlns:p14="http://schemas.microsoft.com/office/powerpoint/2010/main" val="6016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9121" y="1539255"/>
            <a:ext cx="3459583" cy="4525963"/>
          </a:xfrm>
        </p:spPr>
        <p:txBody>
          <a:bodyPr>
            <a:normAutofit/>
          </a:bodyPr>
          <a:lstStyle/>
          <a:p>
            <a:r>
              <a:rPr lang="en-GB" sz="2000" b="1" dirty="0">
                <a:solidFill>
                  <a:srgbClr val="59BD67"/>
                </a:solidFill>
              </a:rPr>
              <a:t>Mental health &amp; wellbeing</a:t>
            </a:r>
          </a:p>
          <a:p>
            <a:pPr lvl="1"/>
            <a:r>
              <a:rPr lang="en-GB" sz="1600" dirty="0"/>
              <a:t>Stress – acute and long-term</a:t>
            </a:r>
          </a:p>
          <a:p>
            <a:pPr lvl="1"/>
            <a:r>
              <a:rPr lang="en-GB" sz="1600" dirty="0"/>
              <a:t>Fatigue</a:t>
            </a:r>
          </a:p>
          <a:p>
            <a:pPr lvl="1"/>
            <a:r>
              <a:rPr lang="en-GB" sz="1600" dirty="0"/>
              <a:t>Anxiety</a:t>
            </a:r>
          </a:p>
          <a:p>
            <a:pPr lvl="1"/>
            <a:r>
              <a:rPr lang="en-GB" sz="1600" dirty="0"/>
              <a:t>Low mood</a:t>
            </a:r>
          </a:p>
          <a:p>
            <a:pPr lvl="1">
              <a:spcAft>
                <a:spcPts val="500"/>
              </a:spcAft>
            </a:pPr>
            <a:r>
              <a:rPr lang="en-GB" sz="1600" dirty="0"/>
              <a:t>Depression</a:t>
            </a:r>
            <a:endParaRPr lang="en-GB" sz="200" dirty="0"/>
          </a:p>
          <a:p>
            <a:pPr>
              <a:spcBef>
                <a:spcPts val="1080"/>
              </a:spcBef>
            </a:pPr>
            <a:r>
              <a:rPr lang="en-GB" sz="2000" dirty="0">
                <a:solidFill>
                  <a:srgbClr val="59BD67"/>
                </a:solidFill>
              </a:rPr>
              <a:t>Healthy weight</a:t>
            </a:r>
          </a:p>
          <a:p>
            <a:pPr lvl="1">
              <a:spcAft>
                <a:spcPts val="500"/>
              </a:spcAft>
            </a:pPr>
            <a:r>
              <a:rPr lang="en-GB" sz="1600" dirty="0"/>
              <a:t>40% less likely to be obese</a:t>
            </a:r>
          </a:p>
          <a:p>
            <a:pPr lvl="1">
              <a:spcAft>
                <a:spcPts val="500"/>
              </a:spcAft>
            </a:pPr>
            <a:r>
              <a:rPr lang="en-GB" sz="1600" dirty="0"/>
              <a:t>helps tackle obesity endemic</a:t>
            </a:r>
          </a:p>
        </p:txBody>
      </p:sp>
      <p:sp>
        <p:nvSpPr>
          <p:cNvPr id="4" name="Content Placeholder 3"/>
          <p:cNvSpPr>
            <a:spLocks noGrp="1"/>
          </p:cNvSpPr>
          <p:nvPr>
            <p:ph sz="half" idx="2"/>
          </p:nvPr>
        </p:nvSpPr>
        <p:spPr>
          <a:xfrm>
            <a:off x="4106790" y="1508183"/>
            <a:ext cx="3793732" cy="3810562"/>
          </a:xfrm>
        </p:spPr>
        <p:txBody>
          <a:bodyPr>
            <a:noAutofit/>
          </a:bodyPr>
          <a:lstStyle/>
          <a:p>
            <a:pPr>
              <a:spcBef>
                <a:spcPts val="1080"/>
              </a:spcBef>
            </a:pPr>
            <a:r>
              <a:rPr lang="en-GB" sz="2000" dirty="0">
                <a:solidFill>
                  <a:srgbClr val="59BD67"/>
                </a:solidFill>
              </a:rPr>
              <a:t>Improved physiological outcomes</a:t>
            </a:r>
          </a:p>
          <a:p>
            <a:pPr lvl="1"/>
            <a:r>
              <a:rPr lang="en-GB" sz="1600" dirty="0"/>
              <a:t>Pain management</a:t>
            </a:r>
          </a:p>
          <a:p>
            <a:pPr lvl="1"/>
            <a:r>
              <a:rPr lang="en-GB" sz="1600" dirty="0"/>
              <a:t>Heart rate &amp; blood pressure</a:t>
            </a:r>
          </a:p>
          <a:p>
            <a:pPr lvl="1"/>
            <a:r>
              <a:rPr lang="en-GB" sz="1600" dirty="0"/>
              <a:t>Lower prevalence of diabetes T2 </a:t>
            </a:r>
          </a:p>
          <a:p>
            <a:pPr>
              <a:spcBef>
                <a:spcPts val="1080"/>
              </a:spcBef>
            </a:pPr>
            <a:r>
              <a:rPr lang="en-GB" sz="2000" dirty="0">
                <a:solidFill>
                  <a:srgbClr val="59BD67"/>
                </a:solidFill>
              </a:rPr>
              <a:t>Improves immune system</a:t>
            </a:r>
          </a:p>
          <a:p>
            <a:pPr>
              <a:spcBef>
                <a:spcPts val="1080"/>
              </a:spcBef>
            </a:pPr>
            <a:r>
              <a:rPr lang="en-GB" sz="2000" dirty="0">
                <a:solidFill>
                  <a:srgbClr val="59BD67"/>
                </a:solidFill>
              </a:rPr>
              <a:t>Reduces inflammatory diseases i.e. asthma</a:t>
            </a:r>
          </a:p>
          <a:p>
            <a:pPr>
              <a:spcBef>
                <a:spcPts val="1080"/>
              </a:spcBef>
            </a:pPr>
            <a:r>
              <a:rPr lang="en-GB" sz="2000" dirty="0">
                <a:solidFill>
                  <a:srgbClr val="59BD67"/>
                </a:solidFill>
              </a:rPr>
              <a:t>Increases recuperation</a:t>
            </a:r>
          </a:p>
          <a:p>
            <a:pPr marL="0" indent="0">
              <a:spcBef>
                <a:spcPts val="1080"/>
              </a:spcBef>
              <a:buNone/>
            </a:pPr>
            <a:endParaRPr lang="en-GB" sz="2000" dirty="0">
              <a:solidFill>
                <a:srgbClr val="10CF9B"/>
              </a:solidFill>
            </a:endParaRPr>
          </a:p>
          <a:p>
            <a:endParaRPr lang="en-GB" sz="1600" dirty="0"/>
          </a:p>
        </p:txBody>
      </p:sp>
      <p:sp>
        <p:nvSpPr>
          <p:cNvPr id="5" name="Title 1"/>
          <p:cNvSpPr>
            <a:spLocks noGrp="1"/>
          </p:cNvSpPr>
          <p:nvPr>
            <p:ph type="title"/>
          </p:nvPr>
        </p:nvSpPr>
        <p:spPr>
          <a:xfrm>
            <a:off x="789074" y="252354"/>
            <a:ext cx="10429163" cy="1143000"/>
          </a:xfrm>
        </p:spPr>
        <p:txBody>
          <a:bodyPr>
            <a:normAutofit/>
          </a:bodyPr>
          <a:lstStyle/>
          <a:p>
            <a:r>
              <a:rPr lang="en-GB" dirty="0">
                <a:latin typeface="Brandon Grotesque Light" panose="020B0303020203060202" pitchFamily="34" charset="77"/>
                <a:ea typeface="Calibri" charset="0"/>
                <a:cs typeface="Calibri" charset="0"/>
              </a:rPr>
              <a:t>Good quality greenspaces       Health benefits</a:t>
            </a:r>
          </a:p>
        </p:txBody>
      </p:sp>
      <p:sp>
        <p:nvSpPr>
          <p:cNvPr id="6" name="TextBox 5"/>
          <p:cNvSpPr txBox="1"/>
          <p:nvPr/>
        </p:nvSpPr>
        <p:spPr>
          <a:xfrm>
            <a:off x="7171952" y="5349818"/>
            <a:ext cx="5016117" cy="369332"/>
          </a:xfrm>
          <a:prstGeom prst="rect">
            <a:avLst/>
          </a:prstGeom>
          <a:noFill/>
        </p:spPr>
        <p:txBody>
          <a:bodyPr wrap="none" rtlCol="0">
            <a:spAutoFit/>
          </a:bodyPr>
          <a:lstStyle/>
          <a:p>
            <a:pPr algn="r"/>
            <a:r>
              <a:rPr lang="en-GB" sz="900" dirty="0">
                <a:solidFill>
                  <a:prstClr val="black"/>
                </a:solidFill>
                <a:latin typeface="Brandon Grotesque Light" panose="020B0303020203060202" pitchFamily="34" charset="77"/>
              </a:rPr>
              <a:t> Health and the natural environment: A review of evidence, policy, practice and opportunities for the future </a:t>
            </a:r>
          </a:p>
          <a:p>
            <a:pPr algn="r"/>
            <a:r>
              <a:rPr lang="en-GB" sz="900" dirty="0">
                <a:solidFill>
                  <a:prstClr val="black"/>
                </a:solidFill>
                <a:latin typeface="Brandon Grotesque Light" panose="020B0303020203060202" pitchFamily="34" charset="77"/>
              </a:rPr>
              <a:t>The European Centre for Environment &amp; Human Health 2018</a:t>
            </a:r>
          </a:p>
        </p:txBody>
      </p:sp>
      <p:sp>
        <p:nvSpPr>
          <p:cNvPr id="7" name="Content Placeholder 3"/>
          <p:cNvSpPr txBox="1">
            <a:spLocks/>
          </p:cNvSpPr>
          <p:nvPr/>
        </p:nvSpPr>
        <p:spPr>
          <a:xfrm>
            <a:off x="7811543" y="1539256"/>
            <a:ext cx="419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GB" sz="2000" dirty="0">
                <a:solidFill>
                  <a:srgbClr val="59BD67"/>
                </a:solidFill>
                <a:latin typeface="Brandon Grotesque Light" panose="020B0303020203060202" pitchFamily="34" charset="77"/>
              </a:rPr>
              <a:t>Reduces mortality</a:t>
            </a:r>
          </a:p>
          <a:p>
            <a:pPr lvl="1">
              <a:spcAft>
                <a:spcPts val="500"/>
              </a:spcAft>
            </a:pPr>
            <a:r>
              <a:rPr lang="en-GB" sz="1600" dirty="0">
                <a:latin typeface="Brandon Grotesque Light" panose="020B0303020203060202" pitchFamily="34" charset="77"/>
              </a:rPr>
              <a:t>Especially men, low SES, infants</a:t>
            </a:r>
          </a:p>
          <a:p>
            <a:pPr marL="228600" lvl="0" indent="-228600">
              <a:lnSpc>
                <a:spcPct val="90000"/>
              </a:lnSpc>
              <a:spcBef>
                <a:spcPts val="1080"/>
              </a:spcBef>
            </a:pPr>
            <a:r>
              <a:rPr lang="en-GB" sz="2000" b="1" dirty="0">
                <a:solidFill>
                  <a:srgbClr val="59BD67"/>
                </a:solidFill>
                <a:latin typeface="Brandon Grotesque Light" panose="020B0303020203060202" pitchFamily="34" charset="77"/>
              </a:rPr>
              <a:t>Reduces loneliness</a:t>
            </a:r>
          </a:p>
          <a:p>
            <a:pPr marL="228600" lvl="0" indent="-228600">
              <a:lnSpc>
                <a:spcPct val="90000"/>
              </a:lnSpc>
              <a:spcBef>
                <a:spcPts val="1080"/>
              </a:spcBef>
            </a:pPr>
            <a:r>
              <a:rPr lang="en-GB" sz="2000" dirty="0">
                <a:solidFill>
                  <a:srgbClr val="59BD67"/>
                </a:solidFill>
                <a:latin typeface="Brandon Grotesque Light" panose="020B0303020203060202" pitchFamily="34" charset="77"/>
              </a:rPr>
              <a:t>Healthier future generations</a:t>
            </a:r>
          </a:p>
          <a:p>
            <a:pPr marL="628650" lvl="1" indent="-228600">
              <a:lnSpc>
                <a:spcPct val="90000"/>
              </a:lnSpc>
              <a:spcBef>
                <a:spcPts val="1080"/>
              </a:spcBef>
            </a:pPr>
            <a:r>
              <a:rPr lang="en-GB" sz="1600" dirty="0">
                <a:latin typeface="Brandon Grotesque Light" panose="020B0303020203060202" pitchFamily="34" charset="77"/>
              </a:rPr>
              <a:t>Better maternal &amp; foetal outcomes</a:t>
            </a:r>
          </a:p>
          <a:p>
            <a:pPr marL="228600" lvl="0" indent="-228600">
              <a:lnSpc>
                <a:spcPct val="90000"/>
              </a:lnSpc>
              <a:spcBef>
                <a:spcPts val="1080"/>
              </a:spcBef>
            </a:pPr>
            <a:r>
              <a:rPr lang="en-GB" sz="2000" dirty="0">
                <a:solidFill>
                  <a:srgbClr val="59BD67"/>
                </a:solidFill>
                <a:latin typeface="Brandon Grotesque Light" panose="020B0303020203060202" pitchFamily="34" charset="77"/>
              </a:rPr>
              <a:t>Better childhood cognitive development</a:t>
            </a:r>
          </a:p>
          <a:p>
            <a:pPr marL="228600" lvl="0" indent="-228600">
              <a:lnSpc>
                <a:spcPct val="90000"/>
              </a:lnSpc>
              <a:spcBef>
                <a:spcPts val="1080"/>
              </a:spcBef>
            </a:pPr>
            <a:endParaRPr lang="en-GB" sz="2000" dirty="0">
              <a:solidFill>
                <a:srgbClr val="59BD67"/>
              </a:solidFill>
              <a:latin typeface="Brandon Grotesque Light" panose="020B0303020203060202" pitchFamily="34" charset="77"/>
            </a:endParaRPr>
          </a:p>
          <a:p>
            <a:pPr marL="228600" lvl="0" indent="-228600">
              <a:lnSpc>
                <a:spcPct val="90000"/>
              </a:lnSpc>
              <a:spcBef>
                <a:spcPts val="1080"/>
              </a:spcBef>
            </a:pPr>
            <a:r>
              <a:rPr lang="en-GB" sz="2000" dirty="0">
                <a:solidFill>
                  <a:srgbClr val="59BD67"/>
                </a:solidFill>
                <a:latin typeface="Brandon Grotesque Light" panose="020B0303020203060202" pitchFamily="34" charset="77"/>
              </a:rPr>
              <a:t>Higher self-rated health</a:t>
            </a:r>
          </a:p>
          <a:p>
            <a:pPr marL="228600" lvl="0" indent="-228600">
              <a:lnSpc>
                <a:spcPct val="90000"/>
              </a:lnSpc>
              <a:spcBef>
                <a:spcPts val="1080"/>
              </a:spcBef>
            </a:pPr>
            <a:endParaRPr lang="en-GB" sz="2000" dirty="0">
              <a:solidFill>
                <a:srgbClr val="10CF9B"/>
              </a:solidFill>
              <a:latin typeface="Brandon Grotesque Light" panose="020B0303020203060202" pitchFamily="34" charset="77"/>
            </a:endParaRPr>
          </a:p>
        </p:txBody>
      </p:sp>
      <p:pic>
        <p:nvPicPr>
          <p:cNvPr id="9" name="Picture 8">
            <a:extLst>
              <a:ext uri="{FF2B5EF4-FFF2-40B4-BE49-F238E27FC236}">
                <a16:creationId xmlns:a16="http://schemas.microsoft.com/office/drawing/2014/main" id="{BBFD3259-48FC-4449-9232-8891710AF5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645194" y="526064"/>
            <a:ext cx="559453" cy="540987"/>
          </a:xfrm>
          <a:prstGeom prst="rect">
            <a:avLst/>
          </a:prstGeom>
        </p:spPr>
      </p:pic>
    </p:spTree>
    <p:extLst>
      <p:ext uri="{BB962C8B-B14F-4D97-AF65-F5344CB8AC3E}">
        <p14:creationId xmlns:p14="http://schemas.microsoft.com/office/powerpoint/2010/main" val="435964813"/>
      </p:ext>
    </p:extLst>
  </p:cSld>
  <p:clrMapOvr>
    <a:masterClrMapping/>
  </p:clrMapOvr>
</p:sld>
</file>

<file path=ppt/theme/theme1.xml><?xml version="1.0" encoding="utf-8"?>
<a:theme xmlns:a="http://schemas.openxmlformats.org/drawingml/2006/main" name="GH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HP" id="{853083EF-2AAE-394B-A435-06E1C116307D}" vid="{6B507002-124D-3B4B-944F-B75879A35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GHP</Template>
  <TotalTime>1502</TotalTime>
  <Words>1423</Words>
  <Application>Microsoft Macintosh PowerPoint</Application>
  <PresentationFormat>Widescreen</PresentationFormat>
  <Paragraphs>215</Paragraphs>
  <Slides>21</Slides>
  <Notes>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Brandon Grotesque Light</vt:lpstr>
      <vt:lpstr>Brandon Grotesque Medium</vt:lpstr>
      <vt:lpstr>Calibri</vt:lpstr>
      <vt:lpstr>GHP</vt:lpstr>
      <vt:lpstr>Dundee Green Health Partnership</vt:lpstr>
      <vt:lpstr>Background - Dundee</vt:lpstr>
      <vt:lpstr>PowerPoint Presentation</vt:lpstr>
      <vt:lpstr>              HEALTH</vt:lpstr>
      <vt:lpstr>              HEALTH</vt:lpstr>
      <vt:lpstr>Green Health Partnerships</vt:lpstr>
      <vt:lpstr>ONHS Scotland promotes  ‘green health’</vt:lpstr>
      <vt:lpstr>Our Natural Health Service The Concept.</vt:lpstr>
      <vt:lpstr>Good quality greenspaces       Health benefits</vt:lpstr>
      <vt:lpstr>Greenspaces and Substance misuse</vt:lpstr>
      <vt:lpstr>Dundee early 2018</vt:lpstr>
      <vt:lpstr>Prevention</vt:lpstr>
      <vt:lpstr>Just in…</vt:lpstr>
      <vt:lpstr>Recovery</vt:lpstr>
      <vt:lpstr>April 2019</vt:lpstr>
      <vt:lpstr>PowerPoint Presentation</vt:lpstr>
      <vt:lpstr>PowerPoint Presentation</vt:lpstr>
      <vt:lpstr>Who refers?</vt:lpstr>
      <vt:lpstr>PowerPoint Presentation</vt:lpstr>
      <vt:lpstr>How can existing programmes benefit?</vt:lpstr>
      <vt:lpstr>Thank you   viola.marx@nhs.scot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MARX, Viola (NHS TAYSIDE)</dc:creator>
  <cp:keywords/>
  <dc:description/>
  <cp:lastModifiedBy>MARX, Viola (NHS TAYSIDE)</cp:lastModifiedBy>
  <cp:revision>93</cp:revision>
  <dcterms:created xsi:type="dcterms:W3CDTF">2021-04-20T08:49:47Z</dcterms:created>
  <dcterms:modified xsi:type="dcterms:W3CDTF">2021-06-21T15:55:40Z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3263647</vt:lpwstr>
  </property>
  <property fmtid="{D5CDD505-2E9C-101B-9397-08002B2CF9AE}" name="NXPowerLiteSettings" pid="3">
    <vt:lpwstr>C7000400038000</vt:lpwstr>
  </property>
  <property fmtid="{D5CDD505-2E9C-101B-9397-08002B2CF9AE}" name="NXPowerLiteVersion" pid="4">
    <vt:lpwstr>S9.0.3</vt:lpwstr>
  </property>
</Properties>
</file>