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application/x-fontdata" Extension="fntdata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62" r:id="rId1"/>
  </p:sldMasterIdLst>
  <p:notesMasterIdLst>
    <p:notesMasterId r:id="rId17"/>
  </p:notesMasterIdLst>
  <p:sldIdLst>
    <p:sldId id="256" r:id="rId2"/>
    <p:sldId id="257" r:id="rId3"/>
    <p:sldId id="266" r:id="rId4"/>
    <p:sldId id="267" r:id="rId5"/>
    <p:sldId id="268" r:id="rId6"/>
    <p:sldId id="278" r:id="rId7"/>
    <p:sldId id="279" r:id="rId8"/>
    <p:sldId id="270" r:id="rId9"/>
    <p:sldId id="277" r:id="rId10"/>
    <p:sldId id="272" r:id="rId11"/>
    <p:sldId id="273" r:id="rId12"/>
    <p:sldId id="274" r:id="rId13"/>
    <p:sldId id="275" r:id="rId14"/>
    <p:sldId id="276" r:id="rId15"/>
    <p:sldId id="263" r:id="rId16"/>
  </p:sldIdLst>
  <p:sldSz cx="9144000" cy="5143500" type="screen16x9"/>
  <p:notesSz cx="6858000" cy="9144000"/>
  <p:embeddedFontLst>
    <p:embeddedFont>
      <p:font typeface="DM Sans" pitchFamily="2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66967" autoAdjust="0"/>
  </p:normalViewPr>
  <p:slideViewPr>
    <p:cSldViewPr snapToGrid="0">
      <p:cViewPr varScale="1">
        <p:scale>
          <a:sx n="92" d="100"/>
          <a:sy n="92" d="100"/>
        </p:scale>
        <p:origin x="-53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654358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6acaeb51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6acaeb51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76acaeb515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76acaeb515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76acaeb515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76acaeb515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2E3D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0" y="134975"/>
            <a:ext cx="64617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453125"/>
            <a:ext cx="69207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12679" y="4097775"/>
            <a:ext cx="1567696" cy="792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/>
          <p:nvPr/>
        </p:nvSpPr>
        <p:spPr>
          <a:xfrm flipH="1">
            <a:off x="7109200" y="1298379"/>
            <a:ext cx="3275201" cy="1630533"/>
          </a:xfrm>
          <a:custGeom>
            <a:avLst/>
            <a:gdLst/>
            <a:ahLst/>
            <a:cxnLst/>
            <a:rect l="l" t="t" r="r" b="b"/>
            <a:pathLst>
              <a:path w="3275201" h="1630533" extrusionOk="0">
                <a:moveTo>
                  <a:pt x="2801208" y="0"/>
                </a:moveTo>
                <a:cubicBezTo>
                  <a:pt x="2821448" y="3867"/>
                  <a:pt x="2841375" y="9211"/>
                  <a:pt x="2860834" y="16002"/>
                </a:cubicBezTo>
                <a:cubicBezTo>
                  <a:pt x="2908174" y="31242"/>
                  <a:pt x="2955227" y="47530"/>
                  <a:pt x="3002376" y="63627"/>
                </a:cubicBezTo>
                <a:cubicBezTo>
                  <a:pt x="3018092" y="68961"/>
                  <a:pt x="3033903" y="74104"/>
                  <a:pt x="3049334" y="80105"/>
                </a:cubicBezTo>
                <a:cubicBezTo>
                  <a:pt x="3105436" y="102298"/>
                  <a:pt x="3161348" y="124587"/>
                  <a:pt x="3217355" y="146780"/>
                </a:cubicBezTo>
                <a:cubicBezTo>
                  <a:pt x="3227137" y="150000"/>
                  <a:pt x="3236681" y="153876"/>
                  <a:pt x="3245930" y="158401"/>
                </a:cubicBezTo>
                <a:cubicBezTo>
                  <a:pt x="3279839" y="177546"/>
                  <a:pt x="3284887" y="211741"/>
                  <a:pt x="3257932" y="240316"/>
                </a:cubicBezTo>
                <a:cubicBezTo>
                  <a:pt x="3245168" y="254032"/>
                  <a:pt x="3231167" y="266700"/>
                  <a:pt x="3217165" y="279178"/>
                </a:cubicBezTo>
                <a:cubicBezTo>
                  <a:pt x="3172016" y="319440"/>
                  <a:pt x="3126772" y="359502"/>
                  <a:pt x="3081433" y="399383"/>
                </a:cubicBezTo>
                <a:cubicBezTo>
                  <a:pt x="3062955" y="415861"/>
                  <a:pt x="3044476" y="432911"/>
                  <a:pt x="3024283" y="447580"/>
                </a:cubicBezTo>
                <a:cubicBezTo>
                  <a:pt x="3015901" y="453228"/>
                  <a:pt x="3005624" y="455324"/>
                  <a:pt x="2995708" y="453390"/>
                </a:cubicBezTo>
                <a:cubicBezTo>
                  <a:pt x="2963228" y="444817"/>
                  <a:pt x="2943702" y="404241"/>
                  <a:pt x="2974658" y="376523"/>
                </a:cubicBezTo>
                <a:cubicBezTo>
                  <a:pt x="3005614" y="348805"/>
                  <a:pt x="3034094" y="318230"/>
                  <a:pt x="3063812" y="288988"/>
                </a:cubicBezTo>
                <a:cubicBezTo>
                  <a:pt x="3069622" y="283178"/>
                  <a:pt x="3076290" y="277844"/>
                  <a:pt x="3065145" y="264985"/>
                </a:cubicBezTo>
                <a:cubicBezTo>
                  <a:pt x="3031618" y="270700"/>
                  <a:pt x="2995137" y="276701"/>
                  <a:pt x="2958942" y="284035"/>
                </a:cubicBezTo>
                <a:cubicBezTo>
                  <a:pt x="2920270" y="291846"/>
                  <a:pt x="2881885" y="300990"/>
                  <a:pt x="2843308" y="309372"/>
                </a:cubicBezTo>
                <a:cubicBezTo>
                  <a:pt x="2786635" y="321659"/>
                  <a:pt x="2729675" y="332803"/>
                  <a:pt x="2673192" y="346138"/>
                </a:cubicBezTo>
                <a:cubicBezTo>
                  <a:pt x="2628710" y="356711"/>
                  <a:pt x="2585276" y="371951"/>
                  <a:pt x="2540699" y="381476"/>
                </a:cubicBezTo>
                <a:cubicBezTo>
                  <a:pt x="2461480" y="399107"/>
                  <a:pt x="2383260" y="420986"/>
                  <a:pt x="2306384" y="447008"/>
                </a:cubicBezTo>
                <a:cubicBezTo>
                  <a:pt x="2272856" y="458343"/>
                  <a:pt x="2048447" y="532828"/>
                  <a:pt x="1969771" y="558832"/>
                </a:cubicBezTo>
                <a:cubicBezTo>
                  <a:pt x="1859185" y="595313"/>
                  <a:pt x="1754696" y="648271"/>
                  <a:pt x="1642111" y="679133"/>
                </a:cubicBezTo>
                <a:cubicBezTo>
                  <a:pt x="1638110" y="680352"/>
                  <a:pt x="1634224" y="681914"/>
                  <a:pt x="1630490" y="683800"/>
                </a:cubicBezTo>
                <a:cubicBezTo>
                  <a:pt x="1566482" y="713613"/>
                  <a:pt x="1502093" y="742378"/>
                  <a:pt x="1438657" y="773525"/>
                </a:cubicBezTo>
                <a:cubicBezTo>
                  <a:pt x="1337692" y="823055"/>
                  <a:pt x="1236536" y="872490"/>
                  <a:pt x="1137095" y="925163"/>
                </a:cubicBezTo>
                <a:cubicBezTo>
                  <a:pt x="1071182" y="960120"/>
                  <a:pt x="1001364" y="988124"/>
                  <a:pt x="940023" y="1031653"/>
                </a:cubicBezTo>
                <a:cubicBezTo>
                  <a:pt x="891445" y="1044130"/>
                  <a:pt x="858584" y="1090041"/>
                  <a:pt x="806673" y="1097090"/>
                </a:cubicBezTo>
                <a:cubicBezTo>
                  <a:pt x="801434" y="1097852"/>
                  <a:pt x="797148" y="1104805"/>
                  <a:pt x="791909" y="1108234"/>
                </a:cubicBezTo>
                <a:cubicBezTo>
                  <a:pt x="767811" y="1124236"/>
                  <a:pt x="743713" y="1140524"/>
                  <a:pt x="719138" y="1155859"/>
                </a:cubicBezTo>
                <a:cubicBezTo>
                  <a:pt x="697993" y="1168908"/>
                  <a:pt x="676085" y="1180624"/>
                  <a:pt x="654654" y="1193197"/>
                </a:cubicBezTo>
                <a:cubicBezTo>
                  <a:pt x="627698" y="1208913"/>
                  <a:pt x="600552" y="1224439"/>
                  <a:pt x="573977" y="1240822"/>
                </a:cubicBezTo>
                <a:cubicBezTo>
                  <a:pt x="533210" y="1265682"/>
                  <a:pt x="492253" y="1290542"/>
                  <a:pt x="452343" y="1317022"/>
                </a:cubicBezTo>
                <a:cubicBezTo>
                  <a:pt x="386525" y="1360742"/>
                  <a:pt x="157449" y="1519523"/>
                  <a:pt x="108109" y="1554194"/>
                </a:cubicBezTo>
                <a:cubicBezTo>
                  <a:pt x="102966" y="1557814"/>
                  <a:pt x="98108" y="1561814"/>
                  <a:pt x="92869" y="1565148"/>
                </a:cubicBezTo>
                <a:lnTo>
                  <a:pt x="0" y="1630533"/>
                </a:lnTo>
                <a:lnTo>
                  <a:pt x="0" y="1493123"/>
                </a:lnTo>
                <a:lnTo>
                  <a:pt x="166498" y="1373791"/>
                </a:lnTo>
                <a:cubicBezTo>
                  <a:pt x="220885" y="1335881"/>
                  <a:pt x="279083" y="1302544"/>
                  <a:pt x="335185" y="1266635"/>
                </a:cubicBezTo>
                <a:cubicBezTo>
                  <a:pt x="409004" y="1219486"/>
                  <a:pt x="480346" y="1169003"/>
                  <a:pt x="556546" y="1125188"/>
                </a:cubicBezTo>
                <a:cubicBezTo>
                  <a:pt x="621030" y="1087850"/>
                  <a:pt x="678752" y="1038320"/>
                  <a:pt x="752476" y="1016127"/>
                </a:cubicBezTo>
                <a:cubicBezTo>
                  <a:pt x="758468" y="1014241"/>
                  <a:pt x="763791" y="1010669"/>
                  <a:pt x="767811" y="1005840"/>
                </a:cubicBezTo>
                <a:cubicBezTo>
                  <a:pt x="785813" y="983933"/>
                  <a:pt x="812007" y="975265"/>
                  <a:pt x="835724" y="962596"/>
                </a:cubicBezTo>
                <a:cubicBezTo>
                  <a:pt x="870395" y="944023"/>
                  <a:pt x="905066" y="926020"/>
                  <a:pt x="939642" y="906970"/>
                </a:cubicBezTo>
                <a:cubicBezTo>
                  <a:pt x="1018318" y="864584"/>
                  <a:pt x="1096042" y="819436"/>
                  <a:pt x="1175862" y="778859"/>
                </a:cubicBezTo>
                <a:cubicBezTo>
                  <a:pt x="1277589" y="726948"/>
                  <a:pt x="1381030" y="678275"/>
                  <a:pt x="1483900" y="628459"/>
                </a:cubicBezTo>
                <a:cubicBezTo>
                  <a:pt x="1498483" y="620297"/>
                  <a:pt x="1514085" y="614086"/>
                  <a:pt x="1530287" y="609981"/>
                </a:cubicBezTo>
                <a:cubicBezTo>
                  <a:pt x="1566006" y="603409"/>
                  <a:pt x="1596486" y="585406"/>
                  <a:pt x="1628490" y="570547"/>
                </a:cubicBezTo>
                <a:cubicBezTo>
                  <a:pt x="1639825" y="565309"/>
                  <a:pt x="1650683" y="558927"/>
                  <a:pt x="1662399" y="554736"/>
                </a:cubicBezTo>
                <a:cubicBezTo>
                  <a:pt x="1781585" y="512188"/>
                  <a:pt x="1900876" y="469868"/>
                  <a:pt x="2020253" y="427768"/>
                </a:cubicBezTo>
                <a:cubicBezTo>
                  <a:pt x="2055400" y="415290"/>
                  <a:pt x="2090738" y="402907"/>
                  <a:pt x="2126266" y="391477"/>
                </a:cubicBezTo>
                <a:cubicBezTo>
                  <a:pt x="2171701" y="376904"/>
                  <a:pt x="2217230" y="362331"/>
                  <a:pt x="2263141" y="349377"/>
                </a:cubicBezTo>
                <a:cubicBezTo>
                  <a:pt x="2297240" y="339757"/>
                  <a:pt x="2332102" y="333280"/>
                  <a:pt x="2366296" y="324231"/>
                </a:cubicBezTo>
                <a:cubicBezTo>
                  <a:pt x="2442973" y="303943"/>
                  <a:pt x="2519173" y="281750"/>
                  <a:pt x="2595373" y="262700"/>
                </a:cubicBezTo>
                <a:cubicBezTo>
                  <a:pt x="2623090" y="255556"/>
                  <a:pt x="2652523" y="254413"/>
                  <a:pt x="2681098" y="248698"/>
                </a:cubicBezTo>
                <a:cubicBezTo>
                  <a:pt x="2772537" y="230124"/>
                  <a:pt x="2863311" y="207835"/>
                  <a:pt x="2956370" y="198310"/>
                </a:cubicBezTo>
                <a:cubicBezTo>
                  <a:pt x="2996470" y="194024"/>
                  <a:pt x="3036094" y="185166"/>
                  <a:pt x="3088863" y="176213"/>
                </a:cubicBezTo>
                <a:lnTo>
                  <a:pt x="2955608" y="124968"/>
                </a:lnTo>
                <a:cubicBezTo>
                  <a:pt x="2904783" y="106642"/>
                  <a:pt x="2856281" y="82410"/>
                  <a:pt x="2811114" y="52768"/>
                </a:cubicBezTo>
                <a:cubicBezTo>
                  <a:pt x="2802275" y="47682"/>
                  <a:pt x="2794274" y="41253"/>
                  <a:pt x="2787397" y="33718"/>
                </a:cubicBezTo>
                <a:cubicBezTo>
                  <a:pt x="2782415" y="27441"/>
                  <a:pt x="2780491" y="19269"/>
                  <a:pt x="2782158" y="11430"/>
                </a:cubicBezTo>
                <a:cubicBezTo>
                  <a:pt x="2786273" y="4743"/>
                  <a:pt x="2793378" y="486"/>
                  <a:pt x="2801208" y="0"/>
                </a:cubicBezTo>
                <a:close/>
              </a:path>
            </a:pathLst>
          </a:custGeom>
          <a:solidFill>
            <a:srgbClr val="FF5B6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1B9FD0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_1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/>
          <p:nvPr/>
        </p:nvSpPr>
        <p:spPr>
          <a:xfrm>
            <a:off x="2100" y="0"/>
            <a:ext cx="4572000" cy="5143500"/>
          </a:xfrm>
          <a:prstGeom prst="rect">
            <a:avLst/>
          </a:prstGeom>
          <a:solidFill>
            <a:srgbClr val="2E3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subTitle" idx="1"/>
          </p:nvPr>
        </p:nvSpPr>
        <p:spPr>
          <a:xfrm>
            <a:off x="265500" y="29554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None/>
              <a:defRPr sz="21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5" name="Google Shape;55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-657477">
            <a:off x="-895850" y="4190580"/>
            <a:ext cx="3253048" cy="11884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3DFF"/>
              </a:buClr>
              <a:buSzPts val="1800"/>
              <a:buNone/>
              <a:defRPr>
                <a:solidFill>
                  <a:srgbClr val="2E3D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Google Shape;58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_1">
    <p:bg>
      <p:bgPr>
        <a:solidFill>
          <a:srgbClr val="2E3DFF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311700" y="134975"/>
            <a:ext cx="64617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311700" y="2453125"/>
            <a:ext cx="69207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12679" y="4097775"/>
            <a:ext cx="1567696" cy="7926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3"/>
          <p:cNvSpPr/>
          <p:nvPr/>
        </p:nvSpPr>
        <p:spPr>
          <a:xfrm rot="9546134" flipH="1">
            <a:off x="7565359" y="2571068"/>
            <a:ext cx="2106353" cy="885856"/>
          </a:xfrm>
          <a:custGeom>
            <a:avLst/>
            <a:gdLst/>
            <a:ahLst/>
            <a:cxnLst/>
            <a:rect l="l" t="t" r="r" b="b"/>
            <a:pathLst>
              <a:path w="4770408" h="2006261" extrusionOk="0">
                <a:moveTo>
                  <a:pt x="3533682" y="184158"/>
                </a:moveTo>
                <a:cubicBezTo>
                  <a:pt x="3415430" y="180925"/>
                  <a:pt x="3298225" y="207108"/>
                  <a:pt x="3192591" y="260358"/>
                </a:cubicBezTo>
                <a:cubicBezTo>
                  <a:pt x="3058193" y="326937"/>
                  <a:pt x="2932844" y="403423"/>
                  <a:pt x="2842642" y="540488"/>
                </a:cubicBezTo>
                <a:cubicBezTo>
                  <a:pt x="2867789" y="555919"/>
                  <a:pt x="2886743" y="573730"/>
                  <a:pt x="2909317" y="580207"/>
                </a:cubicBezTo>
                <a:cubicBezTo>
                  <a:pt x="3001805" y="606877"/>
                  <a:pt x="3092864" y="633738"/>
                  <a:pt x="3193163" y="625070"/>
                </a:cubicBezTo>
                <a:cubicBezTo>
                  <a:pt x="3340324" y="612211"/>
                  <a:pt x="3468245" y="561919"/>
                  <a:pt x="3581116" y="468479"/>
                </a:cubicBezTo>
                <a:cubicBezTo>
                  <a:pt x="3616698" y="439998"/>
                  <a:pt x="3644485" y="402969"/>
                  <a:pt x="3661888" y="360846"/>
                </a:cubicBezTo>
                <a:cubicBezTo>
                  <a:pt x="3696845" y="275598"/>
                  <a:pt x="3673603" y="219019"/>
                  <a:pt x="3587307" y="189873"/>
                </a:cubicBezTo>
                <a:cubicBezTo>
                  <a:pt x="3569806" y="185365"/>
                  <a:pt x="3551740" y="183440"/>
                  <a:pt x="3533682" y="184158"/>
                </a:cubicBezTo>
                <a:close/>
                <a:moveTo>
                  <a:pt x="1847149" y="718"/>
                </a:moveTo>
                <a:cubicBezTo>
                  <a:pt x="1899882" y="-2914"/>
                  <a:pt x="1953579" y="7421"/>
                  <a:pt x="2008919" y="27376"/>
                </a:cubicBezTo>
                <a:cubicBezTo>
                  <a:pt x="2014273" y="30164"/>
                  <a:pt x="2019810" y="32582"/>
                  <a:pt x="2025493" y="34615"/>
                </a:cubicBezTo>
                <a:cubicBezTo>
                  <a:pt x="2157319" y="60333"/>
                  <a:pt x="2259427" y="143009"/>
                  <a:pt x="2369631" y="211209"/>
                </a:cubicBezTo>
                <a:cubicBezTo>
                  <a:pt x="2478025" y="278360"/>
                  <a:pt x="2577371" y="357132"/>
                  <a:pt x="2677955" y="434665"/>
                </a:cubicBezTo>
                <a:cubicBezTo>
                  <a:pt x="2696189" y="447064"/>
                  <a:pt x="2715287" y="458141"/>
                  <a:pt x="2735105" y="467812"/>
                </a:cubicBezTo>
                <a:cubicBezTo>
                  <a:pt x="2782730" y="416186"/>
                  <a:pt x="2827403" y="367133"/>
                  <a:pt x="2872742" y="318746"/>
                </a:cubicBezTo>
                <a:cubicBezTo>
                  <a:pt x="2958467" y="226544"/>
                  <a:pt x="3063242" y="160440"/>
                  <a:pt x="3178780" y="111577"/>
                </a:cubicBezTo>
                <a:cubicBezTo>
                  <a:pt x="3287555" y="65476"/>
                  <a:pt x="3401475" y="31472"/>
                  <a:pt x="3520251" y="30900"/>
                </a:cubicBezTo>
                <a:cubicBezTo>
                  <a:pt x="3574784" y="32388"/>
                  <a:pt x="3628356" y="45611"/>
                  <a:pt x="3677318" y="69667"/>
                </a:cubicBezTo>
                <a:cubicBezTo>
                  <a:pt x="3743993" y="100814"/>
                  <a:pt x="3781332" y="158916"/>
                  <a:pt x="3787428" y="235402"/>
                </a:cubicBezTo>
                <a:cubicBezTo>
                  <a:pt x="3797410" y="339258"/>
                  <a:pt x="3763573" y="442564"/>
                  <a:pt x="3694082" y="520390"/>
                </a:cubicBezTo>
                <a:cubicBezTo>
                  <a:pt x="3585688" y="646882"/>
                  <a:pt x="3450909" y="721939"/>
                  <a:pt x="3287270" y="754419"/>
                </a:cubicBezTo>
                <a:cubicBezTo>
                  <a:pt x="3202307" y="771374"/>
                  <a:pt x="3118201" y="766612"/>
                  <a:pt x="3033904" y="766612"/>
                </a:cubicBezTo>
                <a:cubicBezTo>
                  <a:pt x="2976754" y="766612"/>
                  <a:pt x="2922939" y="741846"/>
                  <a:pt x="2870551" y="718224"/>
                </a:cubicBezTo>
                <a:cubicBezTo>
                  <a:pt x="2838071" y="703651"/>
                  <a:pt x="2804829" y="690792"/>
                  <a:pt x="2773300" y="677743"/>
                </a:cubicBezTo>
                <a:cubicBezTo>
                  <a:pt x="2731771" y="712986"/>
                  <a:pt x="2725675" y="760134"/>
                  <a:pt x="2716150" y="803092"/>
                </a:cubicBezTo>
                <a:cubicBezTo>
                  <a:pt x="2697063" y="886147"/>
                  <a:pt x="2697618" y="972511"/>
                  <a:pt x="2717770" y="1055314"/>
                </a:cubicBezTo>
                <a:cubicBezTo>
                  <a:pt x="2738437" y="1144705"/>
                  <a:pt x="2790569" y="1223681"/>
                  <a:pt x="2864646" y="1277818"/>
                </a:cubicBezTo>
                <a:cubicBezTo>
                  <a:pt x="2976945" y="1361067"/>
                  <a:pt x="3103628" y="1401643"/>
                  <a:pt x="3239740" y="1426408"/>
                </a:cubicBezTo>
                <a:cubicBezTo>
                  <a:pt x="3314797" y="1440029"/>
                  <a:pt x="3390139" y="1443267"/>
                  <a:pt x="3465006" y="1448030"/>
                </a:cubicBezTo>
                <a:cubicBezTo>
                  <a:pt x="3545873" y="1453269"/>
                  <a:pt x="3628074" y="1445077"/>
                  <a:pt x="3709036" y="1437076"/>
                </a:cubicBezTo>
                <a:cubicBezTo>
                  <a:pt x="3789999" y="1429075"/>
                  <a:pt x="3870200" y="1413930"/>
                  <a:pt x="3950781" y="1401834"/>
                </a:cubicBezTo>
                <a:cubicBezTo>
                  <a:pt x="3956748" y="1400822"/>
                  <a:pt x="3962637" y="1399390"/>
                  <a:pt x="3968402" y="1397547"/>
                </a:cubicBezTo>
                <a:cubicBezTo>
                  <a:pt x="4130328" y="1349256"/>
                  <a:pt x="4297205" y="1317633"/>
                  <a:pt x="4451129" y="1242862"/>
                </a:cubicBezTo>
                <a:cubicBezTo>
                  <a:pt x="4535236" y="1201999"/>
                  <a:pt x="4623151" y="1168852"/>
                  <a:pt x="4704209" y="1121418"/>
                </a:cubicBezTo>
                <a:lnTo>
                  <a:pt x="4770408" y="1080680"/>
                </a:lnTo>
                <a:lnTo>
                  <a:pt x="4770408" y="1218859"/>
                </a:lnTo>
                <a:lnTo>
                  <a:pt x="4550190" y="1348017"/>
                </a:lnTo>
                <a:cubicBezTo>
                  <a:pt x="4507162" y="1370015"/>
                  <a:pt x="4462595" y="1388860"/>
                  <a:pt x="4416840" y="1404405"/>
                </a:cubicBezTo>
                <a:cubicBezTo>
                  <a:pt x="4345973" y="1430694"/>
                  <a:pt x="4274726" y="1455936"/>
                  <a:pt x="4202813" y="1479177"/>
                </a:cubicBezTo>
                <a:cubicBezTo>
                  <a:pt x="4073367" y="1521086"/>
                  <a:pt x="3942018" y="1555377"/>
                  <a:pt x="3806478" y="1571093"/>
                </a:cubicBezTo>
                <a:cubicBezTo>
                  <a:pt x="3737517" y="1579284"/>
                  <a:pt x="3669127" y="1594620"/>
                  <a:pt x="3600071" y="1598239"/>
                </a:cubicBezTo>
                <a:cubicBezTo>
                  <a:pt x="3509608" y="1601888"/>
                  <a:pt x="3419011" y="1600489"/>
                  <a:pt x="3328704" y="1594048"/>
                </a:cubicBezTo>
                <a:cubicBezTo>
                  <a:pt x="3236978" y="1588619"/>
                  <a:pt x="3150776" y="1559377"/>
                  <a:pt x="3061051" y="1547090"/>
                </a:cubicBezTo>
                <a:cubicBezTo>
                  <a:pt x="3058055" y="1546877"/>
                  <a:pt x="3055088" y="1546366"/>
                  <a:pt x="3052192" y="1545566"/>
                </a:cubicBezTo>
                <a:cubicBezTo>
                  <a:pt x="2898840" y="1490035"/>
                  <a:pt x="2756917" y="1416502"/>
                  <a:pt x="2667668" y="1273056"/>
                </a:cubicBezTo>
                <a:cubicBezTo>
                  <a:pt x="2607566" y="1176091"/>
                  <a:pt x="2583277" y="1066268"/>
                  <a:pt x="2584229" y="951587"/>
                </a:cubicBezTo>
                <a:cubicBezTo>
                  <a:pt x="2585863" y="872922"/>
                  <a:pt x="2598692" y="794891"/>
                  <a:pt x="2622329" y="719843"/>
                </a:cubicBezTo>
                <a:cubicBezTo>
                  <a:pt x="2633474" y="682410"/>
                  <a:pt x="2645380" y="645168"/>
                  <a:pt x="2658048" y="604591"/>
                </a:cubicBezTo>
                <a:cubicBezTo>
                  <a:pt x="2641480" y="587055"/>
                  <a:pt x="2623858" y="570546"/>
                  <a:pt x="2605279" y="555156"/>
                </a:cubicBezTo>
                <a:cubicBezTo>
                  <a:pt x="2517459" y="490767"/>
                  <a:pt x="2430972" y="424378"/>
                  <a:pt x="2339817" y="364656"/>
                </a:cubicBezTo>
                <a:cubicBezTo>
                  <a:pt x="2259046" y="312078"/>
                  <a:pt x="2172750" y="267977"/>
                  <a:pt x="2088834" y="220257"/>
                </a:cubicBezTo>
                <a:cubicBezTo>
                  <a:pt x="2086262" y="218733"/>
                  <a:pt x="2082548" y="218829"/>
                  <a:pt x="2080452" y="217019"/>
                </a:cubicBezTo>
                <a:cubicBezTo>
                  <a:pt x="2019873" y="160917"/>
                  <a:pt x="1940149" y="162726"/>
                  <a:pt x="1866997" y="155583"/>
                </a:cubicBezTo>
                <a:cubicBezTo>
                  <a:pt x="1821848" y="151106"/>
                  <a:pt x="1769937" y="167108"/>
                  <a:pt x="1728408" y="188253"/>
                </a:cubicBezTo>
                <a:cubicBezTo>
                  <a:pt x="1686879" y="209399"/>
                  <a:pt x="1668305" y="256643"/>
                  <a:pt x="1659637" y="301506"/>
                </a:cubicBezTo>
                <a:cubicBezTo>
                  <a:pt x="1649351" y="354655"/>
                  <a:pt x="1638397" y="407804"/>
                  <a:pt x="1642207" y="463431"/>
                </a:cubicBezTo>
                <a:cubicBezTo>
                  <a:pt x="1649129" y="566110"/>
                  <a:pt x="1653065" y="669012"/>
                  <a:pt x="1654018" y="772136"/>
                </a:cubicBezTo>
                <a:cubicBezTo>
                  <a:pt x="1655732" y="974923"/>
                  <a:pt x="1659923" y="1177806"/>
                  <a:pt x="1637063" y="1380021"/>
                </a:cubicBezTo>
                <a:cubicBezTo>
                  <a:pt x="1625757" y="1494805"/>
                  <a:pt x="1592379" y="1606323"/>
                  <a:pt x="1538765" y="1708443"/>
                </a:cubicBezTo>
                <a:cubicBezTo>
                  <a:pt x="1489554" y="1799162"/>
                  <a:pt x="1416162" y="1874466"/>
                  <a:pt x="1326738" y="1925994"/>
                </a:cubicBezTo>
                <a:cubicBezTo>
                  <a:pt x="1220154" y="1989621"/>
                  <a:pt x="1108902" y="2016482"/>
                  <a:pt x="989173" y="2002766"/>
                </a:cubicBezTo>
                <a:cubicBezTo>
                  <a:pt x="917926" y="1994574"/>
                  <a:pt x="848108" y="1971238"/>
                  <a:pt x="778670" y="1951236"/>
                </a:cubicBezTo>
                <a:cubicBezTo>
                  <a:pt x="712023" y="1931071"/>
                  <a:pt x="649511" y="1899170"/>
                  <a:pt x="594076" y="1857033"/>
                </a:cubicBezTo>
                <a:cubicBezTo>
                  <a:pt x="547624" y="1823167"/>
                  <a:pt x="505748" y="1783436"/>
                  <a:pt x="469488" y="1738828"/>
                </a:cubicBezTo>
                <a:cubicBezTo>
                  <a:pt x="422594" y="1679415"/>
                  <a:pt x="382766" y="1614751"/>
                  <a:pt x="350807" y="1546138"/>
                </a:cubicBezTo>
                <a:cubicBezTo>
                  <a:pt x="294705" y="1427646"/>
                  <a:pt x="252128" y="1305440"/>
                  <a:pt x="237174" y="1174662"/>
                </a:cubicBezTo>
                <a:cubicBezTo>
                  <a:pt x="236507" y="1170281"/>
                  <a:pt x="231173" y="1166662"/>
                  <a:pt x="224410" y="1158660"/>
                </a:cubicBezTo>
                <a:cubicBezTo>
                  <a:pt x="191740" y="1203904"/>
                  <a:pt x="170118" y="1253910"/>
                  <a:pt x="145639" y="1300964"/>
                </a:cubicBezTo>
                <a:cubicBezTo>
                  <a:pt x="127989" y="1336247"/>
                  <a:pt x="103963" y="1367960"/>
                  <a:pt x="74773" y="1394499"/>
                </a:cubicBezTo>
                <a:cubicBezTo>
                  <a:pt x="65442" y="1402136"/>
                  <a:pt x="55165" y="1408539"/>
                  <a:pt x="44197" y="1413549"/>
                </a:cubicBezTo>
                <a:cubicBezTo>
                  <a:pt x="28069" y="1419827"/>
                  <a:pt x="9905" y="1411841"/>
                  <a:pt x="3628" y="1395713"/>
                </a:cubicBezTo>
                <a:cubicBezTo>
                  <a:pt x="3076" y="1394295"/>
                  <a:pt x="2628" y="1392839"/>
                  <a:pt x="2288" y="1391356"/>
                </a:cubicBezTo>
                <a:cubicBezTo>
                  <a:pt x="192" y="1373925"/>
                  <a:pt x="-2475" y="1353256"/>
                  <a:pt x="4574" y="1338492"/>
                </a:cubicBezTo>
                <a:cubicBezTo>
                  <a:pt x="72010" y="1199904"/>
                  <a:pt x="141353" y="1062267"/>
                  <a:pt x="210409" y="924536"/>
                </a:cubicBezTo>
                <a:cubicBezTo>
                  <a:pt x="217119" y="911129"/>
                  <a:pt x="225059" y="898374"/>
                  <a:pt x="234126" y="886436"/>
                </a:cubicBezTo>
                <a:cubicBezTo>
                  <a:pt x="262701" y="849669"/>
                  <a:pt x="289371" y="843573"/>
                  <a:pt x="327662" y="870720"/>
                </a:cubicBezTo>
                <a:cubicBezTo>
                  <a:pt x="374862" y="903554"/>
                  <a:pt x="420207" y="938978"/>
                  <a:pt x="463488" y="976828"/>
                </a:cubicBezTo>
                <a:cubicBezTo>
                  <a:pt x="503537" y="1013630"/>
                  <a:pt x="541687" y="1052447"/>
                  <a:pt x="577788" y="1093129"/>
                </a:cubicBezTo>
                <a:cubicBezTo>
                  <a:pt x="609125" y="1127513"/>
                  <a:pt x="591885" y="1196380"/>
                  <a:pt x="549213" y="1216953"/>
                </a:cubicBezTo>
                <a:cubicBezTo>
                  <a:pt x="527115" y="1227336"/>
                  <a:pt x="497969" y="1220097"/>
                  <a:pt x="475013" y="1197332"/>
                </a:cubicBezTo>
                <a:cubicBezTo>
                  <a:pt x="445105" y="1167709"/>
                  <a:pt x="416053" y="1137229"/>
                  <a:pt x="385764" y="1107987"/>
                </a:cubicBezTo>
                <a:cubicBezTo>
                  <a:pt x="377572" y="1100081"/>
                  <a:pt x="366238" y="1095319"/>
                  <a:pt x="345378" y="1082175"/>
                </a:cubicBezTo>
                <a:cubicBezTo>
                  <a:pt x="360428" y="1145325"/>
                  <a:pt x="372239" y="1197522"/>
                  <a:pt x="385288" y="1249434"/>
                </a:cubicBezTo>
                <a:cubicBezTo>
                  <a:pt x="408182" y="1343623"/>
                  <a:pt x="444596" y="1434002"/>
                  <a:pt x="493396" y="1517753"/>
                </a:cubicBezTo>
                <a:cubicBezTo>
                  <a:pt x="549403" y="1612241"/>
                  <a:pt x="622746" y="1693108"/>
                  <a:pt x="719044" y="1749401"/>
                </a:cubicBezTo>
                <a:cubicBezTo>
                  <a:pt x="755974" y="1769882"/>
                  <a:pt x="793934" y="1788448"/>
                  <a:pt x="832772" y="1805027"/>
                </a:cubicBezTo>
                <a:cubicBezTo>
                  <a:pt x="917449" y="1843698"/>
                  <a:pt x="1006699" y="1852176"/>
                  <a:pt x="1098901" y="1846937"/>
                </a:cubicBezTo>
                <a:cubicBezTo>
                  <a:pt x="1223774" y="1839889"/>
                  <a:pt x="1323596" y="1786644"/>
                  <a:pt x="1405225" y="1693775"/>
                </a:cubicBezTo>
                <a:cubicBezTo>
                  <a:pt x="1471900" y="1617575"/>
                  <a:pt x="1494855" y="1524421"/>
                  <a:pt x="1511048" y="1427837"/>
                </a:cubicBezTo>
                <a:cubicBezTo>
                  <a:pt x="1529043" y="1311251"/>
                  <a:pt x="1537295" y="1193368"/>
                  <a:pt x="1535718" y="1075412"/>
                </a:cubicBezTo>
                <a:cubicBezTo>
                  <a:pt x="1535718" y="985210"/>
                  <a:pt x="1545243" y="895485"/>
                  <a:pt x="1535051" y="804616"/>
                </a:cubicBezTo>
                <a:cubicBezTo>
                  <a:pt x="1524859" y="713747"/>
                  <a:pt x="1527145" y="622879"/>
                  <a:pt x="1528669" y="532011"/>
                </a:cubicBezTo>
                <a:cubicBezTo>
                  <a:pt x="1530384" y="432570"/>
                  <a:pt x="1526573" y="332557"/>
                  <a:pt x="1559339" y="235402"/>
                </a:cubicBezTo>
                <a:cubicBezTo>
                  <a:pt x="1582000" y="163046"/>
                  <a:pt x="1628457" y="100477"/>
                  <a:pt x="1691166" y="57856"/>
                </a:cubicBezTo>
                <a:cubicBezTo>
                  <a:pt x="1742649" y="21947"/>
                  <a:pt x="1794417" y="4350"/>
                  <a:pt x="1847149" y="718"/>
                </a:cubicBezTo>
                <a:close/>
              </a:path>
            </a:pathLst>
          </a:custGeom>
          <a:solidFill>
            <a:srgbClr val="FAA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1B9FD0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rgbClr val="FF5B6A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 1">
  <p:cSld name="MAIN_POINT_1">
    <p:bg>
      <p:bgPr>
        <a:solidFill>
          <a:srgbClr val="00A791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 1 1">
  <p:cSld name="MAIN_POINT_1_1">
    <p:bg>
      <p:bgPr>
        <a:solidFill>
          <a:srgbClr val="FAAF3F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E3DFF"/>
              </a:buClr>
              <a:buSzPts val="2800"/>
              <a:buFont typeface="DM Sans"/>
              <a:buNone/>
              <a:defRPr sz="2800" b="1">
                <a:solidFill>
                  <a:srgbClr val="2E3DFF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"/>
              <a:buChar char="●"/>
              <a:defRPr sz="1800">
                <a:latin typeface="DM Sans"/>
                <a:ea typeface="DM Sans"/>
                <a:cs typeface="DM Sans"/>
                <a:sym typeface="DM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M Sans"/>
              <a:buChar char="○"/>
              <a:defRPr>
                <a:latin typeface="DM Sans"/>
                <a:ea typeface="DM Sans"/>
                <a:cs typeface="DM Sans"/>
                <a:sym typeface="DM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M Sans"/>
              <a:buChar char="■"/>
              <a:defRPr>
                <a:latin typeface="DM Sans"/>
                <a:ea typeface="DM Sans"/>
                <a:cs typeface="DM Sans"/>
                <a:sym typeface="DM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M Sans"/>
              <a:buChar char="●"/>
              <a:defRPr>
                <a:latin typeface="DM Sans"/>
                <a:ea typeface="DM Sans"/>
                <a:cs typeface="DM Sans"/>
                <a:sym typeface="DM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M Sans"/>
              <a:buChar char="○"/>
              <a:defRPr>
                <a:latin typeface="DM Sans"/>
                <a:ea typeface="DM Sans"/>
                <a:cs typeface="DM Sans"/>
                <a:sym typeface="DM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M Sans"/>
              <a:buChar char="■"/>
              <a:defRPr>
                <a:latin typeface="DM Sans"/>
                <a:ea typeface="DM Sans"/>
                <a:cs typeface="DM Sans"/>
                <a:sym typeface="DM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M Sans"/>
              <a:buChar char="●"/>
              <a:defRPr>
                <a:latin typeface="DM Sans"/>
                <a:ea typeface="DM Sans"/>
                <a:cs typeface="DM Sans"/>
                <a:sym typeface="DM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M Sans"/>
              <a:buChar char="○"/>
              <a:defRPr>
                <a:latin typeface="DM Sans"/>
                <a:ea typeface="DM Sans"/>
                <a:cs typeface="DM Sans"/>
                <a:sym typeface="DM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DM Sans"/>
              <a:buChar char="■"/>
              <a:defRPr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6.jpg"/><Relationship Id="rId4" Type="http://schemas.openxmlformats.org/officeDocument/2006/relationships/image" Target="../media/image25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ctrTitle"/>
          </p:nvPr>
        </p:nvSpPr>
        <p:spPr>
          <a:xfrm>
            <a:off x="311700" y="134975"/>
            <a:ext cx="64617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Dundee Recovery Service</a:t>
            </a:r>
            <a:endParaRPr dirty="0"/>
          </a:p>
        </p:txBody>
      </p:sp>
      <p:sp>
        <p:nvSpPr>
          <p:cNvPr id="70" name="Google Shape;70;p16"/>
          <p:cNvSpPr txBox="1">
            <a:spLocks noGrp="1"/>
          </p:cNvSpPr>
          <p:nvPr>
            <p:ph type="subTitle" idx="1"/>
          </p:nvPr>
        </p:nvSpPr>
        <p:spPr>
          <a:xfrm>
            <a:off x="311700" y="2453125"/>
            <a:ext cx="69207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East Dundee 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Fitness – Street Soccer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Weekly events with choice</a:t>
            </a:r>
          </a:p>
          <a:p>
            <a:r>
              <a:rPr lang="en-GB" dirty="0" smtClean="0"/>
              <a:t>Football</a:t>
            </a:r>
          </a:p>
          <a:p>
            <a:r>
              <a:rPr lang="en-GB" dirty="0" smtClean="0"/>
              <a:t>Exercise </a:t>
            </a:r>
          </a:p>
          <a:p>
            <a:r>
              <a:rPr lang="en-GB" dirty="0" smtClean="0"/>
              <a:t>Woman's groups ( gender informed )</a:t>
            </a:r>
          </a:p>
          <a:p>
            <a:r>
              <a:rPr lang="en-GB" dirty="0" smtClean="0"/>
              <a:t>Keep fit sessions</a:t>
            </a:r>
          </a:p>
          <a:p>
            <a:r>
              <a:rPr lang="en-GB" dirty="0" smtClean="0"/>
              <a:t>Outdoor friendly – indoors</a:t>
            </a:r>
          </a:p>
          <a:p>
            <a:r>
              <a:rPr lang="en-GB" dirty="0" smtClean="0"/>
              <a:t>Lynch Centre </a:t>
            </a:r>
            <a:r>
              <a:rPr lang="en-GB" smtClean="0"/>
              <a:t>changing into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344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17" y="156515"/>
            <a:ext cx="3712616" cy="26136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251" y="241858"/>
            <a:ext cx="4818888" cy="36141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532" y="2048941"/>
            <a:ext cx="2029816" cy="270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202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Women’s Walking Group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Gender </a:t>
            </a:r>
            <a:r>
              <a:rPr lang="en-GB" dirty="0" smtClean="0"/>
              <a:t>focussed groups important</a:t>
            </a:r>
          </a:p>
          <a:p>
            <a:r>
              <a:rPr lang="en-GB" dirty="0" smtClean="0"/>
              <a:t>Trauma informed</a:t>
            </a:r>
          </a:p>
          <a:p>
            <a:r>
              <a:rPr lang="en-GB" dirty="0" smtClean="0"/>
              <a:t>NHS Keep well team – Positive partnership</a:t>
            </a:r>
          </a:p>
          <a:p>
            <a:r>
              <a:rPr lang="en-GB" dirty="0" smtClean="0"/>
              <a:t>Safe , supportive, local ( No males )</a:t>
            </a:r>
          </a:p>
          <a:p>
            <a:r>
              <a:rPr lang="en-GB" dirty="0" smtClean="0"/>
              <a:t>Free service no cost other than staff time</a:t>
            </a:r>
          </a:p>
          <a:p>
            <a:r>
              <a:rPr lang="en-GB" dirty="0" smtClean="0"/>
              <a:t>Encourages outdoor time- positive routine</a:t>
            </a:r>
          </a:p>
          <a:p>
            <a:r>
              <a:rPr lang="en-GB" dirty="0" smtClean="0"/>
              <a:t>Builds confidence and self esteem</a:t>
            </a:r>
          </a:p>
          <a:p>
            <a:r>
              <a:rPr lang="en-GB" dirty="0" smtClean="0"/>
              <a:t>Local walk leadership training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849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93" y="468171"/>
            <a:ext cx="3333902" cy="25004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436" y="651143"/>
            <a:ext cx="5149900" cy="23174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208" y="2201368"/>
            <a:ext cx="1823994" cy="28163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582" y="2369110"/>
            <a:ext cx="2480857" cy="2480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02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Very different experience being out doors</a:t>
            </a:r>
          </a:p>
          <a:p>
            <a:r>
              <a:rPr lang="en-GB" dirty="0" smtClean="0"/>
              <a:t>Positive recovery support</a:t>
            </a:r>
          </a:p>
          <a:p>
            <a:r>
              <a:rPr lang="en-GB" dirty="0" smtClean="0"/>
              <a:t>Build social confidence</a:t>
            </a:r>
          </a:p>
          <a:p>
            <a:r>
              <a:rPr lang="en-GB" dirty="0" smtClean="0"/>
              <a:t>Connecting with nature – bigger picture</a:t>
            </a:r>
          </a:p>
          <a:p>
            <a:r>
              <a:rPr lang="en-GB" dirty="0" smtClean="0"/>
              <a:t>Group connections / support / influence</a:t>
            </a:r>
          </a:p>
          <a:p>
            <a:r>
              <a:rPr lang="en-GB" dirty="0" smtClean="0"/>
              <a:t>Creates routine / structure to the week</a:t>
            </a:r>
          </a:p>
          <a:p>
            <a:r>
              <a:rPr lang="en-GB" dirty="0" smtClean="0"/>
              <a:t>Risk assessed for maximum safety</a:t>
            </a:r>
          </a:p>
          <a:p>
            <a:r>
              <a:rPr lang="en-GB" dirty="0" smtClean="0"/>
              <a:t>Choice of activity</a:t>
            </a:r>
          </a:p>
          <a:p>
            <a:r>
              <a:rPr lang="en-GB" dirty="0" smtClean="0"/>
              <a:t>Requires funding and commitment</a:t>
            </a:r>
          </a:p>
          <a:p>
            <a:r>
              <a:rPr lang="en-GB" dirty="0" smtClean="0"/>
              <a:t>Creates partnerships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698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44997" y="-17425"/>
            <a:ext cx="9265199" cy="51609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Outdoor Recovery Programme</a:t>
            </a:r>
            <a:endParaRPr dirty="0"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dirty="0" smtClean="0"/>
              <a:t>Outdoors Hill Walking – </a:t>
            </a:r>
            <a:r>
              <a:rPr lang="en-GB" dirty="0" err="1" smtClean="0"/>
              <a:t>Ancrum</a:t>
            </a:r>
            <a:r>
              <a:rPr lang="en-GB" dirty="0" smtClean="0"/>
              <a:t> Outdoor Centre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dirty="0" smtClean="0"/>
              <a:t>Allotment Project – Albert St Hub/ Signpost Garden of Hope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dirty="0" smtClean="0"/>
              <a:t>Cycling group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dirty="0" smtClean="0"/>
              <a:t>Fitness groups – Street Soccer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dirty="0" smtClean="0"/>
              <a:t>Woman's walking Group – NHS Keep well team - Whitfield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Hill Walking – </a:t>
            </a:r>
            <a:r>
              <a:rPr lang="en-GB" dirty="0" err="1" smtClean="0"/>
              <a:t>Ancrum</a:t>
            </a:r>
            <a:r>
              <a:rPr lang="en-GB" dirty="0" smtClean="0"/>
              <a:t> Outdoor Centre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Pilot in </a:t>
            </a:r>
            <a:r>
              <a:rPr lang="en-GB" dirty="0" err="1" smtClean="0"/>
              <a:t>Lochee</a:t>
            </a:r>
            <a:r>
              <a:rPr lang="en-GB" dirty="0" smtClean="0"/>
              <a:t> with NHS keep well nurse team and </a:t>
            </a:r>
            <a:r>
              <a:rPr lang="en-GB" dirty="0" err="1" smtClean="0"/>
              <a:t>Hubv</a:t>
            </a:r>
            <a:r>
              <a:rPr lang="en-GB" dirty="0" smtClean="0"/>
              <a:t> 1year</a:t>
            </a:r>
          </a:p>
          <a:p>
            <a:r>
              <a:rPr lang="en-GB" dirty="0" smtClean="0"/>
              <a:t>Extended into year two</a:t>
            </a:r>
          </a:p>
          <a:p>
            <a:r>
              <a:rPr lang="en-GB" dirty="0" smtClean="0"/>
              <a:t>Applied for ADP moneys</a:t>
            </a:r>
          </a:p>
          <a:p>
            <a:r>
              <a:rPr lang="en-GB" dirty="0" smtClean="0"/>
              <a:t>Successful </a:t>
            </a:r>
          </a:p>
          <a:p>
            <a:r>
              <a:rPr lang="en-GB" dirty="0" err="1" smtClean="0"/>
              <a:t>Roled</a:t>
            </a:r>
            <a:r>
              <a:rPr lang="en-GB" dirty="0" smtClean="0"/>
              <a:t> out for Dundee wide</a:t>
            </a:r>
          </a:p>
          <a:p>
            <a:r>
              <a:rPr lang="en-GB" dirty="0" smtClean="0"/>
              <a:t>Skilled out door leaders, all equipment, groups 12, risk assess, Naloxone</a:t>
            </a:r>
          </a:p>
          <a:p>
            <a:r>
              <a:rPr lang="en-GB" dirty="0" smtClean="0"/>
              <a:t>Local outdoors – building up to Munroe</a:t>
            </a:r>
          </a:p>
          <a:p>
            <a:r>
              <a:rPr lang="en-GB" dirty="0" smtClean="0"/>
              <a:t>Partnership working WRWY / </a:t>
            </a:r>
            <a:r>
              <a:rPr lang="en-GB" dirty="0" err="1" smtClean="0"/>
              <a:t>Ancrum</a:t>
            </a:r>
            <a:r>
              <a:rPr lang="en-GB" dirty="0" smtClean="0"/>
              <a:t> / Hill Crest / </a:t>
            </a:r>
            <a:r>
              <a:rPr lang="en-GB" dirty="0" err="1" smtClean="0"/>
              <a:t>Lochee</a:t>
            </a:r>
            <a:r>
              <a:rPr lang="en-GB" dirty="0" smtClean="0"/>
              <a:t> Hub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5730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325" y="402336"/>
            <a:ext cx="2974847" cy="22311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68" y="333755"/>
            <a:ext cx="3211374" cy="24085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13" y="2114774"/>
            <a:ext cx="3609140" cy="27068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785" y="2114774"/>
            <a:ext cx="2113361" cy="264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690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Allotment Projects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Albert St Hub – </a:t>
            </a:r>
            <a:r>
              <a:rPr lang="en-GB" dirty="0" err="1" smtClean="0"/>
              <a:t>Tayview</a:t>
            </a:r>
            <a:r>
              <a:rPr lang="en-GB" dirty="0" smtClean="0"/>
              <a:t> allotment</a:t>
            </a:r>
          </a:p>
          <a:p>
            <a:r>
              <a:rPr lang="en-GB" dirty="0" smtClean="0"/>
              <a:t>Part of local community – full integration</a:t>
            </a:r>
          </a:p>
          <a:p>
            <a:r>
              <a:rPr lang="en-GB" dirty="0" smtClean="0"/>
              <a:t>Weekly allotment slot 2 hours – WRWY staff</a:t>
            </a:r>
          </a:p>
          <a:p>
            <a:r>
              <a:rPr lang="en-GB" dirty="0" smtClean="0"/>
              <a:t>Opportunity to potter about through week</a:t>
            </a:r>
          </a:p>
          <a:p>
            <a:r>
              <a:rPr lang="en-GB" dirty="0" smtClean="0"/>
              <a:t>Develop garden skills</a:t>
            </a:r>
          </a:p>
          <a:p>
            <a:r>
              <a:rPr lang="en-GB" dirty="0" smtClean="0"/>
              <a:t>Build confidence social skill</a:t>
            </a:r>
          </a:p>
          <a:p>
            <a:r>
              <a:rPr lang="en-GB" dirty="0" smtClean="0"/>
              <a:t>Links with local recovery community / hub</a:t>
            </a:r>
          </a:p>
          <a:p>
            <a:r>
              <a:rPr lang="en-GB" dirty="0" smtClean="0"/>
              <a:t>Positive impact on stigma / inclusion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6549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97339" y="624820"/>
            <a:ext cx="4062221" cy="30466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05506" y="423062"/>
            <a:ext cx="2448154" cy="18361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17468" y="2004136"/>
            <a:ext cx="3429000" cy="2571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15946" y="840429"/>
            <a:ext cx="3163748" cy="207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78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849" y="1100187"/>
            <a:ext cx="8520600" cy="341640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4460" y="143217"/>
            <a:ext cx="2960542" cy="30152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45024" y="248086"/>
            <a:ext cx="2226250" cy="2071255"/>
          </a:xfrm>
          <a:prstGeom prst="rect">
            <a:avLst/>
          </a:prstGeom>
        </p:spPr>
      </p:pic>
      <p:pic>
        <p:nvPicPr>
          <p:cNvPr id="1026" name="Picture 2" descr="C:\Users\David.Barrie\Downloads\IMG_8702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958" y="94941"/>
            <a:ext cx="3354841" cy="3354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.Barrie\Downloads\IMG_8298 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53458" y="2673373"/>
            <a:ext cx="2632362" cy="2307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avid.Barrie\Downloads\Mark Ryan and Alex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92952" y="2741470"/>
            <a:ext cx="2455179" cy="194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147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WRWY – Cycling group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Keen staff member- skilled cyclist</a:t>
            </a:r>
          </a:p>
          <a:p>
            <a:r>
              <a:rPr lang="en-GB" dirty="0" smtClean="0"/>
              <a:t>Completed cycle leadership qualification – two volunteers one staff</a:t>
            </a:r>
          </a:p>
          <a:p>
            <a:r>
              <a:rPr lang="en-GB" dirty="0" smtClean="0"/>
              <a:t>Induction / risk assessment before cycle</a:t>
            </a:r>
          </a:p>
          <a:p>
            <a:r>
              <a:rPr lang="en-GB" dirty="0" smtClean="0"/>
              <a:t>Local easy routes round Dundee</a:t>
            </a:r>
          </a:p>
          <a:p>
            <a:r>
              <a:rPr lang="en-GB" dirty="0" smtClean="0"/>
              <a:t>Further afield routes – Co planned with group</a:t>
            </a:r>
          </a:p>
          <a:p>
            <a:r>
              <a:rPr lang="en-GB" dirty="0" smtClean="0"/>
              <a:t>All have helmets and own bikes</a:t>
            </a:r>
          </a:p>
          <a:p>
            <a:r>
              <a:rPr lang="en-GB" dirty="0" smtClean="0"/>
              <a:t>Managed to supply over 20 bikes</a:t>
            </a:r>
          </a:p>
          <a:p>
            <a:r>
              <a:rPr lang="en-GB" dirty="0" smtClean="0"/>
              <a:t>Confidence / outdoors / </a:t>
            </a:r>
            <a:r>
              <a:rPr lang="en-GB" dirty="0" err="1" smtClean="0"/>
              <a:t>excersise</a:t>
            </a:r>
            <a:r>
              <a:rPr lang="en-GB" dirty="0" smtClean="0"/>
              <a:t> / fun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2055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19" y="66294"/>
            <a:ext cx="3101645" cy="22754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099" y="66294"/>
            <a:ext cx="2619451" cy="19645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74" y="2470937"/>
            <a:ext cx="3407359" cy="25555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089" y="1762963"/>
            <a:ext cx="3926434" cy="294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05154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imple Light">
      <a:dk1>
        <a:srgbClr val="2E3DFF"/>
      </a:dk1>
      <a:lt1>
        <a:srgbClr val="FFFFFF"/>
      </a:lt1>
      <a:dk2>
        <a:srgbClr val="89BDDD"/>
      </a:dk2>
      <a:lt2>
        <a:srgbClr val="FFFFFF"/>
      </a:lt2>
      <a:accent1>
        <a:srgbClr val="FF5B6A"/>
      </a:accent1>
      <a:accent2>
        <a:srgbClr val="FAAF3F"/>
      </a:accent2>
      <a:accent3>
        <a:srgbClr val="00A791"/>
      </a:accent3>
      <a:accent4>
        <a:srgbClr val="89BDDD"/>
      </a:accent4>
      <a:accent5>
        <a:srgbClr val="FFFFFF"/>
      </a:accent5>
      <a:accent6>
        <a:srgbClr val="2E3DFF"/>
      </a:accent6>
      <a:hlink>
        <a:srgbClr val="2E3D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e are With You theme template" id="{BB452F76-895A-434C-9144-8CFDA03AAADC}" vid="{E1D2783D-E31E-7741-8494-87D3F7C77787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146</TotalTime>
  <Words>333</Words>
  <Application>Microsoft Office PowerPoint</Application>
  <PresentationFormat>On-screen Show (16:9)</PresentationFormat>
  <Paragraphs>63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DM Sans</vt:lpstr>
      <vt:lpstr>Blank</vt:lpstr>
      <vt:lpstr>Dundee Recovery Service</vt:lpstr>
      <vt:lpstr>Outdoor Recovery Programme</vt:lpstr>
      <vt:lpstr>Hill Walking – Ancrum Outdoor Centre</vt:lpstr>
      <vt:lpstr>PowerPoint Presentation</vt:lpstr>
      <vt:lpstr>Allotment Projects</vt:lpstr>
      <vt:lpstr>PowerPoint Presentation</vt:lpstr>
      <vt:lpstr>PowerPoint Presentation</vt:lpstr>
      <vt:lpstr>WRWY – Cycling group</vt:lpstr>
      <vt:lpstr>PowerPoint Presentation</vt:lpstr>
      <vt:lpstr>Fitness – Street Soccer</vt:lpstr>
      <vt:lpstr>PowerPoint Presentation</vt:lpstr>
      <vt:lpstr>Women’s Walking Group</vt:lpstr>
      <vt:lpstr>PowerPoint Presentation</vt:lpstr>
      <vt:lpstr>Conclusion</vt:lpstr>
      <vt:lpstr>PowerPoint Presentation</vt:lpstr>
    </vt:vector>
  </TitlesOfParts>
  <Company>Addaction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Dundee Recovery Service</dc:title>
  <dc:creator>David Barrie</dc:creator>
  <cp:lastModifiedBy>David Barrie</cp:lastModifiedBy>
  <cp:revision>20</cp:revision>
  <dcterms:created xsi:type="dcterms:W3CDTF">2021-05-31T15:08:54Z</dcterms:created>
  <dcterms:modified xsi:type="dcterms:W3CDTF">2021-06-16T11:13:42Z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830203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