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1" r:id="rId2"/>
    <p:sldMasterId id="2147483725" r:id="rId3"/>
    <p:sldMasterId id="214748370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14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36.svg"/><Relationship Id="rId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3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6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1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Image)">
    <p:bg>
      <p:bgPr>
        <a:solidFill>
          <a:srgbClr val="F2B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A9C9A0-37A6-C447-B8E1-A96AD54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7934" y="1"/>
            <a:ext cx="12218895" cy="14562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5CA592-2D21-654A-877A-A6C0F9709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565" y="2146417"/>
            <a:ext cx="11340869" cy="19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126498-1030-E04D-9C77-6C8ED2D0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3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78669C-7EC7-DC49-87AA-F8BD054D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70656D5-20EE-D048-AF56-95FCDC37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CBE-EEBF-B44D-A4AA-D6FBAABA9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126498-1030-E04D-9C77-6C8ED2D0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3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78669C-7EC7-DC49-87AA-F8BD054D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81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7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3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9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6D047DD-2BC9-C143-B4FD-FA9BD5E5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5E9756-A801-4C47-AEC2-21A9C88D4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6404AF-31FA-504A-8FD7-6BE207083421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1672F86-47FB-D44B-ADD6-F6AE361F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55B3364-BFE4-AD41-9588-B7854F58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73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CBE-EEBF-B44D-A4AA-D6FBAABA9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73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5E9756-A801-4C47-AEC2-21A9C88D4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6404AF-31FA-504A-8FD7-6BE207083421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1672F86-47FB-D44B-ADD6-F6AE361F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55B3364-BFE4-AD41-9588-B7854F58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19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DD80BC-E07A-F340-9716-94DF3456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5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7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7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5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2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706068-D008-AA44-B682-22074A5A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0" r:id="rId2"/>
    <p:sldLayoutId id="2147483719" r:id="rId3"/>
    <p:sldLayoutId id="2147483701" r:id="rId4"/>
    <p:sldLayoutId id="2147483720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1" r:id="rId2"/>
    <p:sldLayoutId id="2147483693" r:id="rId3"/>
    <p:sldLayoutId id="2147483722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0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09" r:id="rId3"/>
    <p:sldLayoutId id="2147483724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63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70E4-37FE-4EA0-A1FB-D5B9ED3B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4053"/>
            <a:ext cx="11040000" cy="650383"/>
          </a:xfrm>
        </p:spPr>
        <p:txBody>
          <a:bodyPr/>
          <a:lstStyle/>
          <a:p>
            <a:pPr marL="344170" lvl="0" indent="-344170" defTabSz="9144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We have spoken to people in Scotland who are not currently using depot buprenorphine…</a:t>
            </a:r>
            <a:br>
              <a:rPr lang="en-US" sz="20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E7E26-972B-47F6-BDCE-B466E03AC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/>
                <a:ea typeface="+mj-ea"/>
                <a:cs typeface="+mj-cs"/>
              </a:rPr>
              <a:t>Next steps….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50D3B-7637-4A8E-9F67-7EDE0337B0CB}"/>
              </a:ext>
            </a:extLst>
          </p:cNvPr>
          <p:cNvSpPr txBox="1"/>
          <p:nvPr/>
        </p:nvSpPr>
        <p:spPr>
          <a:xfrm>
            <a:off x="575999" y="2244436"/>
            <a:ext cx="925518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Next we hope to speak to people who are using it about their experiences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774-620F-4D07-ABA0-F93B83AF56E0}"/>
              </a:ext>
            </a:extLst>
          </p:cNvPr>
          <p:cNvSpPr txBox="1"/>
          <p:nvPr/>
        </p:nvSpPr>
        <p:spPr>
          <a:xfrm flipH="1">
            <a:off x="575999" y="2854037"/>
            <a:ext cx="9924012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Ethics delays in the current context have meant we need to seek other sources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222E-AA11-49C5-BD4D-5460BBAC353D}"/>
              </a:ext>
            </a:extLst>
          </p:cNvPr>
          <p:cNvSpPr txBox="1"/>
          <p:nvPr/>
        </p:nvSpPr>
        <p:spPr>
          <a:xfrm>
            <a:off x="526473" y="3825460"/>
            <a:ext cx="1120555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have contacts at some centres in the rest of the UK, where some people are already on depot injections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0847-F56B-4EA2-AF44-5692395A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Thank you!</a:t>
            </a:r>
            <a:br>
              <a:rPr lang="en-GB" sz="2400" dirty="0"/>
            </a:br>
            <a:r>
              <a:rPr lang="en-GB" sz="2400" dirty="0"/>
              <a:t>Any questions?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E5999-995F-4101-8177-38B516882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00" y="5914640"/>
            <a:ext cx="8257104" cy="901796"/>
          </a:xfrm>
        </p:spPr>
        <p:txBody>
          <a:bodyPr/>
          <a:lstStyle/>
          <a:p>
            <a:r>
              <a:rPr lang="en-GB" dirty="0"/>
              <a:t>  @SACASRStir</a:t>
            </a:r>
          </a:p>
          <a:p>
            <a:r>
              <a:rPr lang="en-GB" dirty="0"/>
              <a:t>    </a:t>
            </a:r>
          </a:p>
          <a:p>
            <a:r>
              <a:rPr lang="en-GB" dirty="0"/>
              <a:t>tania.browne@stir.ac.uk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CCE8E6-5DFE-4F2A-9979-F8B14A6A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0" y="5914640"/>
            <a:ext cx="6502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25CB-9DFC-4DFD-AE51-6F8118A1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Exploring the potential of long-acting depot buprenorphine injections for people who use drugs and are homeless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236AC-3807-404D-9088-6ACBF11434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00" y="5720676"/>
            <a:ext cx="8257104" cy="1062509"/>
          </a:xfrm>
        </p:spPr>
        <p:txBody>
          <a:bodyPr/>
          <a:lstStyle/>
          <a:p>
            <a:r>
              <a:rPr lang="en-US" dirty="0"/>
              <a:t>Tania Browne, Prof Catriona Matheson, Dr Rebecca Foster, Joe Schofield, Dr Trina Ritchie</a:t>
            </a:r>
          </a:p>
          <a:p>
            <a:r>
              <a:rPr lang="en-US" dirty="0"/>
              <a:t>Salvation Army Centre for Addiction Services and Research</a:t>
            </a:r>
            <a:endParaRPr lang="en-US" dirty="0">
              <a:cs typeface="Arial"/>
            </a:endParaRPr>
          </a:p>
          <a:p>
            <a:r>
              <a:rPr lang="en-US" dirty="0"/>
              <a:t>Funded by </a:t>
            </a:r>
            <a:r>
              <a:rPr lang="en-US" dirty="0" err="1"/>
              <a:t>Camurus</a:t>
            </a:r>
            <a:r>
              <a:rPr lang="en-US" dirty="0"/>
              <a:t> AB</a:t>
            </a:r>
            <a:endParaRPr lang="en-US" dirty="0"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BC1C-2B64-49F6-A5F8-B515C74E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121963"/>
            <a:ext cx="11040000" cy="413121"/>
          </a:xfr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Ethics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approval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granted October 2020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C9C2-4648-446B-A928-8B98AF7DA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Exploring the potential of long-acting depot buprenorphine injections for people who use drugs and are homeless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2A960-25E0-4365-BD0E-3F6C53166EB8}"/>
              </a:ext>
            </a:extLst>
          </p:cNvPr>
          <p:cNvSpPr txBox="1"/>
          <p:nvPr/>
        </p:nvSpPr>
        <p:spPr>
          <a:xfrm>
            <a:off x="576000" y="1690255"/>
            <a:ext cx="6677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First focus group took place November 11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2020</a:t>
            </a: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B518A-1FB9-4E68-8733-8327832A7997}"/>
              </a:ext>
            </a:extLst>
          </p:cNvPr>
          <p:cNvSpPr txBox="1"/>
          <p:nvPr/>
        </p:nvSpPr>
        <p:spPr>
          <a:xfrm>
            <a:off x="576000" y="1927861"/>
            <a:ext cx="101138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So far we have interviewed 16 participants from 2 third sector organisations that provide hostel accommodation for people who are homeless, or at risk of homelessness (The Simon Community, The Salvation Army) 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</a:b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E84D-C022-45DC-B071-27B3C057A97E}"/>
              </a:ext>
            </a:extLst>
          </p:cNvPr>
          <p:cNvSpPr txBox="1"/>
          <p:nvPr/>
        </p:nvSpPr>
        <p:spPr>
          <a:xfrm>
            <a:off x="526021" y="3413419"/>
            <a:ext cx="417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9 participants in small focus groups in Glasgow 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ADDBA-E78A-43B4-BCD4-51B5FEA54805}"/>
              </a:ext>
            </a:extLst>
          </p:cNvPr>
          <p:cNvSpPr txBox="1"/>
          <p:nvPr/>
        </p:nvSpPr>
        <p:spPr>
          <a:xfrm>
            <a:off x="526021" y="4251188"/>
            <a:ext cx="505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7 participants from Dundee interviewed individually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99156-C12B-47E4-882E-3A70F3270F51}"/>
              </a:ext>
            </a:extLst>
          </p:cNvPr>
          <p:cNvSpPr txBox="1"/>
          <p:nvPr/>
        </p:nvSpPr>
        <p:spPr>
          <a:xfrm>
            <a:off x="5962596" y="3429000"/>
            <a:ext cx="3469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11 men </a:t>
            </a:r>
            <a:r>
              <a:rPr lang="en-GB" sz="1800" dirty="0">
                <a:solidFill>
                  <a:prstClr val="white"/>
                </a:solidFill>
                <a:latin typeface="Arial" panose="020B0604020202020204"/>
                <a:ea typeface="+mj-ea"/>
                <a:cs typeface="Arial"/>
              </a:rPr>
              <a:t> and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5 women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DD449-F651-4C3E-B45B-0158C488F0D2}"/>
              </a:ext>
            </a:extLst>
          </p:cNvPr>
          <p:cNvSpPr txBox="1"/>
          <p:nvPr/>
        </p:nvSpPr>
        <p:spPr>
          <a:xfrm flipH="1">
            <a:off x="5962596" y="4237468"/>
            <a:ext cx="40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Age range approximately  30 – 50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3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807-AC73-48AA-8F95-F9A9F303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5" y="2532008"/>
            <a:ext cx="11040000" cy="586688"/>
          </a:xfr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Currently all-but-one were on daily doses from their pharmacist:</a:t>
            </a:r>
            <a:br>
              <a:rPr lang="en-GB" sz="20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</a:br>
            <a:br>
              <a:rPr lang="en-GB" sz="20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</a:b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</a:b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EFEF0-DC82-48F6-AA56-542D26317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Exploring the potential of long-acting depot buprenorphine injections for people who use drugs and are homeless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DD828-2C2B-4B86-865D-96BA54F8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773439"/>
            <a:ext cx="2065035" cy="137418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923D4-C3B4-4763-BA42-03A76267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746" y="773439"/>
            <a:ext cx="2065035" cy="137418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18C6194-66C4-431D-BB70-DA44FE1D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015" y="773439"/>
            <a:ext cx="2101768" cy="1374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C29D8-A963-4AF2-A4C8-66FBAEB50738}"/>
              </a:ext>
            </a:extLst>
          </p:cNvPr>
          <p:cNvSpPr txBox="1"/>
          <p:nvPr/>
        </p:nvSpPr>
        <p:spPr>
          <a:xfrm>
            <a:off x="413315" y="3130099"/>
            <a:ext cx="317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used methadone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18B94-FAC5-472E-9C89-29B6953C0163}"/>
              </a:ext>
            </a:extLst>
          </p:cNvPr>
          <p:cNvSpPr txBox="1"/>
          <p:nvPr/>
        </p:nvSpPr>
        <p:spPr>
          <a:xfrm>
            <a:off x="452584" y="3630596"/>
            <a:ext cx="323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 used Subutex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913FD-3FC1-42A1-9B1A-C213075E3DDE}"/>
              </a:ext>
            </a:extLst>
          </p:cNvPr>
          <p:cNvSpPr txBox="1"/>
          <p:nvPr/>
        </p:nvSpPr>
        <p:spPr>
          <a:xfrm>
            <a:off x="452584" y="4023371"/>
            <a:ext cx="288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 used 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Espranor</a:t>
            </a:r>
            <a:endParaRPr lang="en-GB" sz="2000" dirty="0">
              <a:solidFill>
                <a:prstClr val="white"/>
              </a:solidFill>
              <a:latin typeface="Arial" panose="020B0604020202020204"/>
              <a:ea typeface="+mj-ea"/>
              <a:cs typeface="Arial" panose="020B0604020202020204"/>
            </a:endParaRPr>
          </a:p>
          <a:p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</a:b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B93BA-F855-45C7-BA2D-2D7B8EF052C7}"/>
              </a:ext>
            </a:extLst>
          </p:cNvPr>
          <p:cNvSpPr txBox="1"/>
          <p:nvPr/>
        </p:nvSpPr>
        <p:spPr>
          <a:xfrm>
            <a:off x="504883" y="4594439"/>
            <a:ext cx="7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One participant had successfully completed OST in the last 2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6B3A-1CE3-4AE2-8BBF-099D80A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4054"/>
            <a:ext cx="11040000" cy="509627"/>
          </a:xfrm>
        </p:spPr>
        <p:txBody>
          <a:bodyPr/>
          <a:lstStyle/>
          <a:p>
            <a:pPr marL="344488" marR="0" lvl="0" indent="-344488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Participants prescribed methadone reported that they had been using it between 1 and 25 years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0541-C055-49C1-B8F0-6076CDFF4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/>
              <a:t>The effects of current medication - methadone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05B7C-6149-4689-8F39-98B0E098FC8E}"/>
              </a:ext>
            </a:extLst>
          </p:cNvPr>
          <p:cNvSpPr txBox="1"/>
          <p:nvPr/>
        </p:nvSpPr>
        <p:spPr>
          <a:xfrm>
            <a:off x="576000" y="3429000"/>
            <a:ext cx="2812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“As soon as I wake up I need my methadone and it’s maybe the routine I’ve got myself into but … I go to the chemist when I wake up”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9A212-537B-4A4E-846F-2B5133832AC1}"/>
              </a:ext>
            </a:extLst>
          </p:cNvPr>
          <p:cNvSpPr txBox="1"/>
          <p:nvPr/>
        </p:nvSpPr>
        <p:spPr>
          <a:xfrm>
            <a:off x="4171833" y="3429000"/>
            <a:ext cx="3474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“Not long after you took your methadone, it makes you sleepy … you sometimes fall asleep, or if you have had anything on top of it that is you gone for the rest of the day”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F9FC7-DED0-41F1-90BC-D6CE1473F1DD}"/>
              </a:ext>
            </a:extLst>
          </p:cNvPr>
          <p:cNvSpPr txBox="1"/>
          <p:nvPr/>
        </p:nvSpPr>
        <p:spPr>
          <a:xfrm>
            <a:off x="8255720" y="3359565"/>
            <a:ext cx="336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“When you are on methadone you don’t really ken … you think you are normal, but when you actually do see a picture … you look out of it, it’s not a nice picture”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13B22-0CC2-457E-BEB9-A493F5403E35}"/>
              </a:ext>
            </a:extLst>
          </p:cNvPr>
          <p:cNvSpPr txBox="1"/>
          <p:nvPr/>
        </p:nvSpPr>
        <p:spPr>
          <a:xfrm>
            <a:off x="576000" y="2220262"/>
            <a:ext cx="9925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Dosage ranged from 40ml to 110ml daily, with one participant reporting that they used heroin and cocaine in addition to methadone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768A-DDB9-48BB-A5C1-788E96CF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53" y="1311420"/>
            <a:ext cx="11040000" cy="766761"/>
          </a:xfrm>
        </p:spPr>
        <p:txBody>
          <a:bodyPr/>
          <a:lstStyle/>
          <a:p>
            <a:pPr marL="344170" marR="0" lvl="0" indent="-34417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Participants prescribed buprenorphine reported that they had been using it between 5 months and 2.5 years (none specified dosage)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8766D-E063-4984-B1AA-9156E49A9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effects of current medication - buprenorphine  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E3039-2991-45B8-A103-1A50588AEDB1}"/>
              </a:ext>
            </a:extLst>
          </p:cNvPr>
          <p:cNvSpPr txBox="1"/>
          <p:nvPr/>
        </p:nvSpPr>
        <p:spPr>
          <a:xfrm>
            <a:off x="443345" y="2305396"/>
            <a:ext cx="10806546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DengXian"/>
                <a:cs typeface="Calibri"/>
              </a:rPr>
              <a:t>Participants who had taken both forms of OST had noticed a distinct difference between methadone and buprenorphine in the way the drugs made them feel emotionally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D937A-8AB8-40F3-B98D-FDB03C8825F6}"/>
              </a:ext>
            </a:extLst>
          </p:cNvPr>
          <p:cNvSpPr txBox="1"/>
          <p:nvPr/>
        </p:nvSpPr>
        <p:spPr>
          <a:xfrm>
            <a:off x="642851" y="3483488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“It’s hard work because it’s like your head goes  … double time like over thinking and over analysing and stuff and I managed to get through that”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0DB1A-DFAE-4C93-A7BC-DDF4B8729417}"/>
              </a:ext>
            </a:extLst>
          </p:cNvPr>
          <p:cNvSpPr txBox="1"/>
          <p:nvPr/>
        </p:nvSpPr>
        <p:spPr>
          <a:xfrm>
            <a:off x="3857108" y="3353430"/>
            <a:ext cx="4644043" cy="16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“Some people don’t like [subbies], because they don’t want to face reality, at the end of the day you’ve got to face reality at some point in your life, do you know what I mean? … You need to sort your own feelings out in your own head that and deal with what you used to …  before we start having to come off it”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3D4D4-3A8C-49D8-AA53-50DC4B0DFB71}"/>
              </a:ext>
            </a:extLst>
          </p:cNvPr>
          <p:cNvSpPr txBox="1"/>
          <p:nvPr/>
        </p:nvSpPr>
        <p:spPr>
          <a:xfrm>
            <a:off x="8916785" y="3266902"/>
            <a:ext cx="2759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“When you first start taking it it’s like a reality check and I would imagine people who have like serious mental health issues and stuff would really struggle with that”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BC9A-5BF8-464E-AD75-7CAE3537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6" y="356673"/>
            <a:ext cx="3630241" cy="191802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15 of 16 participants were on daily pick-up from their pharmacist. Most walked (between 5 and 15 minutes each way), 2 participants reported a journey that required a bus trip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52EA-89E5-4405-92F6-C89D997B2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  <a:ea typeface="+mj-ea"/>
                <a:cs typeface="+mj-cs"/>
              </a:rPr>
              <a:t>Experiences at the pharmacy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3DFAF-ABD9-45BE-A1BE-6164F988AA70}"/>
              </a:ext>
            </a:extLst>
          </p:cNvPr>
          <p:cNvSpPr txBox="1"/>
          <p:nvPr/>
        </p:nvSpPr>
        <p:spPr>
          <a:xfrm>
            <a:off x="243491" y="2579077"/>
            <a:ext cx="3270022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170" marR="0" lvl="0" indent="-34417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4 reported that they had learned to attend the pharmacy at quieter times so they could be seen quickly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016CE-6E0A-4E44-AE05-6C3AE10FFD0B}"/>
              </a:ext>
            </a:extLst>
          </p:cNvPr>
          <p:cNvSpPr txBox="1"/>
          <p:nvPr/>
        </p:nvSpPr>
        <p:spPr>
          <a:xfrm>
            <a:off x="4250577" y="537557"/>
            <a:ext cx="3862647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“It depends on what time you go at, if you go on like bang on the beginning time like nine or half nine then yes there is a crowd of people there, but I avoid that time”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08274-24E3-46AD-A3F0-8D2893D769DA}"/>
              </a:ext>
            </a:extLst>
          </p:cNvPr>
          <p:cNvSpPr txBox="1"/>
          <p:nvPr/>
        </p:nvSpPr>
        <p:spPr>
          <a:xfrm>
            <a:off x="4250577" y="2249085"/>
            <a:ext cx="3685309" cy="205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“I basically hate it … everybody is talking at the chemist, always the same old shite … Who’s selling this and then whoever is on the methadone queue they will be punting Valium … or they see me come out with my script and they are like, oh are you not wanting to part with any of that?”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89CBA-CE02-46A6-AE77-9C55A70A1446}"/>
              </a:ext>
            </a:extLst>
          </p:cNvPr>
          <p:cNvSpPr txBox="1"/>
          <p:nvPr/>
        </p:nvSpPr>
        <p:spPr>
          <a:xfrm>
            <a:off x="359869" y="4583305"/>
            <a:ext cx="11873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13 of 16 participants reported being regularly offered illicit drugs on their way to the chemist or in the queue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7DBD-A333-480A-90D7-51EB53D4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35" y="1278170"/>
            <a:ext cx="11040000" cy="586689"/>
          </a:xfrm>
        </p:spPr>
        <p:txBody>
          <a:bodyPr/>
          <a:lstStyle/>
          <a:p>
            <a:pPr marL="344170" marR="0" lvl="0" indent="-34417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4 participants expressed the same fear – that the effects of the buprenorphine would wear off before they were due their next injection. They couldn’t comprehend the idea of a slow release drug: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BD43-0081-41C1-935B-1AB122DA7A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Attitudes to the concept of depot buprenorphine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B2CF3-B570-44C4-A08C-0376320E00EC}"/>
              </a:ext>
            </a:extLst>
          </p:cNvPr>
          <p:cNvSpPr txBox="1"/>
          <p:nvPr/>
        </p:nvSpPr>
        <p:spPr>
          <a:xfrm>
            <a:off x="315535" y="2205644"/>
            <a:ext cx="5436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“I think it’s just in my head  I think to myself … it is just not feasible … I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cannae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 surmise how it’s going to produce the amount of sub you are on a day … You know every day for a month … I just think that’s too far fetched”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D2154-33ED-4353-9B92-AE209482B838}"/>
              </a:ext>
            </a:extLst>
          </p:cNvPr>
          <p:cNvSpPr txBox="1"/>
          <p:nvPr/>
        </p:nvSpPr>
        <p:spPr>
          <a:xfrm>
            <a:off x="6234545" y="2167317"/>
            <a:ext cx="512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“The week before or halfway before does it not, is there anything been said about it starts to wear off at that point? The worry is … the time of release on it”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C068F-7135-493D-8914-D04B6D3DB900}"/>
              </a:ext>
            </a:extLst>
          </p:cNvPr>
          <p:cNvSpPr txBox="1"/>
          <p:nvPr/>
        </p:nvSpPr>
        <p:spPr>
          <a:xfrm>
            <a:off x="348960" y="3417569"/>
            <a:ext cx="10973150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Most others said that they would certainly try it, as long as someone they knew and trusted had tried it first and recommended it: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DD5BD-6930-41DD-BD7E-7D2480737B3E}"/>
              </a:ext>
            </a:extLst>
          </p:cNvPr>
          <p:cNvSpPr txBox="1"/>
          <p:nvPr/>
        </p:nvSpPr>
        <p:spPr>
          <a:xfrm>
            <a:off x="1834342" y="4138282"/>
            <a:ext cx="384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“No if it was tested on somebody I knew and they said it was alright yes I’d got for it aye, a hundred percent aye”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B4A63-66DC-4F2F-A0E5-98F1160151CC}"/>
              </a:ext>
            </a:extLst>
          </p:cNvPr>
          <p:cNvSpPr txBox="1"/>
          <p:nvPr/>
        </p:nvSpPr>
        <p:spPr>
          <a:xfrm>
            <a:off x="6450677" y="4128276"/>
            <a:ext cx="4427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“Well I’d rather wait until like other people do it first, so I can see the side effects that they get … Then I’d think about it”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57E7-38A9-40FD-BEB8-E31CAF6B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2" y="1272627"/>
            <a:ext cx="11040000" cy="722427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Other participants were far more optimistic about the concept of trying something new, especially those who were on a form of buprenorphine currently, or who had used it I the past.</a:t>
            </a:r>
            <a:br>
              <a:rPr lang="en-GB" sz="18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0D190-41A8-494D-9106-FDF0AAE200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65143-720C-40BD-A834-DC3C7B8BB327}"/>
              </a:ext>
            </a:extLst>
          </p:cNvPr>
          <p:cNvSpPr txBox="1"/>
          <p:nvPr/>
        </p:nvSpPr>
        <p:spPr>
          <a:xfrm>
            <a:off x="232756" y="2291541"/>
            <a:ext cx="3940233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“I don’t know what it is, what this new one will do but, it can only be better for it, do you know what I mean? … It’s worth a chance isn’t it?”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engXian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A1DA1-CE00-4C6A-B259-0C84C8A018F0}"/>
              </a:ext>
            </a:extLst>
          </p:cNvPr>
          <p:cNvSpPr txBox="1"/>
          <p:nvPr/>
        </p:nvSpPr>
        <p:spPr>
          <a:xfrm>
            <a:off x="4217323" y="2291541"/>
            <a:ext cx="4511040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“Aye if it was tested and it works aye I’d do it aye … Definitely, if it was going to help save having to go to the chemist every day, do you know what I mean?”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engXi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D9BDF-481C-41AD-997A-40668B25B574}"/>
              </a:ext>
            </a:extLst>
          </p:cNvPr>
          <p:cNvSpPr txBox="1"/>
          <p:nvPr/>
        </p:nvSpPr>
        <p:spPr>
          <a:xfrm>
            <a:off x="8877994" y="2291540"/>
            <a:ext cx="3009206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“I’d obviously like to know a bit more about it, see how the trials go … I think people should try it … It’s worth looking into”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engXi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F2D91-5DFA-47DB-A138-33438D58BD43}"/>
              </a:ext>
            </a:extLst>
          </p:cNvPr>
          <p:cNvSpPr txBox="1"/>
          <p:nvPr/>
        </p:nvSpPr>
        <p:spPr>
          <a:xfrm>
            <a:off x="193962" y="3685310"/>
            <a:ext cx="1127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participant could see the value of a variety of treatments for others, but didn’t feel it was for them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99E9E-1977-4F04-B012-46759E8A1DF3}"/>
              </a:ext>
            </a:extLst>
          </p:cNvPr>
          <p:cNvSpPr txBox="1"/>
          <p:nvPr/>
        </p:nvSpPr>
        <p:spPr>
          <a:xfrm>
            <a:off x="814995" y="4240132"/>
            <a:ext cx="10352117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engXian"/>
                <a:cs typeface="Calibri"/>
              </a:rPr>
              <a:t>“See that one about a month thing, that sounds really good because not having to go to a chemist or whatever for a month, that would be amazing for certain people, but for me …  because I wake up and I know I need something every day … you need to get into a pattern obviously you could get used to it, but I’m not at a stage where it would be something that I could do”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engXi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brand-wide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and-wide" id="{6A44311D-47FB-074F-AD5D-DE10A02E69B8}" vid="{EF905898-223E-2B44-B7B6-04C514E803FB}"/>
    </a:ext>
  </a:extLst>
</a:theme>
</file>

<file path=ppt/theme/theme2.xml><?xml version="1.0" encoding="utf-8"?>
<a:theme xmlns:a="http://schemas.openxmlformats.org/drawingml/2006/main" name="Secondary colour option:1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3.xml><?xml version="1.0" encoding="utf-8"?>
<a:theme xmlns:a="http://schemas.openxmlformats.org/drawingml/2006/main" name="1_Secondary colour option:1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4.xml><?xml version="1.0" encoding="utf-8"?>
<a:theme xmlns:a="http://schemas.openxmlformats.org/drawingml/2006/main" name="Secondary colour option:2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EDA1624F4D3041A85DC9FCA8D9E6F3" ma:contentTypeVersion="12" ma:contentTypeDescription="Create a new document." ma:contentTypeScope="" ma:versionID="cc008d46ac3789e0b78263b74d4c60ec">
  <xsd:schema xmlns:xsd="http://www.w3.org/2001/XMLSchema" xmlns:xs="http://www.w3.org/2001/XMLSchema" xmlns:p="http://schemas.microsoft.com/office/2006/metadata/properties" xmlns:ns2="00f50392-e8d7-4602-aa35-782b291a945d" xmlns:ns3="4b406b48-8e5a-430a-ab3d-247bd70fae64" targetNamespace="http://schemas.microsoft.com/office/2006/metadata/properties" ma:root="true" ma:fieldsID="de3ff5c55f5e9a7c2f28626155889c75" ns2:_="" ns3:_="">
    <xsd:import namespace="00f50392-e8d7-4602-aa35-782b291a945d"/>
    <xsd:import namespace="4b406b48-8e5a-430a-ab3d-247bd70fa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50392-e8d7-4602-aa35-782b291a9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06b48-8e5a-430a-ab3d-247bd70fae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42D8FE-15AF-4428-984B-7BC4C30EB142}"/>
</file>

<file path=customXml/itemProps2.xml><?xml version="1.0" encoding="utf-8"?>
<ds:datastoreItem xmlns:ds="http://schemas.openxmlformats.org/officeDocument/2006/customXml" ds:itemID="{66737F9D-64F6-4D32-BF21-1EB8A83869DE}"/>
</file>

<file path=customXml/itemProps3.xml><?xml version="1.0" encoding="utf-8"?>
<ds:datastoreItem xmlns:ds="http://schemas.openxmlformats.org/officeDocument/2006/customXml" ds:itemID="{32BC155E-6FAF-4A39-A94F-59ED48A7CE5D}"/>
</file>

<file path=docProps/app.xml><?xml version="1.0" encoding="utf-8"?>
<Properties xmlns="http://schemas.openxmlformats.org/officeDocument/2006/extended-properties" xmlns:vt="http://schemas.openxmlformats.org/officeDocument/2006/docPropsVTypes">
  <Template>brand-wide</Template>
  <TotalTime>0</TotalTime>
  <Words>1278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FS Maja</vt:lpstr>
      <vt:lpstr>Arial</vt:lpstr>
      <vt:lpstr>Calibri</vt:lpstr>
      <vt:lpstr>Symbol</vt:lpstr>
      <vt:lpstr>Wingdings</vt:lpstr>
      <vt:lpstr>brand-wide</vt:lpstr>
      <vt:lpstr>Secondary colour option:1</vt:lpstr>
      <vt:lpstr>1_Secondary colour option:1</vt:lpstr>
      <vt:lpstr>Secondary colour option:2</vt:lpstr>
      <vt:lpstr>PowerPoint Presentation</vt:lpstr>
      <vt:lpstr>Exploring the potential of long-acting depot buprenorphine injections for people who use drugs and are homeless</vt:lpstr>
      <vt:lpstr>Ethics approval granted October 2020   </vt:lpstr>
      <vt:lpstr>Currently all-but-one were on daily doses from their pharmacist:   </vt:lpstr>
      <vt:lpstr>Participants prescribed methadone reported that they had been using it between 1 and 25 years </vt:lpstr>
      <vt:lpstr>Participants prescribed buprenorphine reported that they had been using it between 5 months and 2.5 years (none specified dosage) </vt:lpstr>
      <vt:lpstr>15 of 16 participants were on daily pick-up from their pharmacist. Most walked (between 5 and 15 minutes each way), 2 participants reported a journey that required a bus trip</vt:lpstr>
      <vt:lpstr>4 participants expressed the same fear – that the effects of the buprenorphine would wear off before they were due their next injection. They couldn’t comprehend the idea of a slow release drug: </vt:lpstr>
      <vt:lpstr>Other participants were far more optimistic about the concept of trying something new, especially those who were on a form of buprenorphine currently, or who had used it I the past. </vt:lpstr>
      <vt:lpstr>We have spoken to people in Scotland who are not currently using depot buprenorphine… </vt:lpstr>
      <vt:lpstr>Thank you!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Browne</dc:creator>
  <cp:lastModifiedBy>Tania Browne</cp:lastModifiedBy>
  <cp:revision>16</cp:revision>
  <dcterms:created xsi:type="dcterms:W3CDTF">2021-01-25T16:52:42Z</dcterms:created>
  <dcterms:modified xsi:type="dcterms:W3CDTF">2021-01-26T07:10:44Z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0x0101000EEDA1624F4D3041A85DC9FCA8D9E6F3</vt:lpwstr>
  </property>
</Properties>
</file>