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761476" y="18288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761476" y="5870447"/>
            <a:ext cx="990600" cy="987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-1523" y="2667000"/>
            <a:ext cx="4191000" cy="419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502142" y="3915155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648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118"/>
                </a:lnTo>
                <a:lnTo>
                  <a:pt x="1330071" y="498856"/>
                </a:lnTo>
                <a:lnTo>
                  <a:pt x="1127378" y="536829"/>
                </a:lnTo>
                <a:lnTo>
                  <a:pt x="829309" y="588391"/>
                </a:lnTo>
                <a:lnTo>
                  <a:pt x="447928" y="646811"/>
                </a:lnTo>
                <a:lnTo>
                  <a:pt x="174751" y="683895"/>
                </a:lnTo>
                <a:lnTo>
                  <a:pt x="0" y="705104"/>
                </a:lnTo>
                <a:lnTo>
                  <a:pt x="9701" y="720439"/>
                </a:lnTo>
                <a:lnTo>
                  <a:pt x="39115" y="766445"/>
                </a:lnTo>
                <a:lnTo>
                  <a:pt x="66166" y="767222"/>
                </a:lnTo>
                <a:lnTo>
                  <a:pt x="95131" y="767666"/>
                </a:lnTo>
                <a:lnTo>
                  <a:pt x="125954" y="767784"/>
                </a:lnTo>
                <a:lnTo>
                  <a:pt x="192949" y="767068"/>
                </a:lnTo>
                <a:lnTo>
                  <a:pt x="305973" y="763722"/>
                </a:lnTo>
                <a:lnTo>
                  <a:pt x="477701" y="755314"/>
                </a:lnTo>
                <a:lnTo>
                  <a:pt x="773052" y="735159"/>
                </a:lnTo>
                <a:lnTo>
                  <a:pt x="1336019" y="685198"/>
                </a:lnTo>
                <a:lnTo>
                  <a:pt x="2059023" y="606892"/>
                </a:lnTo>
                <a:lnTo>
                  <a:pt x="2689041" y="527299"/>
                </a:lnTo>
                <a:lnTo>
                  <a:pt x="3038251" y="477184"/>
                </a:lnTo>
                <a:lnTo>
                  <a:pt x="3250138" y="443259"/>
                </a:lnTo>
                <a:lnTo>
                  <a:pt x="3288029" y="436753"/>
                </a:lnTo>
                <a:lnTo>
                  <a:pt x="3280235" y="379744"/>
                </a:lnTo>
                <a:lnTo>
                  <a:pt x="3273959" y="334437"/>
                </a:lnTo>
                <a:lnTo>
                  <a:pt x="3264862" y="270419"/>
                </a:lnTo>
                <a:lnTo>
                  <a:pt x="3252759" y="189208"/>
                </a:lnTo>
                <a:lnTo>
                  <a:pt x="3249394" y="166252"/>
                </a:lnTo>
                <a:lnTo>
                  <a:pt x="3245343" y="137980"/>
                </a:lnTo>
                <a:lnTo>
                  <a:pt x="3240328" y="102265"/>
                </a:lnTo>
                <a:lnTo>
                  <a:pt x="3234075" y="56981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55676" y="4241291"/>
            <a:ext cx="11277600" cy="2338070"/>
          </a:xfrm>
          <a:custGeom>
            <a:avLst/>
            <a:gdLst/>
            <a:ahLst/>
            <a:cxnLst/>
            <a:rect l="l" t="t" r="r" b="b"/>
            <a:pathLst>
              <a:path w="11277600" h="2338070">
                <a:moveTo>
                  <a:pt x="0" y="0"/>
                </a:moveTo>
                <a:lnTo>
                  <a:pt x="0" y="2329052"/>
                </a:lnTo>
                <a:lnTo>
                  <a:pt x="11277600" y="2337815"/>
                </a:lnTo>
                <a:lnTo>
                  <a:pt x="11277600" y="440054"/>
                </a:lnTo>
                <a:lnTo>
                  <a:pt x="6013196" y="440054"/>
                </a:lnTo>
                <a:lnTo>
                  <a:pt x="5546344" y="438276"/>
                </a:lnTo>
                <a:lnTo>
                  <a:pt x="4648581" y="419099"/>
                </a:lnTo>
                <a:lnTo>
                  <a:pt x="4006977" y="393318"/>
                </a:lnTo>
                <a:lnTo>
                  <a:pt x="2828416" y="320039"/>
                </a:lnTo>
                <a:lnTo>
                  <a:pt x="2131441" y="262127"/>
                </a:lnTo>
                <a:lnTo>
                  <a:pt x="1519047" y="199008"/>
                </a:lnTo>
                <a:lnTo>
                  <a:pt x="995807" y="138175"/>
                </a:lnTo>
                <a:lnTo>
                  <a:pt x="403733" y="61340"/>
                </a:lnTo>
                <a:lnTo>
                  <a:pt x="0" y="0"/>
                </a:lnTo>
                <a:close/>
              </a:path>
              <a:path w="11277600" h="2338070">
                <a:moveTo>
                  <a:pt x="11277600" y="2031"/>
                </a:moveTo>
                <a:lnTo>
                  <a:pt x="10510774" y="127761"/>
                </a:lnTo>
                <a:lnTo>
                  <a:pt x="9740519" y="230250"/>
                </a:lnTo>
                <a:lnTo>
                  <a:pt x="9486773" y="258317"/>
                </a:lnTo>
                <a:lnTo>
                  <a:pt x="8973566" y="309117"/>
                </a:lnTo>
                <a:lnTo>
                  <a:pt x="8467217" y="351281"/>
                </a:lnTo>
                <a:lnTo>
                  <a:pt x="8215757" y="368807"/>
                </a:lnTo>
                <a:lnTo>
                  <a:pt x="7465822" y="408812"/>
                </a:lnTo>
                <a:lnTo>
                  <a:pt x="6730492" y="431672"/>
                </a:lnTo>
                <a:lnTo>
                  <a:pt x="6013196" y="440054"/>
                </a:lnTo>
                <a:lnTo>
                  <a:pt x="11277600" y="440054"/>
                </a:lnTo>
                <a:lnTo>
                  <a:pt x="11277600" y="2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380480"/>
          </a:xfrm>
          <a:custGeom>
            <a:avLst/>
            <a:gdLst/>
            <a:ahLst/>
            <a:cxnLst/>
            <a:rect l="l" t="t" r="r" b="b"/>
            <a:pathLst>
              <a:path w="12192000" h="6380480">
                <a:moveTo>
                  <a:pt x="12192000" y="470154"/>
                </a:moveTo>
                <a:lnTo>
                  <a:pt x="11709273" y="470154"/>
                </a:lnTo>
                <a:lnTo>
                  <a:pt x="11709273" y="6380480"/>
                </a:lnTo>
                <a:lnTo>
                  <a:pt x="12192000" y="6380480"/>
                </a:lnTo>
                <a:lnTo>
                  <a:pt x="12192000" y="470154"/>
                </a:lnTo>
                <a:close/>
              </a:path>
              <a:path w="12192000" h="638048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3932" y="1350340"/>
            <a:ext cx="9724135" cy="246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BEBEB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404040"/>
                </a:solidFill>
                <a:latin typeface="TeXGyreAdventor"/>
                <a:cs typeface="TeXGyreAdvento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BEBEB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EBEBEB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07305" y="0"/>
            <a:ext cx="742381" cy="1194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761476" y="1828800"/>
            <a:ext cx="2819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761476" y="5870447"/>
            <a:ext cx="990600" cy="987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-1523" y="2667000"/>
            <a:ext cx="4191000" cy="419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502141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60248" y="1866900"/>
            <a:ext cx="11277600" cy="4533900"/>
          </a:xfrm>
          <a:custGeom>
            <a:avLst/>
            <a:gdLst/>
            <a:ahLst/>
            <a:cxnLst/>
            <a:rect l="l" t="t" r="r" b="b"/>
            <a:pathLst>
              <a:path w="11277600" h="4533900">
                <a:moveTo>
                  <a:pt x="0" y="0"/>
                </a:moveTo>
                <a:lnTo>
                  <a:pt x="0" y="4533900"/>
                </a:lnTo>
                <a:lnTo>
                  <a:pt x="11277600" y="4533900"/>
                </a:lnTo>
                <a:lnTo>
                  <a:pt x="11277600" y="400050"/>
                </a:lnTo>
                <a:lnTo>
                  <a:pt x="6013450" y="400050"/>
                </a:lnTo>
                <a:lnTo>
                  <a:pt x="5546725" y="398399"/>
                </a:lnTo>
                <a:lnTo>
                  <a:pt x="4648200" y="381000"/>
                </a:lnTo>
                <a:lnTo>
                  <a:pt x="4006850" y="357124"/>
                </a:lnTo>
                <a:lnTo>
                  <a:pt x="3205099" y="314325"/>
                </a:lnTo>
                <a:lnTo>
                  <a:pt x="2471674" y="265049"/>
                </a:lnTo>
                <a:lnTo>
                  <a:pt x="2131949" y="238125"/>
                </a:lnTo>
                <a:lnTo>
                  <a:pt x="1519174" y="180975"/>
                </a:lnTo>
                <a:lnTo>
                  <a:pt x="773112" y="99949"/>
                </a:lnTo>
                <a:lnTo>
                  <a:pt x="403224" y="55499"/>
                </a:lnTo>
                <a:lnTo>
                  <a:pt x="0" y="0"/>
                </a:lnTo>
                <a:close/>
              </a:path>
              <a:path w="11277600" h="4533900">
                <a:moveTo>
                  <a:pt x="11277600" y="1524"/>
                </a:moveTo>
                <a:lnTo>
                  <a:pt x="10510774" y="115824"/>
                </a:lnTo>
                <a:lnTo>
                  <a:pt x="9740900" y="209550"/>
                </a:lnTo>
                <a:lnTo>
                  <a:pt x="9486900" y="234950"/>
                </a:lnTo>
                <a:lnTo>
                  <a:pt x="8974074" y="280924"/>
                </a:lnTo>
                <a:lnTo>
                  <a:pt x="8467725" y="319024"/>
                </a:lnTo>
                <a:lnTo>
                  <a:pt x="8215249" y="334899"/>
                </a:lnTo>
                <a:lnTo>
                  <a:pt x="7465949" y="371475"/>
                </a:lnTo>
                <a:lnTo>
                  <a:pt x="6731000" y="392049"/>
                </a:lnTo>
                <a:lnTo>
                  <a:pt x="6013450" y="400050"/>
                </a:lnTo>
                <a:lnTo>
                  <a:pt x="11277600" y="400050"/>
                </a:lnTo>
                <a:lnTo>
                  <a:pt x="11277600" y="1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0" y="1269"/>
            <a:ext cx="12192000" cy="6380480"/>
          </a:xfrm>
          <a:custGeom>
            <a:avLst/>
            <a:gdLst/>
            <a:ahLst/>
            <a:cxnLst/>
            <a:rect l="l" t="t" r="r" b="b"/>
            <a:pathLst>
              <a:path w="12192000" h="6380480">
                <a:moveTo>
                  <a:pt x="12192000" y="470154"/>
                </a:moveTo>
                <a:lnTo>
                  <a:pt x="11709273" y="470154"/>
                </a:lnTo>
                <a:lnTo>
                  <a:pt x="11709273" y="6380480"/>
                </a:lnTo>
                <a:lnTo>
                  <a:pt x="12192000" y="6380480"/>
                </a:lnTo>
                <a:lnTo>
                  <a:pt x="12192000" y="470154"/>
                </a:lnTo>
                <a:close/>
              </a:path>
              <a:path w="12192000" h="638048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476377" y="6380480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271" y="399415"/>
            <a:ext cx="864933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EBEBEB"/>
                </a:solidFill>
                <a:latin typeface="Gothic Uralic"/>
                <a:cs typeface="Gothic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80" y="2337333"/>
            <a:ext cx="10394238" cy="393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404040"/>
                </a:solidFill>
                <a:latin typeface="TeXGyreAdventor"/>
                <a:cs typeface="TeXGyreAdventor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netyouth.ie/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8" Type="http://schemas.openxmlformats.org/officeDocument/2006/relationships/image" Target="../media/image28.jpg"/><Relationship Id="rId9" Type="http://schemas.openxmlformats.org/officeDocument/2006/relationships/image" Target="../media/image29.png"/><Relationship Id="rId10" Type="http://schemas.openxmlformats.org/officeDocument/2006/relationships/image" Target="../media/image30.jpg"/><Relationship Id="rId11" Type="http://schemas.openxmlformats.org/officeDocument/2006/relationships/image" Target="../media/image31.png"/><Relationship Id="rId12" Type="http://schemas.openxmlformats.org/officeDocument/2006/relationships/image" Target="../media/image3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hyperlink" Target="http://www.planetyouth.ie/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hyperlink" Target="http://www.planetyouth.ie/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hyperlink" Target="http://www.planetyouth.ie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761476" y="1828800"/>
              <a:ext cx="2819400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1476" y="5870447"/>
              <a:ext cx="990600" cy="987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-1523" y="2667000"/>
              <a:ext cx="4191000" cy="4191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9" name="object 9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91920" y="1922729"/>
            <a:ext cx="6162040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 spc="-5"/>
              <a:t>Planet</a:t>
            </a:r>
            <a:r>
              <a:rPr dirty="0" sz="8000" spc="-90"/>
              <a:t> </a:t>
            </a:r>
            <a:r>
              <a:rPr dirty="0" sz="8000" spc="-5"/>
              <a:t>Youth</a:t>
            </a:r>
            <a:endParaRPr sz="8000"/>
          </a:p>
        </p:txBody>
      </p:sp>
      <p:sp>
        <p:nvSpPr>
          <p:cNvPr id="13" name="object 13"/>
          <p:cNvSpPr txBox="1"/>
          <p:nvPr/>
        </p:nvSpPr>
        <p:spPr>
          <a:xfrm>
            <a:off x="3865879" y="3407155"/>
            <a:ext cx="5259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89D0D5"/>
                </a:solidFill>
                <a:latin typeface="Gothic Uralic"/>
                <a:cs typeface="Gothic Uralic"/>
              </a:rPr>
              <a:t>IN </a:t>
            </a:r>
            <a:r>
              <a:rPr dirty="0" sz="3600" b="1">
                <a:solidFill>
                  <a:srgbClr val="89D0D5"/>
                </a:solidFill>
                <a:latin typeface="Gothic Uralic"/>
                <a:cs typeface="Gothic Uralic"/>
              </a:rPr>
              <a:t>THE WEST </a:t>
            </a:r>
            <a:r>
              <a:rPr dirty="0" sz="3600" spc="-5" b="1">
                <a:solidFill>
                  <a:srgbClr val="89D0D5"/>
                </a:solidFill>
                <a:latin typeface="Gothic Uralic"/>
                <a:cs typeface="Gothic Uralic"/>
              </a:rPr>
              <a:t>OF</a:t>
            </a:r>
            <a:r>
              <a:rPr dirty="0" sz="3600" spc="-30" b="1">
                <a:solidFill>
                  <a:srgbClr val="89D0D5"/>
                </a:solidFill>
                <a:latin typeface="Gothic Uralic"/>
                <a:cs typeface="Gothic Uralic"/>
              </a:rPr>
              <a:t> </a:t>
            </a:r>
            <a:r>
              <a:rPr dirty="0" sz="3600" spc="-5" b="1">
                <a:solidFill>
                  <a:srgbClr val="89D0D5"/>
                </a:solidFill>
                <a:latin typeface="Gothic Uralic"/>
                <a:cs typeface="Gothic Uralic"/>
              </a:rPr>
              <a:t>IRELAND</a:t>
            </a:r>
            <a:endParaRPr sz="3600">
              <a:latin typeface="Gothic Uralic"/>
              <a:cs typeface="Gothic Ural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8219" y="5943396"/>
            <a:ext cx="62274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89D0D5"/>
                </a:solidFill>
                <a:latin typeface="TeXGyreAdventor"/>
                <a:cs typeface="TeXGyreAdventor"/>
              </a:rPr>
              <a:t>Lead </a:t>
            </a:r>
            <a:r>
              <a:rPr dirty="0" sz="1800" spc="-10">
                <a:solidFill>
                  <a:srgbClr val="89D0D5"/>
                </a:solidFill>
                <a:latin typeface="TeXGyreAdventor"/>
                <a:cs typeface="TeXGyreAdventor"/>
              </a:rPr>
              <a:t>and </a:t>
            </a:r>
            <a:r>
              <a:rPr dirty="0" sz="1800" spc="-5">
                <a:solidFill>
                  <a:srgbClr val="89D0D5"/>
                </a:solidFill>
                <a:latin typeface="TeXGyreAdventor"/>
                <a:cs typeface="TeXGyreAdventor"/>
              </a:rPr>
              <a:t>coordination by Emmet </a:t>
            </a:r>
            <a:r>
              <a:rPr dirty="0" sz="1800">
                <a:solidFill>
                  <a:srgbClr val="89D0D5"/>
                </a:solidFill>
                <a:latin typeface="TeXGyreAdventor"/>
                <a:cs typeface="TeXGyreAdventor"/>
              </a:rPr>
              <a:t>Major</a:t>
            </a:r>
            <a:r>
              <a:rPr dirty="0" sz="1800" spc="20">
                <a:solidFill>
                  <a:srgbClr val="89D0D5"/>
                </a:solidFill>
                <a:latin typeface="TeXGyreAdventor"/>
                <a:cs typeface="TeXGyreAdventor"/>
              </a:rPr>
              <a:t> </a:t>
            </a:r>
            <a:r>
              <a:rPr dirty="0" sz="1800" spc="-10">
                <a:solidFill>
                  <a:srgbClr val="89D0D5"/>
                </a:solidFill>
                <a:latin typeface="TeXGyreAdventor"/>
                <a:cs typeface="TeXGyreAdventor"/>
              </a:rPr>
              <a:t>WRDATF/GRETB</a:t>
            </a:r>
            <a:endParaRPr sz="1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906780" y="2923032"/>
              <a:ext cx="4660392" cy="32186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2208" y="2918460"/>
              <a:ext cx="4669790" cy="3228340"/>
            </a:xfrm>
            <a:custGeom>
              <a:avLst/>
              <a:gdLst/>
              <a:ahLst/>
              <a:cxnLst/>
              <a:rect l="l" t="t" r="r" b="b"/>
              <a:pathLst>
                <a:path w="4669790" h="3228340">
                  <a:moveTo>
                    <a:pt x="0" y="3227832"/>
                  </a:moveTo>
                  <a:lnTo>
                    <a:pt x="4669536" y="3227832"/>
                  </a:lnTo>
                  <a:lnTo>
                    <a:pt x="4669536" y="0"/>
                  </a:lnTo>
                  <a:lnTo>
                    <a:pt x="0" y="0"/>
                  </a:lnTo>
                  <a:lnTo>
                    <a:pt x="0" y="32278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18731" y="2924555"/>
              <a:ext cx="4738116" cy="32171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4159" y="2919983"/>
              <a:ext cx="4747260" cy="3226435"/>
            </a:xfrm>
            <a:custGeom>
              <a:avLst/>
              <a:gdLst/>
              <a:ahLst/>
              <a:cxnLst/>
              <a:rect l="l" t="t" r="r" b="b"/>
              <a:pathLst>
                <a:path w="4747259" h="3226435">
                  <a:moveTo>
                    <a:pt x="0" y="3226308"/>
                  </a:moveTo>
                  <a:lnTo>
                    <a:pt x="4747259" y="3226308"/>
                  </a:lnTo>
                  <a:lnTo>
                    <a:pt x="4747259" y="0"/>
                  </a:lnTo>
                  <a:lnTo>
                    <a:pt x="0" y="0"/>
                  </a:lnTo>
                  <a:lnTo>
                    <a:pt x="0" y="32263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778" y="576148"/>
            <a:ext cx="766953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Survey Support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Document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84645"/>
            <a:chOff x="0" y="0"/>
            <a:chExt cx="12192000" cy="6684645"/>
          </a:xfrm>
        </p:grpSpPr>
        <p:sp>
          <p:nvSpPr>
            <p:cNvPr id="3" name="object 3"/>
            <p:cNvSpPr/>
            <p:nvPr/>
          </p:nvSpPr>
          <p:spPr>
            <a:xfrm>
              <a:off x="2386583" y="2491739"/>
              <a:ext cx="2921508" cy="41833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82011" y="2487167"/>
              <a:ext cx="2931160" cy="4192904"/>
            </a:xfrm>
            <a:custGeom>
              <a:avLst/>
              <a:gdLst/>
              <a:ahLst/>
              <a:cxnLst/>
              <a:rect l="l" t="t" r="r" b="b"/>
              <a:pathLst>
                <a:path w="2931160" h="4192904">
                  <a:moveTo>
                    <a:pt x="0" y="4192524"/>
                  </a:moveTo>
                  <a:lnTo>
                    <a:pt x="2930652" y="4192524"/>
                  </a:lnTo>
                  <a:lnTo>
                    <a:pt x="2930652" y="0"/>
                  </a:lnTo>
                  <a:lnTo>
                    <a:pt x="0" y="0"/>
                  </a:lnTo>
                  <a:lnTo>
                    <a:pt x="0" y="41925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68796" y="2491739"/>
              <a:ext cx="2930652" cy="4183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64223" y="2487167"/>
              <a:ext cx="2940050" cy="4192904"/>
            </a:xfrm>
            <a:custGeom>
              <a:avLst/>
              <a:gdLst/>
              <a:ahLst/>
              <a:cxnLst/>
              <a:rect l="l" t="t" r="r" b="b"/>
              <a:pathLst>
                <a:path w="2940050" h="4192904">
                  <a:moveTo>
                    <a:pt x="0" y="4192524"/>
                  </a:moveTo>
                  <a:lnTo>
                    <a:pt x="2939796" y="4192524"/>
                  </a:lnTo>
                  <a:lnTo>
                    <a:pt x="2939796" y="0"/>
                  </a:lnTo>
                  <a:lnTo>
                    <a:pt x="0" y="0"/>
                  </a:lnTo>
                  <a:lnTo>
                    <a:pt x="0" y="41925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0778" y="576148"/>
            <a:ext cx="84378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Survey </a:t>
            </a:r>
            <a:r>
              <a:rPr dirty="0">
                <a:solidFill>
                  <a:srgbClr val="FFFFFF"/>
                </a:solidFill>
              </a:rPr>
              <a:t>Instruction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Document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110995"/>
              <a:ext cx="8377428" cy="4713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290559" y="0"/>
              <a:ext cx="3901439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2643" y="0"/>
            <a:ext cx="3229610" cy="2705100"/>
            <a:chOff x="8962643" y="0"/>
            <a:chExt cx="3229610" cy="2705100"/>
          </a:xfrm>
        </p:grpSpPr>
        <p:sp>
          <p:nvSpPr>
            <p:cNvPr id="3" name="object 3"/>
            <p:cNvSpPr/>
            <p:nvPr/>
          </p:nvSpPr>
          <p:spPr>
            <a:xfrm>
              <a:off x="8967215" y="280415"/>
              <a:ext cx="3224783" cy="2415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62643" y="2700527"/>
              <a:ext cx="3229610" cy="0"/>
            </a:xfrm>
            <a:custGeom>
              <a:avLst/>
              <a:gdLst/>
              <a:ahLst/>
              <a:cxnLst/>
              <a:rect l="l" t="t" r="r" b="b"/>
              <a:pathLst>
                <a:path w="3229609" h="0">
                  <a:moveTo>
                    <a:pt x="0" y="0"/>
                  </a:moveTo>
                  <a:lnTo>
                    <a:pt x="3229355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8962643" y="275843"/>
            <a:ext cx="3229610" cy="2425065"/>
          </a:xfrm>
          <a:custGeom>
            <a:avLst/>
            <a:gdLst/>
            <a:ahLst/>
            <a:cxnLst/>
            <a:rect l="l" t="t" r="r" b="b"/>
            <a:pathLst>
              <a:path w="3229609" h="2425065">
                <a:moveTo>
                  <a:pt x="3229355" y="0"/>
                </a:moveTo>
                <a:lnTo>
                  <a:pt x="0" y="0"/>
                </a:lnTo>
                <a:lnTo>
                  <a:pt x="0" y="2424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14800" y="0"/>
            <a:ext cx="46756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27235" y="2889504"/>
            <a:ext cx="2904744" cy="3968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3938016" cy="6857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96" y="0"/>
            <a:ext cx="12109704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66165"/>
            <a:ext cx="32931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Post</a:t>
            </a:r>
            <a:r>
              <a:rPr dirty="0" spc="-70"/>
              <a:t> </a:t>
            </a:r>
            <a:r>
              <a:rPr dirty="0" spc="-5"/>
              <a:t>survey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188" y="2244938"/>
            <a:ext cx="2395855" cy="1323340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November</a:t>
            </a:r>
            <a:r>
              <a:rPr dirty="0" sz="2000" spc="-12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2018: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404040"/>
                </a:solidFill>
                <a:latin typeface="Gothic Uralic"/>
                <a:cs typeface="Gothic Uralic"/>
              </a:rPr>
              <a:t>December</a:t>
            </a:r>
            <a:r>
              <a:rPr dirty="0" sz="2000" spc="-11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2018: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404040"/>
                </a:solidFill>
                <a:latin typeface="Gothic Uralic"/>
                <a:cs typeface="Gothic Uralic"/>
              </a:rPr>
              <a:t>February</a:t>
            </a:r>
            <a:r>
              <a:rPr dirty="0" sz="2000" spc="-2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2019: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188" y="3846423"/>
            <a:ext cx="1875789" cy="132270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March</a:t>
            </a:r>
            <a:r>
              <a:rPr dirty="0" sz="2000" spc="-8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2019: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April</a:t>
            </a:r>
            <a:r>
              <a:rPr dirty="0" sz="2000" spc="-11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2019: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404040"/>
                </a:solidFill>
                <a:latin typeface="Gothic Uralic"/>
                <a:cs typeface="Gothic Uralic"/>
              </a:rPr>
              <a:t>May</a:t>
            </a:r>
            <a:r>
              <a:rPr dirty="0" sz="2000" spc="-8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2019: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188" y="5576417"/>
            <a:ext cx="2432685" cy="88836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404040"/>
                </a:solidFill>
                <a:latin typeface="Gothic Uralic"/>
                <a:cs typeface="Gothic Uralic"/>
              </a:rPr>
              <a:t>September</a:t>
            </a:r>
            <a:r>
              <a:rPr dirty="0" sz="2000" spc="-9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2019:</a:t>
            </a:r>
            <a:endParaRPr sz="20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404040"/>
                </a:solidFill>
                <a:latin typeface="Gothic Uralic"/>
                <a:cs typeface="Gothic Uralic"/>
              </a:rPr>
              <a:t>February</a:t>
            </a:r>
            <a:r>
              <a:rPr dirty="0" sz="2000" spc="-1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Gothic Uralic"/>
                <a:cs typeface="Gothic Uralic"/>
              </a:rPr>
              <a:t>2020: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3719" y="2244938"/>
            <a:ext cx="6340475" cy="4219575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Completed surveys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sent </a:t>
            </a:r>
            <a:r>
              <a:rPr dirty="0" sz="2000" spc="5">
                <a:solidFill>
                  <a:srgbClr val="404040"/>
                </a:solidFill>
                <a:latin typeface="TeXGyreAdventor"/>
                <a:cs typeface="TeXGyreAdventor"/>
              </a:rPr>
              <a:t>to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Iceland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for</a:t>
            </a:r>
            <a:r>
              <a:rPr dirty="0" sz="2000" spc="-17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analysis</a:t>
            </a:r>
            <a:endParaRPr sz="20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Gaeltacht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schools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survey</a:t>
            </a:r>
            <a:r>
              <a:rPr dirty="0" sz="2000" spc="-7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undertaken</a:t>
            </a:r>
            <a:endParaRPr sz="2000">
              <a:latin typeface="TeXGyreAdventor"/>
              <a:cs typeface="TeXGyreAdventor"/>
            </a:endParaRPr>
          </a:p>
          <a:p>
            <a:pPr marL="12700" marR="400685">
              <a:lnSpc>
                <a:spcPct val="100000"/>
              </a:lnSpc>
              <a:spcBef>
                <a:spcPts val="994"/>
              </a:spcBef>
            </a:pP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Preliminary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reports received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and presentation of  </a:t>
            </a:r>
            <a:r>
              <a:rPr dirty="0" sz="2000" spc="-65">
                <a:solidFill>
                  <a:srgbClr val="404040"/>
                </a:solidFill>
                <a:latin typeface="Verdana"/>
                <a:cs typeface="Verdana"/>
              </a:rPr>
              <a:t>findings </a:t>
            </a:r>
            <a:r>
              <a:rPr dirty="0" sz="2000" spc="-5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dirty="0" sz="2000" spc="-65">
                <a:solidFill>
                  <a:srgbClr val="404040"/>
                </a:solidFill>
                <a:latin typeface="Verdana"/>
                <a:cs typeface="Verdana"/>
              </a:rPr>
              <a:t>SC’s </a:t>
            </a:r>
            <a:r>
              <a:rPr dirty="0" sz="200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dirty="0" sz="2000" spc="-5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000" spc="-114">
                <a:solidFill>
                  <a:srgbClr val="404040"/>
                </a:solidFill>
                <a:latin typeface="Verdana"/>
                <a:cs typeface="Verdana"/>
              </a:rPr>
              <a:t>ICSRA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Prevention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is Possible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conference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in</a:t>
            </a:r>
            <a:r>
              <a:rPr dirty="0" sz="2000" spc="-8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Iceland</a:t>
            </a:r>
            <a:endParaRPr sz="2000">
              <a:latin typeface="TeXGyreAdventor"/>
              <a:cs typeface="TeXGyreAdventor"/>
            </a:endParaRPr>
          </a:p>
          <a:p>
            <a:pPr marL="12700" marR="240665">
              <a:lnSpc>
                <a:spcPct val="141500"/>
              </a:lnSpc>
              <a:spcBef>
                <a:spcPts val="15"/>
              </a:spcBef>
              <a:tabLst>
                <a:tab pos="3253740" algn="l"/>
              </a:tabLst>
            </a:pP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School</a:t>
            </a:r>
            <a:r>
              <a:rPr dirty="0" sz="2000" spc="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reports</a:t>
            </a:r>
            <a:r>
              <a:rPr dirty="0" sz="2000" spc="-1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distributed	</a:t>
            </a:r>
            <a:r>
              <a:rPr dirty="0" sz="2000" spc="-10">
                <a:solidFill>
                  <a:srgbClr val="404040"/>
                </a:solidFill>
                <a:latin typeface="TeXGyreAdventor"/>
                <a:cs typeface="TeXGyreAdventor"/>
              </a:rPr>
              <a:t>(Where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return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was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23+)  Irish developed reports</a:t>
            </a:r>
            <a:r>
              <a:rPr dirty="0" sz="2000" spc="-114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released</a:t>
            </a:r>
            <a:endParaRPr sz="20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Irish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Website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launched</a:t>
            </a:r>
            <a:r>
              <a:rPr dirty="0" sz="2000" spc="-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u="heavy" sz="2000" spc="-5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TeXGyreAdventor"/>
                <a:cs typeface="TeXGyreAdventor"/>
                <a:hlinkClick r:id="rId2"/>
              </a:rPr>
              <a:t>www.planetyouth.ie</a:t>
            </a:r>
            <a:endParaRPr sz="20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Parents</a:t>
            </a:r>
            <a:r>
              <a:rPr dirty="0" sz="2000" spc="-4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booklet</a:t>
            </a:r>
            <a:endParaRPr sz="20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Strategy </a:t>
            </a:r>
            <a:r>
              <a:rPr dirty="0" sz="2000" spc="-5">
                <a:solidFill>
                  <a:srgbClr val="404040"/>
                </a:solidFill>
                <a:latin typeface="TeXGyreAdventor"/>
                <a:cs typeface="TeXGyreAdventor"/>
              </a:rPr>
              <a:t>and Implementation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Framework</a:t>
            </a:r>
            <a:r>
              <a:rPr dirty="0" sz="2000" spc="-10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000">
                <a:solidFill>
                  <a:srgbClr val="404040"/>
                </a:solidFill>
                <a:latin typeface="TeXGyreAdventor"/>
                <a:cs typeface="TeXGyreAdventor"/>
              </a:rPr>
              <a:t>launched</a:t>
            </a:r>
            <a:endParaRPr sz="20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737616" y="2953511"/>
              <a:ext cx="5029200" cy="28011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3044" y="2948939"/>
              <a:ext cx="5038725" cy="2810510"/>
            </a:xfrm>
            <a:custGeom>
              <a:avLst/>
              <a:gdLst/>
              <a:ahLst/>
              <a:cxnLst/>
              <a:rect l="l" t="t" r="r" b="b"/>
              <a:pathLst>
                <a:path w="5038725" h="2810510">
                  <a:moveTo>
                    <a:pt x="0" y="2810256"/>
                  </a:moveTo>
                  <a:lnTo>
                    <a:pt x="5038344" y="2810256"/>
                  </a:lnTo>
                  <a:lnTo>
                    <a:pt x="5038344" y="0"/>
                  </a:lnTo>
                  <a:lnTo>
                    <a:pt x="0" y="0"/>
                  </a:lnTo>
                  <a:lnTo>
                    <a:pt x="0" y="28102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20611" y="2945892"/>
              <a:ext cx="5009388" cy="2808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16040" y="2941320"/>
              <a:ext cx="5019040" cy="2818130"/>
            </a:xfrm>
            <a:custGeom>
              <a:avLst/>
              <a:gdLst/>
              <a:ahLst/>
              <a:cxnLst/>
              <a:rect l="l" t="t" r="r" b="b"/>
              <a:pathLst>
                <a:path w="5019040" h="2818129">
                  <a:moveTo>
                    <a:pt x="0" y="2817876"/>
                  </a:moveTo>
                  <a:lnTo>
                    <a:pt x="5018532" y="2817876"/>
                  </a:lnTo>
                  <a:lnTo>
                    <a:pt x="5018532" y="0"/>
                  </a:lnTo>
                  <a:lnTo>
                    <a:pt x="0" y="0"/>
                  </a:lnTo>
                  <a:lnTo>
                    <a:pt x="0" y="28178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1271" y="575309"/>
            <a:ext cx="90081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Presentation of findings-</a:t>
            </a:r>
            <a:r>
              <a:rPr dirty="0" spc="-45"/>
              <a:t> </a:t>
            </a:r>
            <a:r>
              <a:rPr dirty="0" spc="-5"/>
              <a:t>ICSRA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204" y="2324098"/>
            <a:ext cx="8776716" cy="453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5309"/>
            <a:ext cx="80962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Dataset xls and </a:t>
            </a:r>
            <a:r>
              <a:rPr dirty="0"/>
              <a:t>sav </a:t>
            </a:r>
            <a:r>
              <a:rPr dirty="0" spc="-5"/>
              <a:t>-</a:t>
            </a:r>
            <a:r>
              <a:rPr dirty="0" spc="-55"/>
              <a:t> </a:t>
            </a:r>
            <a:r>
              <a:rPr dirty="0" spc="-5"/>
              <a:t>ICSRA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2088" y="2308860"/>
            <a:ext cx="434492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606628"/>
            <a:ext cx="909383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WRDATF: </a:t>
            </a:r>
            <a:r>
              <a:rPr dirty="0" sz="2400" spc="-5">
                <a:solidFill>
                  <a:srgbClr val="89D0D5"/>
                </a:solidFill>
              </a:rPr>
              <a:t>Western Region Drug </a:t>
            </a:r>
            <a:r>
              <a:rPr dirty="0" sz="2400">
                <a:solidFill>
                  <a:srgbClr val="89D0D5"/>
                </a:solidFill>
              </a:rPr>
              <a:t>And </a:t>
            </a:r>
            <a:r>
              <a:rPr dirty="0" sz="2400" spc="-5">
                <a:solidFill>
                  <a:srgbClr val="89D0D5"/>
                </a:solidFill>
              </a:rPr>
              <a:t>Alcohol </a:t>
            </a:r>
            <a:r>
              <a:rPr dirty="0" sz="2400">
                <a:solidFill>
                  <a:srgbClr val="89D0D5"/>
                </a:solidFill>
              </a:rPr>
              <a:t>Task</a:t>
            </a:r>
            <a:r>
              <a:rPr dirty="0" sz="2400" spc="-10">
                <a:solidFill>
                  <a:srgbClr val="89D0D5"/>
                </a:solidFill>
              </a:rPr>
              <a:t> </a:t>
            </a:r>
            <a:r>
              <a:rPr dirty="0" sz="2400" spc="-5">
                <a:solidFill>
                  <a:srgbClr val="89D0D5"/>
                </a:solidFill>
              </a:rPr>
              <a:t>Force</a:t>
            </a:r>
            <a:endParaRPr sz="2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71398" y="4154060"/>
          <a:ext cx="7138670" cy="231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8115"/>
                <a:gridCol w="3170555"/>
              </a:tblGrid>
              <a:tr h="3683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74015" algn="l"/>
                        </a:tabLst>
                      </a:pPr>
                      <a:r>
                        <a:rPr dirty="0" sz="1750" spc="315">
                          <a:solidFill>
                            <a:srgbClr val="AF1512"/>
                          </a:solidFill>
                          <a:latin typeface="Arial"/>
                          <a:cs typeface="Arial"/>
                        </a:rPr>
                        <a:t>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Total</a:t>
                      </a:r>
                      <a:r>
                        <a:rPr dirty="0" sz="2200" spc="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Population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453,413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635"/>
                </a:tc>
              </a:tr>
              <a:tr h="5926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374015" algn="l"/>
                        </a:tabLst>
                      </a:pPr>
                      <a:r>
                        <a:rPr dirty="0" sz="1750" spc="315">
                          <a:solidFill>
                            <a:srgbClr val="AF1512"/>
                          </a:solidFill>
                          <a:latin typeface="Arial"/>
                          <a:cs typeface="Arial"/>
                        </a:rPr>
                        <a:t>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Total Population </a:t>
                      </a: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Under</a:t>
                      </a:r>
                      <a:r>
                        <a:rPr dirty="0" sz="2200" spc="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18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117,278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305"/>
                </a:tc>
              </a:tr>
              <a:tr h="59314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75"/>
                        </a:spcBef>
                        <a:tabLst>
                          <a:tab pos="374015" algn="l"/>
                        </a:tabLst>
                      </a:pPr>
                      <a:r>
                        <a:rPr dirty="0" sz="1750" spc="320">
                          <a:solidFill>
                            <a:srgbClr val="AF1512"/>
                          </a:solidFill>
                          <a:latin typeface="Arial"/>
                          <a:cs typeface="Arial"/>
                        </a:rPr>
                        <a:t>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Pre-School</a:t>
                      </a:r>
                      <a:r>
                        <a:rPr dirty="0" sz="2200" spc="4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Age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25425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33,410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25425"/>
                </a:tc>
              </a:tr>
              <a:tr h="39559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374015" algn="l"/>
                        </a:tabLst>
                      </a:pPr>
                      <a:r>
                        <a:rPr dirty="0" sz="1750" spc="315">
                          <a:solidFill>
                            <a:srgbClr val="AF1512"/>
                          </a:solidFill>
                          <a:latin typeface="Arial"/>
                          <a:cs typeface="Arial"/>
                        </a:rPr>
                        <a:t>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Primary </a:t>
                      </a: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</a:t>
                      </a:r>
                      <a:r>
                        <a:rPr dirty="0" sz="2200" spc="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Age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1550670" algn="l"/>
                        </a:tabLst>
                      </a:pP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49,614	522</a:t>
                      </a:r>
                      <a:r>
                        <a:rPr dirty="0" sz="2200" spc="-3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Schools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305"/>
                </a:tc>
              </a:tr>
              <a:tr h="369091">
                <a:tc>
                  <a:txBody>
                    <a:bodyPr/>
                    <a:lstStyle/>
                    <a:p>
                      <a:pPr marL="31750">
                        <a:lnSpc>
                          <a:spcPts val="2585"/>
                        </a:lnSpc>
                        <a:spcBef>
                          <a:spcPts val="220"/>
                        </a:spcBef>
                        <a:tabLst>
                          <a:tab pos="374015" algn="l"/>
                        </a:tabLst>
                      </a:pPr>
                      <a:r>
                        <a:rPr dirty="0" sz="1750" spc="315">
                          <a:solidFill>
                            <a:srgbClr val="AF1512"/>
                          </a:solidFill>
                          <a:latin typeface="Arial"/>
                          <a:cs typeface="Arial"/>
                        </a:rPr>
                        <a:t>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Secondary </a:t>
                      </a: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</a:t>
                      </a:r>
                      <a:r>
                        <a:rPr dirty="0" sz="2200" spc="4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Age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94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2585"/>
                        </a:lnSpc>
                        <a:spcBef>
                          <a:spcPts val="220"/>
                        </a:spcBef>
                        <a:tabLst>
                          <a:tab pos="1550670" algn="l"/>
                        </a:tabLst>
                      </a:pPr>
                      <a:r>
                        <a:rPr dirty="0" sz="2200" spc="-1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34,254	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82</a:t>
                      </a:r>
                      <a:r>
                        <a:rPr dirty="0" sz="2200" spc="-1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2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Schools</a:t>
                      </a:r>
                      <a:endParaRPr sz="2200">
                        <a:latin typeface="Gothic Uralic"/>
                        <a:cs typeface="Gothic Uralic"/>
                      </a:endParaRPr>
                    </a:p>
                  </a:txBody>
                  <a:tcPr marL="0" marR="0" marB="0" marT="2794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48942" y="2824683"/>
            <a:ext cx="365061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585858"/>
                </a:solidFill>
                <a:latin typeface="Gothic Uralic"/>
                <a:cs typeface="Gothic Uralic"/>
              </a:rPr>
              <a:t>Demographics</a:t>
            </a:r>
            <a:endParaRPr sz="40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761476" y="1828800"/>
              <a:ext cx="2819400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1476" y="5870447"/>
              <a:ext cx="990600" cy="987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-1523" y="2667000"/>
              <a:ext cx="4191000" cy="4191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262902" y="321563"/>
            <a:ext cx="11475085" cy="4761230"/>
            <a:chOff x="262902" y="321563"/>
            <a:chExt cx="11475085" cy="4761230"/>
          </a:xfrm>
        </p:grpSpPr>
        <p:sp>
          <p:nvSpPr>
            <p:cNvPr id="8" name="object 8"/>
            <p:cNvSpPr/>
            <p:nvPr/>
          </p:nvSpPr>
          <p:spPr>
            <a:xfrm>
              <a:off x="262902" y="4456436"/>
              <a:ext cx="3297554" cy="626110"/>
            </a:xfrm>
            <a:custGeom>
              <a:avLst/>
              <a:gdLst/>
              <a:ahLst/>
              <a:cxnLst/>
              <a:rect l="l" t="t" r="r" b="b"/>
              <a:pathLst>
                <a:path w="3297554" h="626110">
                  <a:moveTo>
                    <a:pt x="2910962" y="0"/>
                  </a:moveTo>
                  <a:lnTo>
                    <a:pt x="2822148" y="578"/>
                  </a:lnTo>
                  <a:lnTo>
                    <a:pt x="2578240" y="5360"/>
                  </a:lnTo>
                  <a:lnTo>
                    <a:pt x="2195339" y="19200"/>
                  </a:lnTo>
                  <a:lnTo>
                    <a:pt x="1538833" y="54472"/>
                  </a:lnTo>
                  <a:lnTo>
                    <a:pt x="767616" y="110414"/>
                  </a:lnTo>
                  <a:lnTo>
                    <a:pt x="251391" y="158256"/>
                  </a:lnTo>
                  <a:lnTo>
                    <a:pt x="0" y="186938"/>
                  </a:lnTo>
                  <a:lnTo>
                    <a:pt x="5086" y="244237"/>
                  </a:lnTo>
                  <a:lnTo>
                    <a:pt x="9209" y="289777"/>
                  </a:lnTo>
                  <a:lnTo>
                    <a:pt x="15265" y="354134"/>
                  </a:lnTo>
                  <a:lnTo>
                    <a:pt x="23522" y="435815"/>
                  </a:lnTo>
                  <a:lnTo>
                    <a:pt x="25805" y="458907"/>
                  </a:lnTo>
                  <a:lnTo>
                    <a:pt x="28527" y="487344"/>
                  </a:lnTo>
                  <a:lnTo>
                    <a:pt x="31861" y="523264"/>
                  </a:lnTo>
                  <a:lnTo>
                    <a:pt x="35984" y="568805"/>
                  </a:lnTo>
                  <a:lnTo>
                    <a:pt x="41071" y="626104"/>
                  </a:lnTo>
                  <a:lnTo>
                    <a:pt x="362013" y="536315"/>
                  </a:lnTo>
                  <a:lnTo>
                    <a:pt x="685063" y="455543"/>
                  </a:lnTo>
                  <a:lnTo>
                    <a:pt x="900468" y="407156"/>
                  </a:lnTo>
                  <a:lnTo>
                    <a:pt x="1008240" y="384042"/>
                  </a:lnTo>
                  <a:lnTo>
                    <a:pt x="1222362" y="340735"/>
                  </a:lnTo>
                  <a:lnTo>
                    <a:pt x="1328534" y="320415"/>
                  </a:lnTo>
                  <a:lnTo>
                    <a:pt x="1646415" y="264916"/>
                  </a:lnTo>
                  <a:lnTo>
                    <a:pt x="1958581" y="216783"/>
                  </a:lnTo>
                  <a:lnTo>
                    <a:pt x="2264016" y="175127"/>
                  </a:lnTo>
                  <a:lnTo>
                    <a:pt x="2463152" y="150870"/>
                  </a:lnTo>
                  <a:lnTo>
                    <a:pt x="2846819" y="110357"/>
                  </a:lnTo>
                  <a:lnTo>
                    <a:pt x="3121393" y="86227"/>
                  </a:lnTo>
                  <a:lnTo>
                    <a:pt x="3297034" y="73273"/>
                  </a:lnTo>
                  <a:lnTo>
                    <a:pt x="3288021" y="57461"/>
                  </a:lnTo>
                  <a:lnTo>
                    <a:pt x="3269852" y="25838"/>
                  </a:lnTo>
                  <a:lnTo>
                    <a:pt x="3260839" y="10027"/>
                  </a:lnTo>
                  <a:lnTo>
                    <a:pt x="3233847" y="7983"/>
                  </a:lnTo>
                  <a:lnTo>
                    <a:pt x="3204928" y="6182"/>
                  </a:lnTo>
                  <a:lnTo>
                    <a:pt x="3174138" y="4620"/>
                  </a:lnTo>
                  <a:lnTo>
                    <a:pt x="3107170" y="2194"/>
                  </a:lnTo>
                  <a:lnTo>
                    <a:pt x="2994098" y="236"/>
                  </a:lnTo>
                  <a:lnTo>
                    <a:pt x="291096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0247" y="321563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11277600" h="4533900">
                  <a:moveTo>
                    <a:pt x="11277600" y="4133849"/>
                  </a:moveTo>
                  <a:lnTo>
                    <a:pt x="5264150" y="4133849"/>
                  </a:lnTo>
                  <a:lnTo>
                    <a:pt x="5499100" y="4135373"/>
                  </a:lnTo>
                  <a:lnTo>
                    <a:pt x="5730875" y="4135373"/>
                  </a:lnTo>
                  <a:lnTo>
                    <a:pt x="6629400" y="4152899"/>
                  </a:lnTo>
                  <a:lnTo>
                    <a:pt x="7270750" y="4176648"/>
                  </a:lnTo>
                  <a:lnTo>
                    <a:pt x="8448675" y="4243323"/>
                  </a:lnTo>
                  <a:lnTo>
                    <a:pt x="9145524" y="4295774"/>
                  </a:lnTo>
                  <a:lnTo>
                    <a:pt x="9461500" y="4324349"/>
                  </a:lnTo>
                  <a:lnTo>
                    <a:pt x="10282174" y="4408423"/>
                  </a:lnTo>
                  <a:lnTo>
                    <a:pt x="10874375" y="4478273"/>
                  </a:lnTo>
                  <a:lnTo>
                    <a:pt x="11277600" y="4533899"/>
                  </a:lnTo>
                  <a:lnTo>
                    <a:pt x="11277600" y="4133849"/>
                  </a:lnTo>
                  <a:close/>
                </a:path>
                <a:path w="11277600" h="4533900">
                  <a:moveTo>
                    <a:pt x="11277600" y="0"/>
                  </a:moveTo>
                  <a:lnTo>
                    <a:pt x="0" y="0"/>
                  </a:lnTo>
                  <a:lnTo>
                    <a:pt x="0" y="4532248"/>
                  </a:lnTo>
                  <a:lnTo>
                    <a:pt x="766762" y="4417948"/>
                  </a:lnTo>
                  <a:lnTo>
                    <a:pt x="1536700" y="4324349"/>
                  </a:lnTo>
                  <a:lnTo>
                    <a:pt x="2303399" y="4252848"/>
                  </a:lnTo>
                  <a:lnTo>
                    <a:pt x="2809875" y="4214748"/>
                  </a:lnTo>
                  <a:lnTo>
                    <a:pt x="3062224" y="4198873"/>
                  </a:lnTo>
                  <a:lnTo>
                    <a:pt x="3811524" y="4162424"/>
                  </a:lnTo>
                  <a:lnTo>
                    <a:pt x="4546600" y="4141723"/>
                  </a:lnTo>
                  <a:lnTo>
                    <a:pt x="5264150" y="4133849"/>
                  </a:lnTo>
                  <a:lnTo>
                    <a:pt x="11277600" y="4133849"/>
                  </a:lnTo>
                  <a:lnTo>
                    <a:pt x="1127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1628" y="108204"/>
              <a:ext cx="3108960" cy="43266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45635" y="172212"/>
              <a:ext cx="2930652" cy="41483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926585" y="153162"/>
              <a:ext cx="2969260" cy="4186554"/>
            </a:xfrm>
            <a:custGeom>
              <a:avLst/>
              <a:gdLst/>
              <a:ahLst/>
              <a:cxnLst/>
              <a:rect l="l" t="t" r="r" b="b"/>
              <a:pathLst>
                <a:path w="2969259" h="4186554">
                  <a:moveTo>
                    <a:pt x="0" y="4186428"/>
                  </a:moveTo>
                  <a:lnTo>
                    <a:pt x="2968752" y="4186428"/>
                  </a:lnTo>
                  <a:lnTo>
                    <a:pt x="2968752" y="0"/>
                  </a:lnTo>
                  <a:lnTo>
                    <a:pt x="0" y="0"/>
                  </a:lnTo>
                  <a:lnTo>
                    <a:pt x="0" y="41864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88620" y="112776"/>
              <a:ext cx="3156204" cy="4326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52627" y="176784"/>
              <a:ext cx="2977896" cy="41483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3577" y="157734"/>
              <a:ext cx="3016250" cy="4186554"/>
            </a:xfrm>
            <a:custGeom>
              <a:avLst/>
              <a:gdLst/>
              <a:ahLst/>
              <a:cxnLst/>
              <a:rect l="l" t="t" r="r" b="b"/>
              <a:pathLst>
                <a:path w="3016250" h="4186554">
                  <a:moveTo>
                    <a:pt x="0" y="4186427"/>
                  </a:moveTo>
                  <a:lnTo>
                    <a:pt x="3015996" y="4186427"/>
                  </a:lnTo>
                  <a:lnTo>
                    <a:pt x="3015996" y="0"/>
                  </a:lnTo>
                  <a:lnTo>
                    <a:pt x="0" y="0"/>
                  </a:lnTo>
                  <a:lnTo>
                    <a:pt x="0" y="418642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27392" y="112776"/>
              <a:ext cx="3089148" cy="43266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91400" y="176784"/>
              <a:ext cx="2910840" cy="41483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72350" y="157734"/>
              <a:ext cx="2948940" cy="4186554"/>
            </a:xfrm>
            <a:custGeom>
              <a:avLst/>
              <a:gdLst/>
              <a:ahLst/>
              <a:cxnLst/>
              <a:rect l="l" t="t" r="r" b="b"/>
              <a:pathLst>
                <a:path w="2948940" h="4186554">
                  <a:moveTo>
                    <a:pt x="0" y="4186427"/>
                  </a:moveTo>
                  <a:lnTo>
                    <a:pt x="2948940" y="4186427"/>
                  </a:lnTo>
                  <a:lnTo>
                    <a:pt x="2948940" y="0"/>
                  </a:lnTo>
                  <a:lnTo>
                    <a:pt x="0" y="0"/>
                  </a:lnTo>
                  <a:lnTo>
                    <a:pt x="0" y="418642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233932" y="4566937"/>
            <a:ext cx="4530090" cy="1379220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4800" b="1">
                <a:solidFill>
                  <a:srgbClr val="EBEBEB"/>
                </a:solidFill>
                <a:latin typeface="Gothic Uralic"/>
                <a:cs typeface="Gothic Uralic"/>
              </a:rPr>
              <a:t>County</a:t>
            </a:r>
            <a:r>
              <a:rPr dirty="0" sz="4800" spc="-125" b="1">
                <a:solidFill>
                  <a:srgbClr val="EBEBEB"/>
                </a:solidFill>
                <a:latin typeface="Gothic Uralic"/>
                <a:cs typeface="Gothic Uralic"/>
              </a:rPr>
              <a:t> </a:t>
            </a:r>
            <a:r>
              <a:rPr dirty="0" sz="4800" spc="-5" b="1">
                <a:solidFill>
                  <a:srgbClr val="EBEBEB"/>
                </a:solidFill>
                <a:latin typeface="Gothic Uralic"/>
                <a:cs typeface="Gothic Uralic"/>
              </a:rPr>
              <a:t>Reports</a:t>
            </a:r>
            <a:endParaRPr sz="4800">
              <a:latin typeface="Gothic Uralic"/>
              <a:cs typeface="Gothic Uralic"/>
            </a:endParaRPr>
          </a:p>
          <a:p>
            <a:pPr marL="118110">
              <a:lnSpc>
                <a:spcPct val="100000"/>
              </a:lnSpc>
              <a:spcBef>
                <a:spcPts val="675"/>
              </a:spcBef>
            </a:pPr>
            <a:r>
              <a:rPr dirty="0" sz="2400" spc="-5" b="1">
                <a:solidFill>
                  <a:srgbClr val="89D0D5"/>
                </a:solidFill>
                <a:latin typeface="Gothic Uralic"/>
                <a:cs typeface="Gothic Uralic"/>
              </a:rPr>
              <a:t>Galway, </a:t>
            </a:r>
            <a:r>
              <a:rPr dirty="0" sz="2400" b="1">
                <a:solidFill>
                  <a:srgbClr val="89D0D5"/>
                </a:solidFill>
                <a:latin typeface="Gothic Uralic"/>
                <a:cs typeface="Gothic Uralic"/>
              </a:rPr>
              <a:t>Mayo &amp;</a:t>
            </a:r>
            <a:r>
              <a:rPr dirty="0" sz="2400" spc="-35" b="1">
                <a:solidFill>
                  <a:srgbClr val="89D0D5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89D0D5"/>
                </a:solidFill>
                <a:latin typeface="Gothic Uralic"/>
                <a:cs typeface="Gothic Uralic"/>
              </a:rPr>
              <a:t>Roscommon</a:t>
            </a:r>
            <a:endParaRPr sz="2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07305" y="0"/>
            <a:ext cx="742950" cy="1195070"/>
            <a:chOff x="10407305" y="0"/>
            <a:chExt cx="742950" cy="1195070"/>
          </a:xfrm>
        </p:grpSpPr>
        <p:sp>
          <p:nvSpPr>
            <p:cNvPr id="3" name="object 3"/>
            <p:cNvSpPr/>
            <p:nvPr/>
          </p:nvSpPr>
          <p:spPr>
            <a:xfrm>
              <a:off x="10407305" y="0"/>
              <a:ext cx="742381" cy="11949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37875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29539" y="156971"/>
            <a:ext cx="4674235" cy="6585584"/>
            <a:chOff x="129539" y="156971"/>
            <a:chExt cx="4674235" cy="6585584"/>
          </a:xfrm>
        </p:grpSpPr>
        <p:sp>
          <p:nvSpPr>
            <p:cNvPr id="6" name="object 6"/>
            <p:cNvSpPr/>
            <p:nvPr/>
          </p:nvSpPr>
          <p:spPr>
            <a:xfrm>
              <a:off x="138683" y="166114"/>
              <a:ext cx="4655820" cy="65669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4111" y="161543"/>
              <a:ext cx="4665345" cy="6576059"/>
            </a:xfrm>
            <a:custGeom>
              <a:avLst/>
              <a:gdLst/>
              <a:ahLst/>
              <a:cxnLst/>
              <a:rect l="l" t="t" r="r" b="b"/>
              <a:pathLst>
                <a:path w="4665345" h="6576059">
                  <a:moveTo>
                    <a:pt x="0" y="6576059"/>
                  </a:moveTo>
                  <a:lnTo>
                    <a:pt x="4664964" y="6576059"/>
                  </a:lnTo>
                  <a:lnTo>
                    <a:pt x="4664964" y="0"/>
                  </a:lnTo>
                  <a:lnTo>
                    <a:pt x="0" y="0"/>
                  </a:lnTo>
                  <a:lnTo>
                    <a:pt x="0" y="65760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064252" y="2188464"/>
            <a:ext cx="6120384" cy="3450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70601" y="747217"/>
            <a:ext cx="4293235" cy="817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88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All </a:t>
            </a:r>
            <a:r>
              <a:rPr dirty="0" sz="2400" spc="-5">
                <a:solidFill>
                  <a:srgbClr val="000000"/>
                </a:solidFill>
              </a:rPr>
              <a:t>available </a:t>
            </a:r>
            <a:r>
              <a:rPr dirty="0" sz="2400">
                <a:solidFill>
                  <a:srgbClr val="000000"/>
                </a:solidFill>
              </a:rPr>
              <a:t>to </a:t>
            </a:r>
            <a:r>
              <a:rPr dirty="0" sz="2400" spc="-5">
                <a:solidFill>
                  <a:srgbClr val="000000"/>
                </a:solidFill>
              </a:rPr>
              <a:t>download</a:t>
            </a:r>
            <a:r>
              <a:rPr dirty="0" sz="2400" spc="-2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on</a:t>
            </a:r>
            <a:endParaRPr sz="2400"/>
          </a:p>
          <a:p>
            <a:pPr algn="ctr" marL="635">
              <a:lnSpc>
                <a:spcPct val="100000"/>
              </a:lnSpc>
            </a:pPr>
            <a:r>
              <a:rPr dirty="0" u="heavy" sz="2800" spc="-5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hlinkClick r:id="rId5"/>
              </a:rPr>
              <a:t>www.planetyouth.ie</a:t>
            </a:r>
            <a:endParaRPr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9911" y="2270759"/>
            <a:ext cx="10488168" cy="4587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59188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7C1B9"/>
                </a:solidFill>
                <a:hlinkClick r:id="rId3"/>
              </a:rPr>
              <a:t>www.planetyouth.ie</a:t>
            </a:r>
          </a:p>
        </p:txBody>
      </p:sp>
      <p:sp>
        <p:nvSpPr>
          <p:cNvPr id="4" name="object 4"/>
          <p:cNvSpPr/>
          <p:nvPr/>
        </p:nvSpPr>
        <p:spPr>
          <a:xfrm>
            <a:off x="683996" y="1255013"/>
            <a:ext cx="5888990" cy="55244"/>
          </a:xfrm>
          <a:custGeom>
            <a:avLst/>
            <a:gdLst/>
            <a:ahLst/>
            <a:cxnLst/>
            <a:rect l="l" t="t" r="r" b="b"/>
            <a:pathLst>
              <a:path w="5888990" h="55244">
                <a:moveTo>
                  <a:pt x="5888761" y="0"/>
                </a:moveTo>
                <a:lnTo>
                  <a:pt x="0" y="0"/>
                </a:lnTo>
                <a:lnTo>
                  <a:pt x="0" y="54863"/>
                </a:lnTo>
                <a:lnTo>
                  <a:pt x="5888761" y="54863"/>
                </a:lnTo>
                <a:lnTo>
                  <a:pt x="5888761" y="0"/>
                </a:lnTo>
                <a:close/>
              </a:path>
            </a:pathLst>
          </a:custGeom>
          <a:solidFill>
            <a:srgbClr val="57C1B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19" y="2589276"/>
            <a:ext cx="1146048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59188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7C1B9"/>
                </a:solidFill>
                <a:hlinkClick r:id="rId3"/>
              </a:rPr>
              <a:t>www.planetyouth.ie</a:t>
            </a:r>
          </a:p>
        </p:txBody>
      </p:sp>
      <p:sp>
        <p:nvSpPr>
          <p:cNvPr id="4" name="object 4"/>
          <p:cNvSpPr/>
          <p:nvPr/>
        </p:nvSpPr>
        <p:spPr>
          <a:xfrm>
            <a:off x="683996" y="1255013"/>
            <a:ext cx="5888990" cy="55244"/>
          </a:xfrm>
          <a:custGeom>
            <a:avLst/>
            <a:gdLst/>
            <a:ahLst/>
            <a:cxnLst/>
            <a:rect l="l" t="t" r="r" b="b"/>
            <a:pathLst>
              <a:path w="5888990" h="55244">
                <a:moveTo>
                  <a:pt x="5888761" y="0"/>
                </a:moveTo>
                <a:lnTo>
                  <a:pt x="0" y="0"/>
                </a:lnTo>
                <a:lnTo>
                  <a:pt x="0" y="54863"/>
                </a:lnTo>
                <a:lnTo>
                  <a:pt x="5888761" y="54863"/>
                </a:lnTo>
                <a:lnTo>
                  <a:pt x="5888761" y="0"/>
                </a:lnTo>
                <a:close/>
              </a:path>
            </a:pathLst>
          </a:custGeom>
          <a:solidFill>
            <a:srgbClr val="57C1B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350340"/>
            <a:ext cx="7080884" cy="2465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8000" b="1">
                <a:solidFill>
                  <a:srgbClr val="EBEBEB"/>
                </a:solidFill>
                <a:latin typeface="Gothic Uralic"/>
                <a:cs typeface="Gothic Uralic"/>
              </a:rPr>
              <a:t>What does</a:t>
            </a:r>
            <a:r>
              <a:rPr dirty="0" sz="8000" spc="-100" b="1">
                <a:solidFill>
                  <a:srgbClr val="EBEBEB"/>
                </a:solidFill>
                <a:latin typeface="Gothic Uralic"/>
                <a:cs typeface="Gothic Uralic"/>
              </a:rPr>
              <a:t> </a:t>
            </a:r>
            <a:r>
              <a:rPr dirty="0" sz="8000" b="1">
                <a:solidFill>
                  <a:srgbClr val="EBEBEB"/>
                </a:solidFill>
                <a:latin typeface="Gothic Uralic"/>
                <a:cs typeface="Gothic Uralic"/>
              </a:rPr>
              <a:t>the  data</a:t>
            </a:r>
            <a:r>
              <a:rPr dirty="0" sz="8000" spc="-15" b="1">
                <a:solidFill>
                  <a:srgbClr val="EBEBEB"/>
                </a:solidFill>
                <a:latin typeface="Gothic Uralic"/>
                <a:cs typeface="Gothic Uralic"/>
              </a:rPr>
              <a:t> </a:t>
            </a:r>
            <a:r>
              <a:rPr dirty="0" sz="8000" b="1">
                <a:solidFill>
                  <a:srgbClr val="EBEBEB"/>
                </a:solidFill>
                <a:latin typeface="Gothic Uralic"/>
                <a:cs typeface="Gothic Uralic"/>
              </a:rPr>
              <a:t>say?</a:t>
            </a:r>
            <a:endParaRPr sz="80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3932" y="5055870"/>
            <a:ext cx="69932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AF1512"/>
                </a:solidFill>
                <a:latin typeface="Gothic Uralic"/>
                <a:cs typeface="Gothic Uralic"/>
              </a:rPr>
              <a:t>Some findings </a:t>
            </a:r>
            <a:r>
              <a:rPr dirty="0" sz="3200" b="1">
                <a:solidFill>
                  <a:srgbClr val="AF1512"/>
                </a:solidFill>
                <a:latin typeface="Gothic Uralic"/>
                <a:cs typeface="Gothic Uralic"/>
              </a:rPr>
              <a:t>in the West </a:t>
            </a:r>
            <a:r>
              <a:rPr dirty="0" sz="3200" spc="-5" b="1">
                <a:solidFill>
                  <a:srgbClr val="AF1512"/>
                </a:solidFill>
                <a:latin typeface="Gothic Uralic"/>
                <a:cs typeface="Gothic Uralic"/>
              </a:rPr>
              <a:t>of</a:t>
            </a:r>
            <a:r>
              <a:rPr dirty="0" sz="3200" spc="10" b="1">
                <a:solidFill>
                  <a:srgbClr val="AF1512"/>
                </a:solidFill>
                <a:latin typeface="Gothic Uralic"/>
                <a:cs typeface="Gothic Uralic"/>
              </a:rPr>
              <a:t> </a:t>
            </a:r>
            <a:r>
              <a:rPr dirty="0" sz="3200" b="1">
                <a:solidFill>
                  <a:srgbClr val="AF1512"/>
                </a:solidFill>
                <a:latin typeface="Gothic Uralic"/>
                <a:cs typeface="Gothic Uralic"/>
              </a:rPr>
              <a:t>Ireland</a:t>
            </a:r>
            <a:endParaRPr sz="32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43" y="2587751"/>
            <a:ext cx="11108436" cy="382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43313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Substance</a:t>
            </a:r>
            <a:r>
              <a:rPr dirty="0" spc="-70"/>
              <a:t> </a:t>
            </a:r>
            <a:r>
              <a:rPr dirty="0" spc="-5"/>
              <a:t>Use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572" y="2651760"/>
            <a:ext cx="10786872" cy="369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411289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Family</a:t>
            </a:r>
            <a:r>
              <a:rPr dirty="0" spc="-85"/>
              <a:t> </a:t>
            </a:r>
            <a:r>
              <a:rPr dirty="0"/>
              <a:t>factors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2612135"/>
            <a:ext cx="10344912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33807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0505" algn="l"/>
              </a:tabLst>
            </a:pPr>
            <a:r>
              <a:rPr dirty="0" spc="-5"/>
              <a:t>Pee</a:t>
            </a:r>
            <a:r>
              <a:rPr dirty="0"/>
              <a:t>r</a:t>
            </a:r>
            <a:r>
              <a:rPr dirty="0"/>
              <a:t>	</a:t>
            </a:r>
            <a:r>
              <a:rPr dirty="0"/>
              <a:t>Group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39" y="2627376"/>
            <a:ext cx="10610088" cy="3640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35877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Leisure</a:t>
            </a:r>
            <a:r>
              <a:rPr dirty="0" spc="-85"/>
              <a:t> </a:t>
            </a:r>
            <a:r>
              <a:rPr dirty="0"/>
              <a:t>Time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975" y="2711195"/>
            <a:ext cx="10325100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61531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dirty="0" spc="-65"/>
              <a:t> </a:t>
            </a:r>
            <a:r>
              <a:rPr dirty="0"/>
              <a:t>Wellbeing…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761476" y="5870447"/>
              <a:ext cx="990600" cy="987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-1523" y="2667000"/>
              <a:ext cx="4191000" cy="419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8761476" y="18288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1519047"/>
            <a:ext cx="12192000" cy="4987290"/>
            <a:chOff x="0" y="1519047"/>
            <a:chExt cx="12192000" cy="4987290"/>
          </a:xfrm>
        </p:grpSpPr>
        <p:sp>
          <p:nvSpPr>
            <p:cNvPr id="8" name="object 8"/>
            <p:cNvSpPr/>
            <p:nvPr/>
          </p:nvSpPr>
          <p:spPr>
            <a:xfrm>
              <a:off x="8502142" y="1519047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775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244"/>
                  </a:lnTo>
                  <a:lnTo>
                    <a:pt x="1330071" y="498855"/>
                  </a:lnTo>
                  <a:lnTo>
                    <a:pt x="1127378" y="536828"/>
                  </a:lnTo>
                  <a:lnTo>
                    <a:pt x="829309" y="588517"/>
                  </a:lnTo>
                  <a:lnTo>
                    <a:pt x="447928" y="646811"/>
                  </a:lnTo>
                  <a:lnTo>
                    <a:pt x="174751" y="683894"/>
                  </a:lnTo>
                  <a:lnTo>
                    <a:pt x="0" y="705103"/>
                  </a:lnTo>
                  <a:lnTo>
                    <a:pt x="9701" y="720494"/>
                  </a:lnTo>
                  <a:lnTo>
                    <a:pt x="29342" y="751181"/>
                  </a:lnTo>
                  <a:lnTo>
                    <a:pt x="39115" y="766572"/>
                  </a:lnTo>
                  <a:lnTo>
                    <a:pt x="66166" y="767349"/>
                  </a:lnTo>
                  <a:lnTo>
                    <a:pt x="95131" y="767793"/>
                  </a:lnTo>
                  <a:lnTo>
                    <a:pt x="125954" y="767911"/>
                  </a:lnTo>
                  <a:lnTo>
                    <a:pt x="192949" y="767195"/>
                  </a:lnTo>
                  <a:lnTo>
                    <a:pt x="305973" y="763849"/>
                  </a:lnTo>
                  <a:lnTo>
                    <a:pt x="477701" y="755441"/>
                  </a:lnTo>
                  <a:lnTo>
                    <a:pt x="773052" y="735284"/>
                  </a:lnTo>
                  <a:lnTo>
                    <a:pt x="1336019" y="685315"/>
                  </a:lnTo>
                  <a:lnTo>
                    <a:pt x="2059023" y="606988"/>
                  </a:lnTo>
                  <a:lnTo>
                    <a:pt x="2689041" y="527362"/>
                  </a:lnTo>
                  <a:lnTo>
                    <a:pt x="3038251" y="477217"/>
                  </a:lnTo>
                  <a:lnTo>
                    <a:pt x="3250138" y="443265"/>
                  </a:lnTo>
                  <a:lnTo>
                    <a:pt x="3288029" y="436752"/>
                  </a:lnTo>
                  <a:lnTo>
                    <a:pt x="3280235" y="379771"/>
                  </a:lnTo>
                  <a:lnTo>
                    <a:pt x="3273959" y="334487"/>
                  </a:lnTo>
                  <a:lnTo>
                    <a:pt x="3264862" y="270500"/>
                  </a:lnTo>
                  <a:lnTo>
                    <a:pt x="3252759" y="189298"/>
                  </a:lnTo>
                  <a:lnTo>
                    <a:pt x="3249394" y="166333"/>
                  </a:lnTo>
                  <a:lnTo>
                    <a:pt x="3245343" y="138048"/>
                  </a:lnTo>
                  <a:lnTo>
                    <a:pt x="3240328" y="102315"/>
                  </a:lnTo>
                  <a:lnTo>
                    <a:pt x="3234075" y="57008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1866899"/>
              <a:ext cx="12192000" cy="4639310"/>
            </a:xfrm>
            <a:custGeom>
              <a:avLst/>
              <a:gdLst/>
              <a:ahLst/>
              <a:cxnLst/>
              <a:rect l="l" t="t" r="r" b="b"/>
              <a:pathLst>
                <a:path w="12192000" h="4639309">
                  <a:moveTo>
                    <a:pt x="12192000" y="4514850"/>
                  </a:moveTo>
                  <a:lnTo>
                    <a:pt x="11737848" y="4514850"/>
                  </a:lnTo>
                  <a:lnTo>
                    <a:pt x="11737848" y="400050"/>
                  </a:lnTo>
                  <a:lnTo>
                    <a:pt x="11737848" y="1524"/>
                  </a:lnTo>
                  <a:lnTo>
                    <a:pt x="10971022" y="115824"/>
                  </a:lnTo>
                  <a:lnTo>
                    <a:pt x="10201148" y="209550"/>
                  </a:lnTo>
                  <a:lnTo>
                    <a:pt x="9947148" y="234950"/>
                  </a:lnTo>
                  <a:lnTo>
                    <a:pt x="9434322" y="280924"/>
                  </a:lnTo>
                  <a:lnTo>
                    <a:pt x="8927973" y="319024"/>
                  </a:lnTo>
                  <a:lnTo>
                    <a:pt x="8675497" y="334899"/>
                  </a:lnTo>
                  <a:lnTo>
                    <a:pt x="7926197" y="371475"/>
                  </a:lnTo>
                  <a:lnTo>
                    <a:pt x="7191248" y="392049"/>
                  </a:lnTo>
                  <a:lnTo>
                    <a:pt x="6473698" y="400050"/>
                  </a:lnTo>
                  <a:lnTo>
                    <a:pt x="6006973" y="398399"/>
                  </a:lnTo>
                  <a:lnTo>
                    <a:pt x="5108448" y="381000"/>
                  </a:lnTo>
                  <a:lnTo>
                    <a:pt x="4467098" y="357124"/>
                  </a:lnTo>
                  <a:lnTo>
                    <a:pt x="3665347" y="314325"/>
                  </a:lnTo>
                  <a:lnTo>
                    <a:pt x="2931922" y="265049"/>
                  </a:lnTo>
                  <a:lnTo>
                    <a:pt x="2592197" y="238125"/>
                  </a:lnTo>
                  <a:lnTo>
                    <a:pt x="1979422" y="180975"/>
                  </a:lnTo>
                  <a:lnTo>
                    <a:pt x="1233360" y="99949"/>
                  </a:lnTo>
                  <a:lnTo>
                    <a:pt x="863473" y="55499"/>
                  </a:lnTo>
                  <a:lnTo>
                    <a:pt x="460248" y="0"/>
                  </a:lnTo>
                  <a:lnTo>
                    <a:pt x="460248" y="4514850"/>
                  </a:lnTo>
                  <a:lnTo>
                    <a:pt x="0" y="4514850"/>
                  </a:lnTo>
                  <a:lnTo>
                    <a:pt x="0" y="4638954"/>
                  </a:lnTo>
                  <a:lnTo>
                    <a:pt x="3983736" y="4638954"/>
                  </a:lnTo>
                  <a:lnTo>
                    <a:pt x="3983736" y="4533900"/>
                  </a:lnTo>
                  <a:lnTo>
                    <a:pt x="7868031" y="4533900"/>
                  </a:lnTo>
                  <a:lnTo>
                    <a:pt x="7868031" y="4638954"/>
                  </a:lnTo>
                  <a:lnTo>
                    <a:pt x="12192000" y="4638954"/>
                  </a:lnTo>
                  <a:lnTo>
                    <a:pt x="12192000" y="4514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0" y="6505854"/>
            <a:ext cx="12192000" cy="352425"/>
          </a:xfrm>
          <a:custGeom>
            <a:avLst/>
            <a:gdLst/>
            <a:ahLst/>
            <a:cxnLst/>
            <a:rect l="l" t="t" r="r" b="b"/>
            <a:pathLst>
              <a:path w="12192000" h="352425">
                <a:moveTo>
                  <a:pt x="0" y="352145"/>
                </a:moveTo>
                <a:lnTo>
                  <a:pt x="12192000" y="352145"/>
                </a:lnTo>
                <a:lnTo>
                  <a:pt x="12192000" y="0"/>
                </a:lnTo>
                <a:lnTo>
                  <a:pt x="0" y="0"/>
                </a:lnTo>
                <a:lnTo>
                  <a:pt x="0" y="352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652259"/>
            <a:chOff x="0" y="0"/>
            <a:chExt cx="12192000" cy="6652259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562088" y="2308860"/>
              <a:ext cx="4344924" cy="4343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05256" y="4321047"/>
            <a:ext cx="7169150" cy="2191385"/>
            <a:chOff x="705256" y="4321047"/>
            <a:chExt cx="7169150" cy="2191385"/>
          </a:xfrm>
        </p:grpSpPr>
        <p:sp>
          <p:nvSpPr>
            <p:cNvPr id="17" name="object 17"/>
            <p:cNvSpPr/>
            <p:nvPr/>
          </p:nvSpPr>
          <p:spPr>
            <a:xfrm>
              <a:off x="2688971" y="4327397"/>
              <a:ext cx="2589530" cy="456565"/>
            </a:xfrm>
            <a:custGeom>
              <a:avLst/>
              <a:gdLst/>
              <a:ahLst/>
              <a:cxnLst/>
              <a:rect l="l" t="t" r="r" b="b"/>
              <a:pathLst>
                <a:path w="2589529" h="456564">
                  <a:moveTo>
                    <a:pt x="2589530" y="0"/>
                  </a:moveTo>
                  <a:lnTo>
                    <a:pt x="1294765" y="0"/>
                  </a:lnTo>
                  <a:lnTo>
                    <a:pt x="0" y="0"/>
                  </a:lnTo>
                  <a:lnTo>
                    <a:pt x="0" y="456565"/>
                  </a:lnTo>
                  <a:lnTo>
                    <a:pt x="1294765" y="456565"/>
                  </a:lnTo>
                  <a:lnTo>
                    <a:pt x="2589530" y="456565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2508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278500" y="4327397"/>
              <a:ext cx="1294765" cy="456565"/>
            </a:xfrm>
            <a:custGeom>
              <a:avLst/>
              <a:gdLst/>
              <a:ahLst/>
              <a:cxnLst/>
              <a:rect l="l" t="t" r="r" b="b"/>
              <a:pathLst>
                <a:path w="1294765" h="456564">
                  <a:moveTo>
                    <a:pt x="1294765" y="0"/>
                  </a:moveTo>
                  <a:lnTo>
                    <a:pt x="0" y="0"/>
                  </a:lnTo>
                  <a:lnTo>
                    <a:pt x="0" y="456564"/>
                  </a:lnTo>
                  <a:lnTo>
                    <a:pt x="1294765" y="456564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765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73266" y="4327397"/>
              <a:ext cx="1294765" cy="456565"/>
            </a:xfrm>
            <a:custGeom>
              <a:avLst/>
              <a:gdLst/>
              <a:ahLst/>
              <a:cxnLst/>
              <a:rect l="l" t="t" r="r" b="b"/>
              <a:pathLst>
                <a:path w="1294765" h="456564">
                  <a:moveTo>
                    <a:pt x="1294765" y="0"/>
                  </a:moveTo>
                  <a:lnTo>
                    <a:pt x="0" y="0"/>
                  </a:lnTo>
                  <a:lnTo>
                    <a:pt x="0" y="456564"/>
                  </a:lnTo>
                  <a:lnTo>
                    <a:pt x="1294765" y="456564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620F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688971" y="4783899"/>
              <a:ext cx="2589530" cy="574040"/>
            </a:xfrm>
            <a:custGeom>
              <a:avLst/>
              <a:gdLst/>
              <a:ahLst/>
              <a:cxnLst/>
              <a:rect l="l" t="t" r="r" b="b"/>
              <a:pathLst>
                <a:path w="2589529" h="574039">
                  <a:moveTo>
                    <a:pt x="2589530" y="0"/>
                  </a:moveTo>
                  <a:lnTo>
                    <a:pt x="1294765" y="0"/>
                  </a:ln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2589530" y="573976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2508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278500" y="4783899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39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765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573266" y="4783899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39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620F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88971" y="5357901"/>
              <a:ext cx="2589530" cy="574040"/>
            </a:xfrm>
            <a:custGeom>
              <a:avLst/>
              <a:gdLst/>
              <a:ahLst/>
              <a:cxnLst/>
              <a:rect l="l" t="t" r="r" b="b"/>
              <a:pathLst>
                <a:path w="2589529" h="574039">
                  <a:moveTo>
                    <a:pt x="2589530" y="0"/>
                  </a:moveTo>
                  <a:lnTo>
                    <a:pt x="1294765" y="0"/>
                  </a:ln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2589530" y="573976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2508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78500" y="5357901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39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765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73266" y="5357901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39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620F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688971" y="5931877"/>
              <a:ext cx="2589530" cy="574040"/>
            </a:xfrm>
            <a:custGeom>
              <a:avLst/>
              <a:gdLst/>
              <a:ahLst/>
              <a:cxnLst/>
              <a:rect l="l" t="t" r="r" b="b"/>
              <a:pathLst>
                <a:path w="2589529" h="574040">
                  <a:moveTo>
                    <a:pt x="2589530" y="0"/>
                  </a:moveTo>
                  <a:lnTo>
                    <a:pt x="1294765" y="0"/>
                  </a:ln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2589530" y="573976"/>
                  </a:lnTo>
                  <a:lnTo>
                    <a:pt x="2589530" y="0"/>
                  </a:lnTo>
                  <a:close/>
                </a:path>
              </a:pathLst>
            </a:custGeom>
            <a:solidFill>
              <a:srgbClr val="2508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278500" y="5931877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40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765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573266" y="5931877"/>
              <a:ext cx="1294765" cy="574040"/>
            </a:xfrm>
            <a:custGeom>
              <a:avLst/>
              <a:gdLst/>
              <a:ahLst/>
              <a:cxnLst/>
              <a:rect l="l" t="t" r="r" b="b"/>
              <a:pathLst>
                <a:path w="1294765" h="574040">
                  <a:moveTo>
                    <a:pt x="1294765" y="0"/>
                  </a:moveTo>
                  <a:lnTo>
                    <a:pt x="0" y="0"/>
                  </a:lnTo>
                  <a:lnTo>
                    <a:pt x="0" y="573976"/>
                  </a:lnTo>
                  <a:lnTo>
                    <a:pt x="1294765" y="573976"/>
                  </a:lnTo>
                  <a:lnTo>
                    <a:pt x="1294765" y="0"/>
                  </a:lnTo>
                  <a:close/>
                </a:path>
              </a:pathLst>
            </a:custGeom>
            <a:solidFill>
              <a:srgbClr val="620F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05256" y="4321047"/>
              <a:ext cx="7169150" cy="2191385"/>
            </a:xfrm>
            <a:custGeom>
              <a:avLst/>
              <a:gdLst/>
              <a:ahLst/>
              <a:cxnLst/>
              <a:rect l="l" t="t" r="r" b="b"/>
              <a:pathLst>
                <a:path w="7169150" h="2191384">
                  <a:moveTo>
                    <a:pt x="1983714" y="0"/>
                  </a:moveTo>
                  <a:lnTo>
                    <a:pt x="1983714" y="2191156"/>
                  </a:lnTo>
                </a:path>
                <a:path w="7169150" h="2191384">
                  <a:moveTo>
                    <a:pt x="3278479" y="0"/>
                  </a:moveTo>
                  <a:lnTo>
                    <a:pt x="3278479" y="2191156"/>
                  </a:lnTo>
                </a:path>
                <a:path w="7169150" h="2191384">
                  <a:moveTo>
                    <a:pt x="4573244" y="0"/>
                  </a:moveTo>
                  <a:lnTo>
                    <a:pt x="4573244" y="2191156"/>
                  </a:lnTo>
                </a:path>
                <a:path w="7169150" h="2191384">
                  <a:moveTo>
                    <a:pt x="5868009" y="0"/>
                  </a:moveTo>
                  <a:lnTo>
                    <a:pt x="5868009" y="2191156"/>
                  </a:lnTo>
                </a:path>
                <a:path w="7169150" h="2191384">
                  <a:moveTo>
                    <a:pt x="7162774" y="0"/>
                  </a:moveTo>
                  <a:lnTo>
                    <a:pt x="7162774" y="2191156"/>
                  </a:lnTo>
                </a:path>
                <a:path w="7169150" h="2191384">
                  <a:moveTo>
                    <a:pt x="1977364" y="6350"/>
                  </a:moveTo>
                  <a:lnTo>
                    <a:pt x="7169124" y="6350"/>
                  </a:lnTo>
                </a:path>
                <a:path w="7169150" h="2191384">
                  <a:moveTo>
                    <a:pt x="6350" y="456564"/>
                  </a:moveTo>
                  <a:lnTo>
                    <a:pt x="6350" y="2191156"/>
                  </a:lnTo>
                </a:path>
                <a:path w="7169150" h="2191384">
                  <a:moveTo>
                    <a:pt x="0" y="2184806"/>
                  </a:moveTo>
                  <a:lnTo>
                    <a:pt x="7169124" y="21848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0" y="0"/>
          <a:ext cx="13144500" cy="6506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645"/>
                <a:gridCol w="1597024"/>
                <a:gridCol w="1386205"/>
                <a:gridCol w="1414145"/>
                <a:gridCol w="5618480"/>
              </a:tblGrid>
              <a:tr h="4783963">
                <a:tc>
                  <a:txBody>
                    <a:bodyPr/>
                    <a:lstStyle/>
                    <a:p>
                      <a:pPr marR="4330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  <a:p>
                      <a:pPr marL="683895" marR="295910">
                        <a:lnSpc>
                          <a:spcPct val="100000"/>
                        </a:lnSpc>
                      </a:pPr>
                      <a:r>
                        <a:rPr dirty="0" sz="4400" b="1">
                          <a:solidFill>
                            <a:srgbClr val="EBEBEB"/>
                          </a:solidFill>
                          <a:latin typeface="Gothic Uralic"/>
                          <a:cs typeface="Gothic Uralic"/>
                        </a:rPr>
                        <a:t>WRDATF</a:t>
                      </a:r>
                      <a:endParaRPr sz="4400">
                        <a:latin typeface="Gothic Uralic"/>
                        <a:cs typeface="Gothic Uralic"/>
                      </a:endParaRPr>
                    </a:p>
                    <a:p>
                      <a:pPr marR="433070"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  <a:p>
                      <a:pPr marR="4330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1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40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Dem</a:t>
                      </a:r>
                      <a:endParaRPr sz="4000">
                        <a:latin typeface="Gothic Uralic"/>
                        <a:cs typeface="Gothic Uralic"/>
                      </a:endParaRPr>
                    </a:p>
                  </a:txBody>
                  <a:tcPr marL="0" marR="0" marB="0" marT="635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5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  <a:p>
                      <a:pPr marL="132715" marR="259079">
                        <a:lnSpc>
                          <a:spcPct val="100000"/>
                        </a:lnSpc>
                      </a:pPr>
                      <a:r>
                        <a:rPr dirty="0" sz="4400" b="1">
                          <a:solidFill>
                            <a:srgbClr val="EBEBEB"/>
                          </a:solidFill>
                          <a:latin typeface="Gothic Uralic"/>
                          <a:cs typeface="Gothic Uralic"/>
                        </a:rPr>
                        <a:t>:</a:t>
                      </a:r>
                      <a:r>
                        <a:rPr dirty="0" sz="4400" spc="-145" b="1">
                          <a:solidFill>
                            <a:srgbClr val="EBEBEB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40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Weste</a:t>
                      </a:r>
                      <a:endParaRPr sz="2400">
                        <a:latin typeface="Gothic Uralic"/>
                        <a:cs typeface="Gothic Uralic"/>
                      </a:endParaRPr>
                    </a:p>
                    <a:p>
                      <a:pPr marR="295910">
                        <a:lnSpc>
                          <a:spcPct val="100000"/>
                        </a:lnSpc>
                      </a:pPr>
                      <a:endParaRPr sz="5400">
                        <a:latin typeface="Times New Roman"/>
                        <a:cs typeface="Times New Roman"/>
                      </a:endParaRPr>
                    </a:p>
                    <a:p>
                      <a:pPr marR="2959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150">
                        <a:latin typeface="Times New Roman"/>
                        <a:cs typeface="Times New Roman"/>
                      </a:endParaRPr>
                    </a:p>
                    <a:p>
                      <a:pPr marL="429895">
                        <a:lnSpc>
                          <a:spcPct val="100000"/>
                        </a:lnSpc>
                      </a:pPr>
                      <a:r>
                        <a:rPr dirty="0" sz="40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ogra</a:t>
                      </a:r>
                      <a:endParaRPr sz="4000">
                        <a:latin typeface="Gothic Uralic"/>
                        <a:cs typeface="Gothic Uralic"/>
                      </a:endParaRPr>
                    </a:p>
                    <a:p>
                      <a:pPr marR="2959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750">
                        <a:latin typeface="Times New Roman"/>
                        <a:cs typeface="Times New Roman"/>
                      </a:endParaRPr>
                    </a:p>
                    <a:p>
                      <a:pPr marL="114935" marR="29591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Galway</a:t>
                      </a:r>
                      <a:r>
                        <a:rPr dirty="0" sz="1400" spc="-6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City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635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36195" marR="85090">
                        <a:lnSpc>
                          <a:spcPct val="100000"/>
                        </a:lnSpc>
                      </a:pPr>
                      <a:r>
                        <a:rPr dirty="0" sz="2400" spc="-5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rn</a:t>
                      </a:r>
                      <a:r>
                        <a:rPr dirty="0" sz="2400" spc="-6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Regio</a:t>
                      </a:r>
                      <a:endParaRPr sz="2400">
                        <a:latin typeface="Gothic Uralic"/>
                        <a:cs typeface="Gothic Uralic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dirty="0" sz="40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phic</a:t>
                      </a:r>
                      <a:endParaRPr sz="4000">
                        <a:latin typeface="Gothic Uralic"/>
                        <a:cs typeface="Gothic Uralic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950">
                        <a:latin typeface="Times New Roman"/>
                        <a:cs typeface="Times New Roman"/>
                      </a:endParaRPr>
                    </a:p>
                    <a:p>
                      <a:pPr marL="329565" marR="85090">
                        <a:lnSpc>
                          <a:spcPct val="10000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County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  <a:p>
                      <a:pPr marL="305435" marR="850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Galway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n </a:t>
                      </a:r>
                      <a:r>
                        <a:rPr dirty="0" sz="2400" spc="-5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Drug</a:t>
                      </a:r>
                      <a:r>
                        <a:rPr dirty="0" sz="2400" spc="-9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40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An</a:t>
                      </a:r>
                      <a:endParaRPr sz="2400">
                        <a:latin typeface="Gothic Uralic"/>
                        <a:cs typeface="Gothic Uralic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84455" marR="113030">
                        <a:lnSpc>
                          <a:spcPct val="100000"/>
                        </a:lnSpc>
                        <a:spcBef>
                          <a:spcPts val="2570"/>
                        </a:spcBef>
                      </a:pPr>
                      <a:r>
                        <a:rPr dirty="0" sz="40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</a:t>
                      </a:r>
                      <a:endParaRPr sz="4000">
                        <a:latin typeface="Gothic Uralic"/>
                        <a:cs typeface="Gothic Uralic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750">
                        <a:latin typeface="Times New Roman"/>
                        <a:cs typeface="Times New Roman"/>
                      </a:endParaRPr>
                    </a:p>
                    <a:p>
                      <a:pPr marL="396875" marR="113030">
                        <a:lnSpc>
                          <a:spcPct val="100000"/>
                        </a:lnSpc>
                      </a:pPr>
                      <a:r>
                        <a:rPr dirty="0" sz="1400" spc="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Mayo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d </a:t>
                      </a:r>
                      <a:r>
                        <a:rPr dirty="0" sz="2400" spc="-5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Alcohol </a:t>
                      </a:r>
                      <a:r>
                        <a:rPr dirty="0" sz="240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Task</a:t>
                      </a:r>
                      <a:r>
                        <a:rPr dirty="0" sz="2400" spc="-10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89D0D5"/>
                          </a:solidFill>
                          <a:latin typeface="Gothic Uralic"/>
                          <a:cs typeface="Gothic Uralic"/>
                        </a:rPr>
                        <a:t>Force</a:t>
                      </a:r>
                      <a:endParaRPr sz="2400">
                        <a:latin typeface="Gothic Uralic"/>
                        <a:cs typeface="Gothic Ural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Roscommon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913">
                <a:tc>
                  <a:txBody>
                    <a:bodyPr/>
                    <a:lstStyle/>
                    <a:p>
                      <a:pPr marL="1014730" marR="43307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Total</a:t>
                      </a:r>
                      <a:r>
                        <a:rPr dirty="0" sz="1400" spc="-1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Population</a:t>
                      </a:r>
                      <a:endParaRPr sz="1400">
                        <a:latin typeface="Gothic Uralic"/>
                        <a:cs typeface="Gothic Uralic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18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7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9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,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5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04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179,048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30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130,425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5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673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64,436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01">
                <a:tc>
                  <a:txBody>
                    <a:bodyPr/>
                    <a:lstStyle/>
                    <a:p>
                      <a:pPr marL="1242060" marR="635000" indent="-327660">
                        <a:lnSpc>
                          <a:spcPct val="107100"/>
                        </a:lnSpc>
                        <a:spcBef>
                          <a:spcPts val="295"/>
                        </a:spcBef>
                      </a:pPr>
                      <a:r>
                        <a:rPr dirty="0" sz="14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Secondary</a:t>
                      </a:r>
                      <a:r>
                        <a:rPr dirty="0" sz="1400" spc="-6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140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  </a:t>
                      </a:r>
                      <a:r>
                        <a:rPr dirty="0" sz="14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Population</a:t>
                      </a:r>
                      <a:endParaRPr sz="1400">
                        <a:latin typeface="Gothic Uralic"/>
                        <a:cs typeface="Gothic Uralic"/>
                      </a:endParaRPr>
                    </a:p>
                  </a:txBody>
                  <a:tcPr marL="0" marR="0" marB="0" marT="3746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2009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4</a:t>
                      </a:r>
                      <a:r>
                        <a:rPr dirty="0" sz="1400" spc="-1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,</a:t>
                      </a: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9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81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72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14,170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3664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10,441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65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482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400" spc="-5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4,950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6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3976">
                <a:tc>
                  <a:txBody>
                    <a:bodyPr/>
                    <a:lstStyle/>
                    <a:p>
                      <a:pPr algn="ctr" marL="710565" marR="4330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Number</a:t>
                      </a:r>
                      <a:r>
                        <a:rPr dirty="0" sz="1400" spc="-3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of</a:t>
                      </a:r>
                      <a:endParaRPr sz="1400">
                        <a:latin typeface="Gothic Uralic"/>
                        <a:cs typeface="Gothic Uralic"/>
                      </a:endParaRPr>
                    </a:p>
                    <a:p>
                      <a:pPr algn="ctr" marL="710565" marR="4330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Secondary</a:t>
                      </a:r>
                      <a:r>
                        <a:rPr dirty="0" sz="1400" spc="-3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 </a:t>
                      </a:r>
                      <a:r>
                        <a:rPr dirty="0" sz="1400" b="1">
                          <a:solidFill>
                            <a:srgbClr val="585858"/>
                          </a:solidFill>
                          <a:latin typeface="Gothic Uralic"/>
                          <a:cs typeface="Gothic Uralic"/>
                        </a:rPr>
                        <a:t>Schools</a:t>
                      </a:r>
                      <a:endParaRPr sz="1400">
                        <a:latin typeface="Gothic Uralic"/>
                        <a:cs typeface="Gothic Uralic"/>
                      </a:endParaRPr>
                    </a:p>
                  </a:txBody>
                  <a:tcPr marL="0" marR="0" marB="0" marT="5270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9591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9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700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572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37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700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2508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3664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27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7005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7650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4825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eXGyreAdventor"/>
                          <a:cs typeface="TeXGyreAdventor"/>
                        </a:rPr>
                        <a:t>9</a:t>
                      </a:r>
                      <a:endParaRPr sz="1400">
                        <a:latin typeface="TeXGyreAdventor"/>
                        <a:cs typeface="TeXGyreAdventor"/>
                      </a:endParaRPr>
                    </a:p>
                  </a:txBody>
                  <a:tcPr marL="0" marR="0" marB="0" marT="167005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638632"/>
            <a:ext cx="4677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Recommendations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105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5"/>
              <a:t>Improve parental knowledge of the impact of </a:t>
            </a:r>
            <a:r>
              <a:rPr dirty="0" spc="-10"/>
              <a:t>alcohol and </a:t>
            </a:r>
            <a:r>
              <a:rPr dirty="0" spc="-5"/>
              <a:t>other</a:t>
            </a:r>
            <a:r>
              <a:rPr dirty="0" spc="50"/>
              <a:t> </a:t>
            </a:r>
            <a:r>
              <a:rPr dirty="0" spc="-10"/>
              <a:t>drugs</a:t>
            </a:r>
            <a:endParaRPr sz="17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010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5"/>
              <a:t>Utilise the strong connection </a:t>
            </a:r>
            <a:r>
              <a:rPr dirty="0" spc="-10"/>
              <a:t>and </a:t>
            </a:r>
            <a:r>
              <a:rPr dirty="0" spc="-5"/>
              <a:t>communication between </a:t>
            </a:r>
            <a:r>
              <a:rPr dirty="0" spc="-10"/>
              <a:t>young</a:t>
            </a:r>
            <a:r>
              <a:rPr dirty="0" spc="5"/>
              <a:t> </a:t>
            </a:r>
            <a:r>
              <a:rPr dirty="0" spc="-5"/>
              <a:t>people</a:t>
            </a:r>
            <a:endParaRPr sz="1750">
              <a:latin typeface="Arial"/>
              <a:cs typeface="Arial"/>
            </a:endParaRPr>
          </a:p>
          <a:p>
            <a:pPr marL="366395">
              <a:lnSpc>
                <a:spcPct val="100000"/>
              </a:lnSpc>
            </a:pPr>
            <a:r>
              <a:rPr dirty="0" spc="-5"/>
              <a:t>and </a:t>
            </a:r>
            <a:r>
              <a:rPr dirty="0"/>
              <a:t>their</a:t>
            </a:r>
            <a:r>
              <a:rPr dirty="0" spc="-25"/>
              <a:t> </a:t>
            </a:r>
            <a:r>
              <a:rPr dirty="0" spc="-5"/>
              <a:t>parents</a:t>
            </a:r>
          </a:p>
          <a:p>
            <a:pPr marL="23495">
              <a:lnSpc>
                <a:spcPct val="100000"/>
              </a:lnSpc>
              <a:spcBef>
                <a:spcPts val="1000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5"/>
              <a:t>Strengthen collaboration </a:t>
            </a:r>
            <a:r>
              <a:rPr dirty="0" spc="-10"/>
              <a:t>and </a:t>
            </a:r>
            <a:r>
              <a:rPr dirty="0" spc="-5"/>
              <a:t>connection between</a:t>
            </a:r>
            <a:r>
              <a:rPr dirty="0" spc="-15"/>
              <a:t> </a:t>
            </a:r>
            <a:r>
              <a:rPr dirty="0" spc="-5"/>
              <a:t>families</a:t>
            </a:r>
            <a:endParaRPr sz="1750">
              <a:latin typeface="Arial"/>
              <a:cs typeface="Arial"/>
            </a:endParaRPr>
          </a:p>
          <a:p>
            <a:pPr marL="366395" marR="5080" indent="-342900">
              <a:lnSpc>
                <a:spcPct val="100000"/>
              </a:lnSpc>
              <a:spcBef>
                <a:spcPts val="994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5"/>
              <a:t>Improve parental knowledge of the impact of unstructured leisure </a:t>
            </a:r>
            <a:r>
              <a:rPr dirty="0"/>
              <a:t>time </a:t>
            </a:r>
            <a:r>
              <a:rPr dirty="0" spc="-5"/>
              <a:t>on  </a:t>
            </a:r>
            <a:r>
              <a:rPr dirty="0" spc="-10"/>
              <a:t>substance</a:t>
            </a:r>
            <a:r>
              <a:rPr dirty="0" spc="5"/>
              <a:t> </a:t>
            </a:r>
            <a:r>
              <a:rPr dirty="0" spc="-5"/>
              <a:t>use</a:t>
            </a:r>
            <a:endParaRPr sz="17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1010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10"/>
              <a:t>Increase </a:t>
            </a:r>
            <a:r>
              <a:rPr dirty="0" spc="-5"/>
              <a:t>the knowledge of </a:t>
            </a:r>
            <a:r>
              <a:rPr dirty="0" spc="-10"/>
              <a:t>peer </a:t>
            </a:r>
            <a:r>
              <a:rPr dirty="0" spc="-5"/>
              <a:t>factors related </a:t>
            </a:r>
            <a:r>
              <a:rPr dirty="0"/>
              <a:t>to </a:t>
            </a:r>
            <a:r>
              <a:rPr dirty="0" spc="-5"/>
              <a:t>substance</a:t>
            </a:r>
            <a:r>
              <a:rPr dirty="0" spc="25"/>
              <a:t> </a:t>
            </a:r>
            <a:r>
              <a:rPr dirty="0" spc="-5"/>
              <a:t>use</a:t>
            </a:r>
            <a:endParaRPr sz="17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994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5"/>
              <a:t>Utilise </a:t>
            </a:r>
            <a:r>
              <a:rPr dirty="0" spc="-10"/>
              <a:t>and </a:t>
            </a:r>
            <a:r>
              <a:rPr dirty="0" spc="-5"/>
              <a:t>develop parental</a:t>
            </a:r>
            <a:r>
              <a:rPr dirty="0" spc="-10"/>
              <a:t> </a:t>
            </a:r>
            <a:r>
              <a:rPr dirty="0" spc="-5"/>
              <a:t>networks</a:t>
            </a:r>
            <a:endParaRPr sz="17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994"/>
              </a:spcBef>
              <a:tabLst>
                <a:tab pos="36639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pc="-10"/>
              <a:t>Decrease </a:t>
            </a:r>
            <a:r>
              <a:rPr dirty="0" spc="-5"/>
              <a:t>peer-facilitated </a:t>
            </a:r>
            <a:r>
              <a:rPr dirty="0" spc="-10"/>
              <a:t>access </a:t>
            </a:r>
            <a:r>
              <a:rPr dirty="0"/>
              <a:t>to </a:t>
            </a:r>
            <a:r>
              <a:rPr dirty="0" spc="-5"/>
              <a:t>alcohol </a:t>
            </a:r>
            <a:r>
              <a:rPr dirty="0" spc="-10"/>
              <a:t>and </a:t>
            </a:r>
            <a:r>
              <a:rPr dirty="0" spc="-5"/>
              <a:t>other</a:t>
            </a:r>
            <a:r>
              <a:rPr dirty="0" spc="20"/>
              <a:t> </a:t>
            </a:r>
            <a:r>
              <a:rPr dirty="0" spc="-10"/>
              <a:t>substances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2497" y="1000455"/>
            <a:ext cx="89655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The data: </a:t>
            </a:r>
            <a:r>
              <a:rPr dirty="0" sz="4000" spc="-10"/>
              <a:t>ownership </a:t>
            </a:r>
            <a:r>
              <a:rPr dirty="0" sz="4000" spc="-5"/>
              <a:t>&amp;</a:t>
            </a:r>
            <a:r>
              <a:rPr dirty="0" sz="4000" spc="35"/>
              <a:t> </a:t>
            </a:r>
            <a:r>
              <a:rPr dirty="0" sz="4000" spc="-5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82497" y="2275154"/>
            <a:ext cx="10495280" cy="409511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355600" marR="492125" indent="-342900">
              <a:lnSpc>
                <a:spcPts val="3460"/>
              </a:lnSpc>
              <a:spcBef>
                <a:spcPts val="535"/>
              </a:spcBef>
            </a:pPr>
            <a:r>
              <a:rPr dirty="0" sz="2550" spc="44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550" spc="-330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Wealth of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information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on many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aspects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of </a:t>
            </a:r>
            <a:r>
              <a:rPr dirty="0" sz="3200" spc="-140">
                <a:solidFill>
                  <a:srgbClr val="404040"/>
                </a:solidFill>
                <a:latin typeface="TeXGyreAdventor"/>
                <a:cs typeface="TeXGyreAdventor"/>
              </a:rPr>
              <a:t>young 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peoples</a:t>
            </a:r>
            <a:r>
              <a:rPr dirty="0" sz="3200" spc="-2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lives</a:t>
            </a:r>
            <a:endParaRPr sz="3200">
              <a:latin typeface="TeXGyreAdventor"/>
              <a:cs typeface="TeXGyreAdventor"/>
            </a:endParaRPr>
          </a:p>
          <a:p>
            <a:pPr marL="355600" marR="1179195" indent="-342900">
              <a:lnSpc>
                <a:spcPts val="3460"/>
              </a:lnSpc>
              <a:spcBef>
                <a:spcPts val="990"/>
              </a:spcBef>
            </a:pPr>
            <a:r>
              <a:rPr dirty="0" sz="2550" spc="44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550" spc="-345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Of huge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interest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to a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wide variety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of groups </a:t>
            </a:r>
            <a:r>
              <a:rPr dirty="0" sz="3200" spc="-705">
                <a:solidFill>
                  <a:srgbClr val="404040"/>
                </a:solidFill>
                <a:latin typeface="TeXGyreAdventor"/>
                <a:cs typeface="TeXGyreAdventor"/>
              </a:rPr>
              <a:t>&amp; 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services</a:t>
            </a:r>
            <a:endParaRPr sz="3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550" spc="44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550" spc="-305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Ownership: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WRDATF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(IMOU with ICSRA)</a:t>
            </a:r>
            <a:endParaRPr sz="3200">
              <a:latin typeface="TeXGyreAdventor"/>
              <a:cs typeface="TeXGyreAdventor"/>
            </a:endParaRPr>
          </a:p>
          <a:p>
            <a:pPr marL="355600" marR="5080" indent="-342900">
              <a:lnSpc>
                <a:spcPts val="3460"/>
              </a:lnSpc>
              <a:spcBef>
                <a:spcPts val="1040"/>
              </a:spcBef>
            </a:pPr>
            <a:r>
              <a:rPr dirty="0" sz="2550" spc="44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550" spc="-300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Will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be curated by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Irish Social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Science Data </a:t>
            </a:r>
            <a:r>
              <a:rPr dirty="0" sz="3200" spc="-100">
                <a:solidFill>
                  <a:srgbClr val="404040"/>
                </a:solidFill>
                <a:latin typeface="TeXGyreAdventor"/>
                <a:cs typeface="TeXGyreAdventor"/>
              </a:rPr>
              <a:t>Archive 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at University College</a:t>
            </a:r>
            <a:r>
              <a:rPr dirty="0" sz="3200" spc="-6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Dublin</a:t>
            </a:r>
            <a:endParaRPr sz="3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2550" spc="44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550" spc="-285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Local analysis by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HSE </a:t>
            </a:r>
            <a:r>
              <a:rPr dirty="0" sz="3200">
                <a:solidFill>
                  <a:srgbClr val="404040"/>
                </a:solidFill>
                <a:latin typeface="TeXGyreAdventor"/>
                <a:cs typeface="TeXGyreAdventor"/>
              </a:rPr>
              <a:t>Public </a:t>
            </a:r>
            <a:r>
              <a:rPr dirty="0" sz="3200" spc="-5">
                <a:solidFill>
                  <a:srgbClr val="404040"/>
                </a:solidFill>
                <a:latin typeface="TeXGyreAdventor"/>
                <a:cs typeface="TeXGyreAdventor"/>
              </a:rPr>
              <a:t>Health</a:t>
            </a:r>
            <a:endParaRPr sz="32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496061"/>
            <a:ext cx="35966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First</a:t>
            </a:r>
            <a:r>
              <a:rPr dirty="0" spc="-35"/>
              <a:t> </a:t>
            </a:r>
            <a:r>
              <a:rPr dirty="0" spc="-10"/>
              <a:t>activity: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6629" y="695096"/>
            <a:ext cx="3609975" cy="988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12800" marR="5080" indent="-800735">
              <a:lnSpc>
                <a:spcPct val="1129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89D0D5"/>
                </a:solidFill>
                <a:latin typeface="Gothic Uralic"/>
                <a:cs typeface="Gothic Uralic"/>
              </a:rPr>
              <a:t>Parent’s Resource  September</a:t>
            </a:r>
            <a:r>
              <a:rPr dirty="0" sz="2800" spc="-55" b="1">
                <a:solidFill>
                  <a:srgbClr val="89D0D5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89D0D5"/>
                </a:solidFill>
                <a:latin typeface="Gothic Uralic"/>
                <a:cs typeface="Gothic Uralic"/>
              </a:rPr>
              <a:t>2019</a:t>
            </a:r>
            <a:endParaRPr sz="2800">
              <a:latin typeface="Gothic Uralic"/>
              <a:cs typeface="Gothic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0916" y="2916935"/>
            <a:ext cx="11191240" cy="2898775"/>
            <a:chOff x="470916" y="2916935"/>
            <a:chExt cx="11191240" cy="2898775"/>
          </a:xfrm>
        </p:grpSpPr>
        <p:sp>
          <p:nvSpPr>
            <p:cNvPr id="5" name="object 5"/>
            <p:cNvSpPr/>
            <p:nvPr/>
          </p:nvSpPr>
          <p:spPr>
            <a:xfrm>
              <a:off x="480060" y="2926079"/>
              <a:ext cx="2874264" cy="28803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5488" y="2921507"/>
              <a:ext cx="2883535" cy="2889885"/>
            </a:xfrm>
            <a:custGeom>
              <a:avLst/>
              <a:gdLst/>
              <a:ahLst/>
              <a:cxnLst/>
              <a:rect l="l" t="t" r="r" b="b"/>
              <a:pathLst>
                <a:path w="2883535" h="2889885">
                  <a:moveTo>
                    <a:pt x="0" y="2889504"/>
                  </a:moveTo>
                  <a:lnTo>
                    <a:pt x="2883408" y="2889504"/>
                  </a:lnTo>
                  <a:lnTo>
                    <a:pt x="2883408" y="0"/>
                  </a:lnTo>
                  <a:lnTo>
                    <a:pt x="0" y="0"/>
                  </a:lnTo>
                  <a:lnTo>
                    <a:pt x="0" y="28895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88607" y="2926079"/>
              <a:ext cx="2900172" cy="28803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84036" y="2921507"/>
              <a:ext cx="2909570" cy="2889885"/>
            </a:xfrm>
            <a:custGeom>
              <a:avLst/>
              <a:gdLst/>
              <a:ahLst/>
              <a:cxnLst/>
              <a:rect l="l" t="t" r="r" b="b"/>
              <a:pathLst>
                <a:path w="2909570" h="2889885">
                  <a:moveTo>
                    <a:pt x="0" y="2889504"/>
                  </a:moveTo>
                  <a:lnTo>
                    <a:pt x="2909316" y="2889504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28895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45280" y="2926079"/>
              <a:ext cx="1452372" cy="28803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079735" y="2926079"/>
              <a:ext cx="1581912" cy="2880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626859"/>
            <a:chOff x="0" y="0"/>
            <a:chExt cx="12192000" cy="6626859"/>
          </a:xfrm>
        </p:grpSpPr>
        <p:sp>
          <p:nvSpPr>
            <p:cNvPr id="3" name="object 3"/>
            <p:cNvSpPr/>
            <p:nvPr/>
          </p:nvSpPr>
          <p:spPr>
            <a:xfrm>
              <a:off x="1101852" y="2478023"/>
              <a:ext cx="3971544" cy="4139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97280" y="2473451"/>
              <a:ext cx="3980815" cy="4148454"/>
            </a:xfrm>
            <a:custGeom>
              <a:avLst/>
              <a:gdLst/>
              <a:ahLst/>
              <a:cxnLst/>
              <a:rect l="l" t="t" r="r" b="b"/>
              <a:pathLst>
                <a:path w="3980815" h="4148454">
                  <a:moveTo>
                    <a:pt x="0" y="4148328"/>
                  </a:moveTo>
                  <a:lnTo>
                    <a:pt x="3980688" y="4148328"/>
                  </a:lnTo>
                  <a:lnTo>
                    <a:pt x="3980688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09459" y="2478023"/>
              <a:ext cx="3944111" cy="4139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04888" y="2473451"/>
              <a:ext cx="3953510" cy="4148454"/>
            </a:xfrm>
            <a:custGeom>
              <a:avLst/>
              <a:gdLst/>
              <a:ahLst/>
              <a:cxnLst/>
              <a:rect l="l" t="t" r="r" b="b"/>
              <a:pathLst>
                <a:path w="3953509" h="4148454">
                  <a:moveTo>
                    <a:pt x="0" y="4148328"/>
                  </a:moveTo>
                  <a:lnTo>
                    <a:pt x="3953255" y="4148328"/>
                  </a:lnTo>
                  <a:lnTo>
                    <a:pt x="3953255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71621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Social </a:t>
            </a:r>
            <a:r>
              <a:rPr dirty="0"/>
              <a:t>media</a:t>
            </a:r>
            <a:r>
              <a:rPr dirty="0" spc="-70"/>
              <a:t> </a:t>
            </a:r>
            <a:r>
              <a:rPr dirty="0" spc="-5"/>
              <a:t>campaign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Strategy and</a:t>
            </a:r>
            <a:r>
              <a:rPr dirty="0" spc="-60"/>
              <a:t> </a:t>
            </a:r>
            <a:r>
              <a:rPr dirty="0"/>
              <a:t>Implementation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130630"/>
            <a:ext cx="3307079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EBEBEB"/>
                </a:solidFill>
                <a:latin typeface="Gothic Uralic"/>
                <a:cs typeface="Gothic Uralic"/>
              </a:rPr>
              <a:t>Framework</a:t>
            </a:r>
            <a:endParaRPr sz="48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9429" y="1385442"/>
            <a:ext cx="24333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89D0D5"/>
                </a:solidFill>
                <a:latin typeface="Gothic Uralic"/>
                <a:cs typeface="Gothic Uralic"/>
              </a:rPr>
              <a:t>February</a:t>
            </a:r>
            <a:r>
              <a:rPr dirty="0" sz="2800" spc="-65" b="1">
                <a:solidFill>
                  <a:srgbClr val="89D0D5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89D0D5"/>
                </a:solidFill>
                <a:latin typeface="Gothic Uralic"/>
                <a:cs typeface="Gothic Uralic"/>
              </a:rPr>
              <a:t>2020</a:t>
            </a:r>
            <a:endParaRPr sz="2800">
              <a:latin typeface="Gothic Uralic"/>
              <a:cs typeface="Gothic Ural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0996" y="2468879"/>
            <a:ext cx="10363200" cy="4000500"/>
            <a:chOff x="1110996" y="2468879"/>
            <a:chExt cx="10363200" cy="4000500"/>
          </a:xfrm>
        </p:grpSpPr>
        <p:sp>
          <p:nvSpPr>
            <p:cNvPr id="6" name="object 6"/>
            <p:cNvSpPr/>
            <p:nvPr/>
          </p:nvSpPr>
          <p:spPr>
            <a:xfrm>
              <a:off x="1120140" y="2478023"/>
              <a:ext cx="3997452" cy="3982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15568" y="2473451"/>
              <a:ext cx="4006850" cy="3991610"/>
            </a:xfrm>
            <a:custGeom>
              <a:avLst/>
              <a:gdLst/>
              <a:ahLst/>
              <a:cxnLst/>
              <a:rect l="l" t="t" r="r" b="b"/>
              <a:pathLst>
                <a:path w="4006850" h="3991610">
                  <a:moveTo>
                    <a:pt x="0" y="3991355"/>
                  </a:moveTo>
                  <a:lnTo>
                    <a:pt x="4006596" y="3991355"/>
                  </a:lnTo>
                  <a:lnTo>
                    <a:pt x="4006596" y="0"/>
                  </a:lnTo>
                  <a:lnTo>
                    <a:pt x="0" y="0"/>
                  </a:lnTo>
                  <a:lnTo>
                    <a:pt x="0" y="39913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18987" y="4645151"/>
              <a:ext cx="2849880" cy="18150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14416" y="4640579"/>
              <a:ext cx="2859405" cy="1824355"/>
            </a:xfrm>
            <a:custGeom>
              <a:avLst/>
              <a:gdLst/>
              <a:ahLst/>
              <a:cxnLst/>
              <a:rect l="l" t="t" r="r" b="b"/>
              <a:pathLst>
                <a:path w="2859404" h="1824354">
                  <a:moveTo>
                    <a:pt x="0" y="1824228"/>
                  </a:moveTo>
                  <a:lnTo>
                    <a:pt x="2859024" y="1824228"/>
                  </a:lnTo>
                  <a:lnTo>
                    <a:pt x="2859024" y="0"/>
                  </a:lnTo>
                  <a:lnTo>
                    <a:pt x="0" y="0"/>
                  </a:lnTo>
                  <a:lnTo>
                    <a:pt x="0" y="18242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46236" y="4645151"/>
              <a:ext cx="2718816" cy="1812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41664" y="4640579"/>
              <a:ext cx="2727960" cy="1821180"/>
            </a:xfrm>
            <a:custGeom>
              <a:avLst/>
              <a:gdLst/>
              <a:ahLst/>
              <a:cxnLst/>
              <a:rect l="l" t="t" r="r" b="b"/>
              <a:pathLst>
                <a:path w="2727959" h="1821179">
                  <a:moveTo>
                    <a:pt x="0" y="1821180"/>
                  </a:moveTo>
                  <a:lnTo>
                    <a:pt x="2727960" y="1821180"/>
                  </a:lnTo>
                  <a:lnTo>
                    <a:pt x="2727960" y="0"/>
                  </a:lnTo>
                  <a:lnTo>
                    <a:pt x="0" y="0"/>
                  </a:lnTo>
                  <a:lnTo>
                    <a:pt x="0" y="182118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521578" y="2506725"/>
            <a:ext cx="5579110" cy="170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“The world as we </a:t>
            </a:r>
            <a:r>
              <a:rPr dirty="0" sz="2200" spc="-10" b="1">
                <a:solidFill>
                  <a:srgbClr val="7E7E7E"/>
                </a:solidFill>
                <a:latin typeface="Gothic Uralic"/>
                <a:cs typeface="Gothic Uralic"/>
              </a:rPr>
              <a:t>have created </a:t>
            </a: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it is a  process of </a:t>
            </a:r>
            <a:r>
              <a:rPr dirty="0" sz="2200" spc="-10" b="1">
                <a:solidFill>
                  <a:srgbClr val="7E7E7E"/>
                </a:solidFill>
                <a:latin typeface="Gothic Uralic"/>
                <a:cs typeface="Gothic Uralic"/>
              </a:rPr>
              <a:t>our </a:t>
            </a: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thinking. It </a:t>
            </a:r>
            <a:r>
              <a:rPr dirty="0" sz="2200" spc="-10" b="1">
                <a:solidFill>
                  <a:srgbClr val="7E7E7E"/>
                </a:solidFill>
                <a:latin typeface="Gothic Uralic"/>
                <a:cs typeface="Gothic Uralic"/>
              </a:rPr>
              <a:t>cannot be  </a:t>
            </a: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changed without </a:t>
            </a:r>
            <a:r>
              <a:rPr dirty="0" sz="2200" spc="-10" b="1">
                <a:solidFill>
                  <a:srgbClr val="7E7E7E"/>
                </a:solidFill>
                <a:latin typeface="Gothic Uralic"/>
                <a:cs typeface="Gothic Uralic"/>
              </a:rPr>
              <a:t>changing </a:t>
            </a: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our</a:t>
            </a:r>
            <a:r>
              <a:rPr dirty="0" sz="2200" spc="25" b="1">
                <a:solidFill>
                  <a:srgbClr val="7E7E7E"/>
                </a:solidFill>
                <a:latin typeface="Gothic Uralic"/>
                <a:cs typeface="Gothic Uralic"/>
              </a:rPr>
              <a:t> </a:t>
            </a:r>
            <a:r>
              <a:rPr dirty="0" sz="2200" b="1">
                <a:solidFill>
                  <a:srgbClr val="7E7E7E"/>
                </a:solidFill>
                <a:latin typeface="Gothic Uralic"/>
                <a:cs typeface="Gothic Uralic"/>
              </a:rPr>
              <a:t>thinking.”</a:t>
            </a:r>
            <a:endParaRPr sz="22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Gothic Uralic"/>
              <a:cs typeface="Gothic Uralic"/>
            </a:endParaRPr>
          </a:p>
          <a:p>
            <a:pPr marL="3670935">
              <a:lnSpc>
                <a:spcPct val="100000"/>
              </a:lnSpc>
            </a:pP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Albert</a:t>
            </a:r>
            <a:r>
              <a:rPr dirty="0" sz="2200" spc="-65" b="1">
                <a:solidFill>
                  <a:srgbClr val="7E7E7E"/>
                </a:solidFill>
                <a:latin typeface="Gothic Uralic"/>
                <a:cs typeface="Gothic Uralic"/>
              </a:rPr>
              <a:t> </a:t>
            </a:r>
            <a:r>
              <a:rPr dirty="0" sz="2200" spc="-5" b="1">
                <a:solidFill>
                  <a:srgbClr val="7E7E7E"/>
                </a:solidFill>
                <a:latin typeface="Gothic Uralic"/>
                <a:cs typeface="Gothic Uralic"/>
              </a:rPr>
              <a:t>Einstein</a:t>
            </a:r>
            <a:endParaRPr sz="22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736" y="548639"/>
            <a:ext cx="5760720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204203" y="539495"/>
            <a:ext cx="5779135" cy="5779135"/>
            <a:chOff x="6204203" y="539495"/>
            <a:chExt cx="5779135" cy="5779135"/>
          </a:xfrm>
        </p:grpSpPr>
        <p:sp>
          <p:nvSpPr>
            <p:cNvPr id="4" name="object 4"/>
            <p:cNvSpPr/>
            <p:nvPr/>
          </p:nvSpPr>
          <p:spPr>
            <a:xfrm>
              <a:off x="6316217" y="615848"/>
              <a:ext cx="5493258" cy="56167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08775" y="544067"/>
              <a:ext cx="5770245" cy="5770245"/>
            </a:xfrm>
            <a:custGeom>
              <a:avLst/>
              <a:gdLst/>
              <a:ahLst/>
              <a:cxnLst/>
              <a:rect l="l" t="t" r="r" b="b"/>
              <a:pathLst>
                <a:path w="5770245" h="5770245">
                  <a:moveTo>
                    <a:pt x="0" y="5769863"/>
                  </a:moveTo>
                  <a:lnTo>
                    <a:pt x="5769864" y="5769863"/>
                  </a:lnTo>
                  <a:lnTo>
                    <a:pt x="5769864" y="0"/>
                  </a:lnTo>
                  <a:lnTo>
                    <a:pt x="0" y="0"/>
                  </a:lnTo>
                  <a:lnTo>
                    <a:pt x="0" y="5769863"/>
                  </a:lnTo>
                  <a:close/>
                </a:path>
              </a:pathLst>
            </a:custGeom>
            <a:ln w="914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692" y="550163"/>
            <a:ext cx="5760720" cy="575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176771" y="541019"/>
            <a:ext cx="5779135" cy="5777865"/>
            <a:chOff x="6176771" y="541019"/>
            <a:chExt cx="5779135" cy="5777865"/>
          </a:xfrm>
        </p:grpSpPr>
        <p:sp>
          <p:nvSpPr>
            <p:cNvPr id="4" name="object 4"/>
            <p:cNvSpPr/>
            <p:nvPr/>
          </p:nvSpPr>
          <p:spPr>
            <a:xfrm>
              <a:off x="6185915" y="670147"/>
              <a:ext cx="5760720" cy="563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81343" y="545591"/>
              <a:ext cx="5770245" cy="5768340"/>
            </a:xfrm>
            <a:custGeom>
              <a:avLst/>
              <a:gdLst/>
              <a:ahLst/>
              <a:cxnLst/>
              <a:rect l="l" t="t" r="r" b="b"/>
              <a:pathLst>
                <a:path w="5770245" h="5768340">
                  <a:moveTo>
                    <a:pt x="0" y="5768339"/>
                  </a:moveTo>
                  <a:lnTo>
                    <a:pt x="5769863" y="5768339"/>
                  </a:lnTo>
                  <a:lnTo>
                    <a:pt x="5769863" y="0"/>
                  </a:lnTo>
                  <a:lnTo>
                    <a:pt x="0" y="0"/>
                  </a:lnTo>
                  <a:lnTo>
                    <a:pt x="0" y="5768339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29209"/>
            <a:ext cx="60261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Other sites in</a:t>
            </a:r>
            <a:r>
              <a:rPr dirty="0" spc="-35"/>
              <a:t> </a:t>
            </a:r>
            <a:r>
              <a:rPr dirty="0"/>
              <a:t>Ireland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32709"/>
            <a:ext cx="8437880" cy="282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279525" algn="l"/>
              </a:tabLst>
            </a:pPr>
            <a:r>
              <a:rPr dirty="0" sz="1450" spc="23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North </a:t>
            </a:r>
            <a:r>
              <a:rPr dirty="0" sz="1800" spc="-15">
                <a:solidFill>
                  <a:srgbClr val="404040"/>
                </a:solidFill>
                <a:latin typeface="TeXGyreAdventor"/>
                <a:cs typeface="TeXGyreAdventor"/>
              </a:rPr>
              <a:t>West </a:t>
            </a:r>
            <a:r>
              <a:rPr dirty="0" sz="1800">
                <a:solidFill>
                  <a:srgbClr val="404040"/>
                </a:solidFill>
                <a:latin typeface="TeXGyreAdventor"/>
                <a:cs typeface="TeXGyreAdventor"/>
              </a:rPr>
              <a:t>Dublin </a:t>
            </a:r>
            <a:r>
              <a:rPr dirty="0" sz="1800" spc="-10">
                <a:solidFill>
                  <a:srgbClr val="404040"/>
                </a:solidFill>
                <a:latin typeface="TeXGyreAdventor"/>
                <a:cs typeface="TeXGyreAdventor"/>
              </a:rPr>
              <a:t>TF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will commence </a:t>
            </a:r>
            <a:r>
              <a:rPr dirty="0" sz="18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1800" spc="-10">
                <a:solidFill>
                  <a:srgbClr val="404040"/>
                </a:solidFill>
                <a:latin typeface="TeXGyreAdventor"/>
                <a:cs typeface="TeXGyreAdventor"/>
              </a:rPr>
              <a:t>October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2020. </a:t>
            </a:r>
            <a:r>
              <a:rPr dirty="0" sz="1800" spc="5">
                <a:solidFill>
                  <a:srgbClr val="404040"/>
                </a:solidFill>
                <a:latin typeface="TeXGyreAdventor"/>
                <a:cs typeface="TeXGyreAdventor"/>
              </a:rPr>
              <a:t>IMOU </a:t>
            </a:r>
            <a:r>
              <a:rPr dirty="0" sz="1800" spc="-10">
                <a:solidFill>
                  <a:srgbClr val="404040"/>
                </a:solidFill>
                <a:latin typeface="TeXGyreAdventor"/>
                <a:cs typeface="TeXGyreAdventor"/>
              </a:rPr>
              <a:t>with </a:t>
            </a:r>
            <a:r>
              <a:rPr dirty="0" sz="1800">
                <a:solidFill>
                  <a:srgbClr val="404040"/>
                </a:solidFill>
                <a:latin typeface="TeXGyreAdventor"/>
                <a:cs typeface="TeXGyreAdventor"/>
              </a:rPr>
              <a:t>ICSRA </a:t>
            </a:r>
            <a:r>
              <a:rPr dirty="0" sz="1800" spc="10">
                <a:solidFill>
                  <a:srgbClr val="404040"/>
                </a:solidFill>
                <a:latin typeface="TeXGyreAdventor"/>
                <a:cs typeface="TeXGyreAdventor"/>
              </a:rPr>
              <a:t>is 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signed.	18</a:t>
            </a:r>
            <a:r>
              <a:rPr dirty="0" sz="1800" spc="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schools.</a:t>
            </a:r>
            <a:endParaRPr sz="1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800" spc="-10">
                <a:solidFill>
                  <a:srgbClr val="404040"/>
                </a:solidFill>
                <a:latin typeface="TeXGyreAdventor"/>
                <a:cs typeface="TeXGyreAdventor"/>
              </a:rPr>
              <a:t>Other TF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sites will be </a:t>
            </a:r>
            <a:r>
              <a:rPr dirty="0" sz="1800">
                <a:solidFill>
                  <a:srgbClr val="404040"/>
                </a:solidFill>
                <a:latin typeface="TeXGyreAdventor"/>
                <a:cs typeface="TeXGyreAdventor"/>
              </a:rPr>
              <a:t>coming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on board </a:t>
            </a:r>
            <a:r>
              <a:rPr dirty="0" sz="18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due</a:t>
            </a:r>
            <a:r>
              <a:rPr dirty="0" sz="1800" spc="4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eXGyreAdventor"/>
                <a:cs typeface="TeXGyreAdventor"/>
              </a:rPr>
              <a:t>course:</a:t>
            </a:r>
            <a:endParaRPr sz="18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1005"/>
              </a:spcBef>
              <a:tabLst>
                <a:tab pos="756285" algn="l"/>
              </a:tabLst>
            </a:pPr>
            <a:r>
              <a:rPr dirty="0" sz="1250" spc="254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600">
                <a:solidFill>
                  <a:srgbClr val="404040"/>
                </a:solidFill>
                <a:latin typeface="TeXGyreAdventor"/>
                <a:cs typeface="TeXGyreAdventor"/>
              </a:rPr>
              <a:t>Cavan </a:t>
            </a:r>
            <a:r>
              <a:rPr dirty="0" sz="1600" spc="-5">
                <a:solidFill>
                  <a:srgbClr val="404040"/>
                </a:solidFill>
                <a:latin typeface="TeXGyreAdventor"/>
                <a:cs typeface="TeXGyreAdventor"/>
              </a:rPr>
              <a:t>/</a:t>
            </a:r>
            <a:r>
              <a:rPr dirty="0" sz="1600" spc="-4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eXGyreAdventor"/>
                <a:cs typeface="TeXGyreAdventor"/>
              </a:rPr>
              <a:t>Monaghan</a:t>
            </a:r>
            <a:endParaRPr sz="16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dirty="0" sz="1250" spc="254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600" spc="-5">
                <a:solidFill>
                  <a:srgbClr val="404040"/>
                </a:solidFill>
                <a:latin typeface="TeXGyreAdventor"/>
                <a:cs typeface="TeXGyreAdventor"/>
              </a:rPr>
              <a:t>Midlands</a:t>
            </a:r>
            <a:endParaRPr sz="16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  <a:tabLst>
                <a:tab pos="756285" algn="l"/>
              </a:tabLst>
            </a:pPr>
            <a:r>
              <a:rPr dirty="0" sz="1250" spc="254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600" spc="-5">
                <a:solidFill>
                  <a:srgbClr val="404040"/>
                </a:solidFill>
                <a:latin typeface="TeXGyreAdventor"/>
                <a:cs typeface="TeXGyreAdventor"/>
              </a:rPr>
              <a:t>Limerick</a:t>
            </a:r>
            <a:endParaRPr sz="16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dirty="0" sz="1250" spc="254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600" spc="-5">
                <a:solidFill>
                  <a:srgbClr val="404040"/>
                </a:solidFill>
                <a:latin typeface="TeXGyreAdventor"/>
                <a:cs typeface="TeXGyreAdventor"/>
              </a:rPr>
              <a:t>Cork</a:t>
            </a:r>
            <a:endParaRPr sz="16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756285" algn="l"/>
              </a:tabLst>
            </a:pPr>
            <a:r>
              <a:rPr dirty="0" sz="1250" spc="254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1600" spc="-10">
                <a:solidFill>
                  <a:srgbClr val="404040"/>
                </a:solidFill>
                <a:latin typeface="TeXGyreAdventor"/>
                <a:cs typeface="TeXGyreAdventor"/>
              </a:rPr>
              <a:t>North </a:t>
            </a:r>
            <a:r>
              <a:rPr dirty="0" sz="1600" spc="-20">
                <a:solidFill>
                  <a:srgbClr val="404040"/>
                </a:solidFill>
                <a:latin typeface="TeXGyreAdventor"/>
                <a:cs typeface="TeXGyreAdventor"/>
              </a:rPr>
              <a:t>West </a:t>
            </a:r>
            <a:r>
              <a:rPr dirty="0" sz="1600">
                <a:solidFill>
                  <a:srgbClr val="404040"/>
                </a:solidFill>
                <a:latin typeface="TeXGyreAdventor"/>
                <a:cs typeface="TeXGyreAdventor"/>
              </a:rPr>
              <a:t>all </a:t>
            </a:r>
            <a:r>
              <a:rPr dirty="0" sz="1600" spc="-5">
                <a:solidFill>
                  <a:srgbClr val="404040"/>
                </a:solidFill>
                <a:latin typeface="TeXGyreAdventor"/>
                <a:cs typeface="TeXGyreAdventor"/>
              </a:rPr>
              <a:t>following </a:t>
            </a:r>
            <a:r>
              <a:rPr dirty="0" sz="1600" spc="-15">
                <a:solidFill>
                  <a:srgbClr val="404040"/>
                </a:solidFill>
                <a:latin typeface="TeXGyreAdventor"/>
                <a:cs typeface="TeXGyreAdventor"/>
              </a:rPr>
              <a:t>with</a:t>
            </a:r>
            <a:r>
              <a:rPr dirty="0" sz="1600" spc="114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TeXGyreAdventor"/>
                <a:cs typeface="TeXGyreAdventor"/>
              </a:rPr>
              <a:t>interest.</a:t>
            </a:r>
            <a:endParaRPr sz="16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613" y="1000455"/>
            <a:ext cx="38887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GMR Next</a:t>
            </a:r>
            <a:r>
              <a:rPr dirty="0" sz="4000" spc="-25"/>
              <a:t> </a:t>
            </a:r>
            <a:r>
              <a:rPr dirty="0" sz="4000" spc="-5"/>
              <a:t>steps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48613" y="2256712"/>
            <a:ext cx="9529445" cy="396684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County committees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start to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develop activities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based on</a:t>
            </a:r>
            <a:r>
              <a:rPr dirty="0" sz="2400" spc="-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SIF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Communication</a:t>
            </a:r>
            <a:r>
              <a:rPr dirty="0" sz="2400" spc="-5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strategy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15">
                <a:solidFill>
                  <a:srgbClr val="404040"/>
                </a:solidFill>
                <a:latin typeface="TeXGyreAdventor"/>
                <a:cs typeface="TeXGyreAdventor"/>
              </a:rPr>
              <a:t>Work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on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investment and</a:t>
            </a:r>
            <a:r>
              <a:rPr dirty="0" sz="2400" spc="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funding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Appoint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full-time</a:t>
            </a:r>
            <a:r>
              <a:rPr dirty="0" sz="2400" spc="-9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coordinator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Build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project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from ground</a:t>
            </a:r>
            <a:r>
              <a:rPr dirty="0" sz="2400" spc="-5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up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Repeat surveys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October 2020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and</a:t>
            </a:r>
            <a:r>
              <a:rPr dirty="0" sz="2400" spc="-5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2022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Develop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long term</a:t>
            </a:r>
            <a:r>
              <a:rPr dirty="0" sz="2400" spc="-1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strategy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Change our thinking, our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approach and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win hearts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and</a:t>
            </a:r>
            <a:r>
              <a:rPr dirty="0" sz="2400" spc="-4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TeXGyreAdventor"/>
                <a:cs typeface="TeXGyreAdventor"/>
              </a:rPr>
              <a:t>minds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" y="0"/>
            <a:ext cx="12193905" cy="6858000"/>
            <a:chOff x="-1523" y="0"/>
            <a:chExt cx="12193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761476" y="1828800"/>
              <a:ext cx="2819400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1476" y="5870447"/>
              <a:ext cx="990600" cy="987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-1523" y="2667000"/>
              <a:ext cx="4191000" cy="4191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455676" y="3915155"/>
            <a:ext cx="11334750" cy="2664460"/>
            <a:chOff x="455676" y="3915155"/>
            <a:chExt cx="11334750" cy="2664460"/>
          </a:xfrm>
        </p:grpSpPr>
        <p:sp>
          <p:nvSpPr>
            <p:cNvPr id="8" name="object 8"/>
            <p:cNvSpPr/>
            <p:nvPr/>
          </p:nvSpPr>
          <p:spPr>
            <a:xfrm>
              <a:off x="8502142" y="3915155"/>
              <a:ext cx="3288029" cy="768350"/>
            </a:xfrm>
            <a:custGeom>
              <a:avLst/>
              <a:gdLst/>
              <a:ahLst/>
              <a:cxnLst/>
              <a:rect l="l" t="t" r="r" b="b"/>
              <a:pathLst>
                <a:path w="3288029" h="768350">
                  <a:moveTo>
                    <a:pt x="3226307" y="0"/>
                  </a:moveTo>
                  <a:lnTo>
                    <a:pt x="2909951" y="104648"/>
                  </a:lnTo>
                  <a:lnTo>
                    <a:pt x="2591054" y="200660"/>
                  </a:lnTo>
                  <a:lnTo>
                    <a:pt x="2485643" y="229997"/>
                  </a:lnTo>
                  <a:lnTo>
                    <a:pt x="2271522" y="287274"/>
                  </a:lnTo>
                  <a:lnTo>
                    <a:pt x="2059812" y="340487"/>
                  </a:lnTo>
                  <a:lnTo>
                    <a:pt x="1954656" y="365760"/>
                  </a:lnTo>
                  <a:lnTo>
                    <a:pt x="1639697" y="436118"/>
                  </a:lnTo>
                  <a:lnTo>
                    <a:pt x="1330071" y="498856"/>
                  </a:lnTo>
                  <a:lnTo>
                    <a:pt x="1127378" y="536829"/>
                  </a:lnTo>
                  <a:lnTo>
                    <a:pt x="829309" y="588391"/>
                  </a:lnTo>
                  <a:lnTo>
                    <a:pt x="447928" y="646811"/>
                  </a:lnTo>
                  <a:lnTo>
                    <a:pt x="174751" y="683895"/>
                  </a:lnTo>
                  <a:lnTo>
                    <a:pt x="0" y="705104"/>
                  </a:lnTo>
                  <a:lnTo>
                    <a:pt x="9701" y="720439"/>
                  </a:lnTo>
                  <a:lnTo>
                    <a:pt x="39115" y="766445"/>
                  </a:lnTo>
                  <a:lnTo>
                    <a:pt x="66166" y="767222"/>
                  </a:lnTo>
                  <a:lnTo>
                    <a:pt x="95131" y="767666"/>
                  </a:lnTo>
                  <a:lnTo>
                    <a:pt x="125954" y="767784"/>
                  </a:lnTo>
                  <a:lnTo>
                    <a:pt x="192949" y="767068"/>
                  </a:lnTo>
                  <a:lnTo>
                    <a:pt x="305973" y="763722"/>
                  </a:lnTo>
                  <a:lnTo>
                    <a:pt x="477701" y="755314"/>
                  </a:lnTo>
                  <a:lnTo>
                    <a:pt x="773052" y="735159"/>
                  </a:lnTo>
                  <a:lnTo>
                    <a:pt x="1336019" y="685198"/>
                  </a:lnTo>
                  <a:lnTo>
                    <a:pt x="2059023" y="606892"/>
                  </a:lnTo>
                  <a:lnTo>
                    <a:pt x="2689041" y="527299"/>
                  </a:lnTo>
                  <a:lnTo>
                    <a:pt x="3038251" y="477184"/>
                  </a:lnTo>
                  <a:lnTo>
                    <a:pt x="3250138" y="443259"/>
                  </a:lnTo>
                  <a:lnTo>
                    <a:pt x="3288029" y="436753"/>
                  </a:lnTo>
                  <a:lnTo>
                    <a:pt x="3280235" y="379744"/>
                  </a:lnTo>
                  <a:lnTo>
                    <a:pt x="3273959" y="334437"/>
                  </a:lnTo>
                  <a:lnTo>
                    <a:pt x="3264862" y="270419"/>
                  </a:lnTo>
                  <a:lnTo>
                    <a:pt x="3252759" y="189208"/>
                  </a:lnTo>
                  <a:lnTo>
                    <a:pt x="3249394" y="166252"/>
                  </a:lnTo>
                  <a:lnTo>
                    <a:pt x="3245343" y="137980"/>
                  </a:lnTo>
                  <a:lnTo>
                    <a:pt x="3240328" y="102265"/>
                  </a:lnTo>
                  <a:lnTo>
                    <a:pt x="3234075" y="56981"/>
                  </a:lnTo>
                  <a:lnTo>
                    <a:pt x="3226307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5676" y="4241291"/>
              <a:ext cx="11277600" cy="2338070"/>
            </a:xfrm>
            <a:custGeom>
              <a:avLst/>
              <a:gdLst/>
              <a:ahLst/>
              <a:cxnLst/>
              <a:rect l="l" t="t" r="r" b="b"/>
              <a:pathLst>
                <a:path w="11277600" h="2338070">
                  <a:moveTo>
                    <a:pt x="0" y="0"/>
                  </a:moveTo>
                  <a:lnTo>
                    <a:pt x="0" y="2329052"/>
                  </a:lnTo>
                  <a:lnTo>
                    <a:pt x="11277600" y="2337815"/>
                  </a:lnTo>
                  <a:lnTo>
                    <a:pt x="11277600" y="440054"/>
                  </a:lnTo>
                  <a:lnTo>
                    <a:pt x="6013196" y="440054"/>
                  </a:lnTo>
                  <a:lnTo>
                    <a:pt x="5546344" y="438276"/>
                  </a:lnTo>
                  <a:lnTo>
                    <a:pt x="4648581" y="419099"/>
                  </a:lnTo>
                  <a:lnTo>
                    <a:pt x="4006977" y="393318"/>
                  </a:lnTo>
                  <a:lnTo>
                    <a:pt x="2828416" y="320039"/>
                  </a:lnTo>
                  <a:lnTo>
                    <a:pt x="2131441" y="262127"/>
                  </a:lnTo>
                  <a:lnTo>
                    <a:pt x="1519047" y="199008"/>
                  </a:lnTo>
                  <a:lnTo>
                    <a:pt x="995807" y="138175"/>
                  </a:lnTo>
                  <a:lnTo>
                    <a:pt x="403733" y="61340"/>
                  </a:lnTo>
                  <a:lnTo>
                    <a:pt x="0" y="0"/>
                  </a:lnTo>
                  <a:close/>
                </a:path>
                <a:path w="11277600" h="2338070">
                  <a:moveTo>
                    <a:pt x="11277600" y="2031"/>
                  </a:moveTo>
                  <a:lnTo>
                    <a:pt x="10510774" y="127761"/>
                  </a:lnTo>
                  <a:lnTo>
                    <a:pt x="9740519" y="230250"/>
                  </a:lnTo>
                  <a:lnTo>
                    <a:pt x="9486773" y="258317"/>
                  </a:lnTo>
                  <a:lnTo>
                    <a:pt x="8973566" y="309117"/>
                  </a:lnTo>
                  <a:lnTo>
                    <a:pt x="8467217" y="351281"/>
                  </a:lnTo>
                  <a:lnTo>
                    <a:pt x="8215757" y="368807"/>
                  </a:lnTo>
                  <a:lnTo>
                    <a:pt x="7465822" y="408812"/>
                  </a:lnTo>
                  <a:lnTo>
                    <a:pt x="6730492" y="431672"/>
                  </a:lnTo>
                  <a:lnTo>
                    <a:pt x="6013196" y="440054"/>
                  </a:lnTo>
                  <a:lnTo>
                    <a:pt x="11277600" y="440054"/>
                  </a:lnTo>
                  <a:lnTo>
                    <a:pt x="11277600" y="2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0" y="6381750"/>
            <a:ext cx="12192000" cy="476250"/>
          </a:xfrm>
          <a:custGeom>
            <a:avLst/>
            <a:gdLst/>
            <a:ahLst/>
            <a:cxnLst/>
            <a:rect l="l" t="t" r="r" b="b"/>
            <a:pathLst>
              <a:path w="12192000" h="476250">
                <a:moveTo>
                  <a:pt x="0" y="476250"/>
                </a:moveTo>
                <a:lnTo>
                  <a:pt x="12192000" y="476250"/>
                </a:lnTo>
                <a:lnTo>
                  <a:pt x="12192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12" name="object 12"/>
            <p:cNvSpPr/>
            <p:nvPr/>
          </p:nvSpPr>
          <p:spPr>
            <a:xfrm>
              <a:off x="0" y="1269"/>
              <a:ext cx="12192000" cy="6380480"/>
            </a:xfrm>
            <a:custGeom>
              <a:avLst/>
              <a:gdLst/>
              <a:ahLst/>
              <a:cxnLst/>
              <a:rect l="l" t="t" r="r" b="b"/>
              <a:pathLst>
                <a:path w="12192000" h="6380480">
                  <a:moveTo>
                    <a:pt x="12192000" y="470154"/>
                  </a:moveTo>
                  <a:lnTo>
                    <a:pt x="11709273" y="470154"/>
                  </a:lnTo>
                  <a:lnTo>
                    <a:pt x="11709273" y="6380480"/>
                  </a:lnTo>
                  <a:lnTo>
                    <a:pt x="12192000" y="6380480"/>
                  </a:lnTo>
                  <a:lnTo>
                    <a:pt x="12192000" y="470154"/>
                  </a:lnTo>
                  <a:close/>
                </a:path>
                <a:path w="12192000" h="638048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98252" y="0"/>
              <a:ext cx="760488" cy="12039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3932" y="2897835"/>
            <a:ext cx="5070475" cy="12458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0"/>
              <a:t>Thank</a:t>
            </a:r>
            <a:r>
              <a:rPr dirty="0" sz="8000" spc="-65"/>
              <a:t> </a:t>
            </a:r>
            <a:r>
              <a:rPr dirty="0" sz="8000" spc="-5"/>
              <a:t>you</a:t>
            </a:r>
            <a:endParaRPr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951" y="514045"/>
            <a:ext cx="39541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Early</a:t>
            </a:r>
            <a:r>
              <a:rPr dirty="0" spc="-80"/>
              <a:t> </a:t>
            </a:r>
            <a:r>
              <a:rPr dirty="0"/>
              <a:t>timeline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188" y="2343403"/>
            <a:ext cx="2796540" cy="3464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September</a:t>
            </a:r>
            <a:r>
              <a:rPr dirty="0" sz="2400" spc="-5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2017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November</a:t>
            </a:r>
            <a:r>
              <a:rPr dirty="0" sz="2400" spc="-4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2017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Gothic Uralic"/>
                <a:cs typeface="Gothic Uralic"/>
              </a:rPr>
              <a:t>February</a:t>
            </a:r>
            <a:r>
              <a:rPr dirty="0" sz="2400" spc="-3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2018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Ethical</a:t>
            </a:r>
            <a:r>
              <a:rPr dirty="0" sz="2400" spc="-7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b="1">
                <a:solidFill>
                  <a:srgbClr val="404040"/>
                </a:solidFill>
                <a:latin typeface="Gothic Uralic"/>
                <a:cs typeface="Gothic Uralic"/>
              </a:rPr>
              <a:t>Approval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Gothic Uralic"/>
                <a:cs typeface="Gothic Uralic"/>
              </a:rPr>
              <a:t>June</a:t>
            </a:r>
            <a:r>
              <a:rPr dirty="0" sz="2400" spc="-10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2018</a:t>
            </a:r>
            <a:endParaRPr sz="24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September</a:t>
            </a:r>
            <a:r>
              <a:rPr dirty="0" sz="2400" spc="-5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2018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188" y="6203086"/>
            <a:ext cx="2369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Gothic Uralic"/>
                <a:cs typeface="Gothic Uralic"/>
              </a:rPr>
              <a:t>October</a:t>
            </a:r>
            <a:r>
              <a:rPr dirty="0" sz="2400" spc="-75" b="1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2018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0919" y="2343403"/>
            <a:ext cx="6456045" cy="425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Planet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Youth event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</a:t>
            </a:r>
            <a:r>
              <a:rPr dirty="0" sz="2400" spc="-9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Belfast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Reykjavik</a:t>
            </a:r>
            <a:r>
              <a:rPr dirty="0" sz="2400" spc="-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visit</a:t>
            </a:r>
            <a:endParaRPr sz="2400">
              <a:latin typeface="TeXGyreAdventor"/>
              <a:cs typeface="TeXGyreAdventor"/>
            </a:endParaRPr>
          </a:p>
          <a:p>
            <a:pPr marL="12700" marR="965200">
              <a:lnSpc>
                <a:spcPct val="174600"/>
              </a:lnSpc>
              <a:spcBef>
                <a:spcPts val="15"/>
              </a:spcBef>
            </a:pP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Seminar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Galway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with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Jon</a:t>
            </a:r>
            <a:r>
              <a:rPr dirty="0" sz="2400" spc="-14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Sigfússon 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Royal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College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of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Physicians</a:t>
            </a:r>
            <a:r>
              <a:rPr dirty="0" sz="2400" spc="-6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Ireland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</a:pP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Training with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staff on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survey</a:t>
            </a:r>
            <a:r>
              <a:rPr dirty="0" sz="2400" spc="-15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implementation</a:t>
            </a:r>
            <a:endParaRPr sz="2400">
              <a:latin typeface="TeXGyreAdventor"/>
              <a:cs typeface="TeXGyreAdventor"/>
            </a:endParaRPr>
          </a:p>
          <a:p>
            <a:pPr marL="12700" marR="887094">
              <a:lnSpc>
                <a:spcPts val="2590"/>
              </a:lnSpc>
              <a:spcBef>
                <a:spcPts val="1515"/>
              </a:spcBef>
            </a:pP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Establishment of Steering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Committees 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Galway, Mayo &amp;</a:t>
            </a:r>
            <a:r>
              <a:rPr dirty="0" sz="2400" spc="-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Roscommon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First</a:t>
            </a:r>
            <a:r>
              <a:rPr dirty="0" sz="2400" spc="-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survey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488124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Ethical</a:t>
            </a:r>
            <a:r>
              <a:rPr dirty="0" spc="-75"/>
              <a:t> </a:t>
            </a:r>
            <a:r>
              <a:rPr dirty="0"/>
              <a:t>Approval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9287" y="2309520"/>
            <a:ext cx="10227945" cy="326326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35496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200">
                <a:solidFill>
                  <a:srgbClr val="404040"/>
                </a:solidFill>
                <a:latin typeface="TeXGyreAdventor"/>
                <a:cs typeface="TeXGyreAdventor"/>
              </a:rPr>
              <a:t>Ethical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Approval sought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from RCPI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(via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Public</a:t>
            </a:r>
            <a:r>
              <a:rPr dirty="0" sz="2200" spc="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Health)</a:t>
            </a:r>
            <a:endParaRPr sz="2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Nature of questions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asked </a:t>
            </a:r>
            <a:r>
              <a:rPr dirty="0" sz="2200" spc="-305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suicide,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sexual abuse and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domestic</a:t>
            </a:r>
            <a:r>
              <a:rPr dirty="0" sz="2200" spc="24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violence</a:t>
            </a:r>
            <a:endParaRPr sz="2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200">
                <a:solidFill>
                  <a:srgbClr val="404040"/>
                </a:solidFill>
                <a:latin typeface="TeXGyreAdventor"/>
                <a:cs typeface="TeXGyreAdventor"/>
              </a:rPr>
              <a:t>Passive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consent approved -</a:t>
            </a:r>
            <a:r>
              <a:rPr dirty="0" sz="2200" spc="-2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unorthodox</a:t>
            </a:r>
            <a:endParaRPr sz="22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Conditions:</a:t>
            </a:r>
            <a:endParaRPr sz="22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1010"/>
              </a:spcBef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support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documentation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and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support available </a:t>
            </a:r>
            <a:r>
              <a:rPr dirty="0" sz="2200">
                <a:solidFill>
                  <a:srgbClr val="404040"/>
                </a:solidFill>
                <a:latin typeface="TeXGyreAdventor"/>
                <a:cs typeface="TeXGyreAdventor"/>
              </a:rPr>
              <a:t>to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young</a:t>
            </a:r>
            <a:r>
              <a:rPr dirty="0" sz="2200" spc="-12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people</a:t>
            </a:r>
            <a:endParaRPr sz="22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No one </a:t>
            </a:r>
            <a:r>
              <a:rPr dirty="0" sz="2200">
                <a:solidFill>
                  <a:srgbClr val="404040"/>
                </a:solidFill>
                <a:latin typeface="TeXGyreAdventor"/>
                <a:cs typeface="TeXGyreAdventor"/>
              </a:rPr>
              <a:t>is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harmed or identifiable as a result of the</a:t>
            </a:r>
            <a:r>
              <a:rPr dirty="0" sz="2200" spc="-12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survey</a:t>
            </a:r>
            <a:endParaRPr sz="22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Post survey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schools are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contacted </a:t>
            </a:r>
            <a:r>
              <a:rPr dirty="0" sz="2200">
                <a:solidFill>
                  <a:srgbClr val="404040"/>
                </a:solidFill>
                <a:latin typeface="TeXGyreAdventor"/>
                <a:cs typeface="TeXGyreAdventor"/>
              </a:rPr>
              <a:t>to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check</a:t>
            </a:r>
            <a:r>
              <a:rPr dirty="0" sz="2200" spc="-7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5">
                <a:solidFill>
                  <a:srgbClr val="404040"/>
                </a:solidFill>
                <a:latin typeface="TeXGyreAdventor"/>
                <a:cs typeface="TeXGyreAdventor"/>
              </a:rPr>
              <a:t>this</a:t>
            </a:r>
            <a:endParaRPr sz="22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602996"/>
            <a:ext cx="23666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5507" y="2339809"/>
            <a:ext cx="10189210" cy="3989704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2800" spc="-40">
                <a:solidFill>
                  <a:srgbClr val="404040"/>
                </a:solidFill>
                <a:latin typeface="Verdana"/>
                <a:cs typeface="Verdana"/>
              </a:rPr>
              <a:t>Approximately </a:t>
            </a:r>
            <a:r>
              <a:rPr dirty="0" sz="2800" spc="-240">
                <a:solidFill>
                  <a:srgbClr val="404040"/>
                </a:solidFill>
                <a:latin typeface="Verdana"/>
                <a:cs typeface="Verdana"/>
              </a:rPr>
              <a:t>€50,000 </a:t>
            </a:r>
            <a:r>
              <a:rPr dirty="0" sz="2800" spc="-11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dirty="0" sz="2800" spc="-45">
                <a:solidFill>
                  <a:srgbClr val="404040"/>
                </a:solidFill>
                <a:latin typeface="Verdana"/>
                <a:cs typeface="Verdana"/>
              </a:rPr>
              <a:t>5</a:t>
            </a:r>
            <a:r>
              <a:rPr dirty="0" sz="2800" spc="-45">
                <a:solidFill>
                  <a:srgbClr val="404040"/>
                </a:solidFill>
                <a:latin typeface="TeXGyreAdventor"/>
                <a:cs typeface="TeXGyreAdventor"/>
              </a:rPr>
              <a:t>-year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IMOU for each</a:t>
            </a:r>
            <a:r>
              <a:rPr dirty="0" sz="2800" spc="-14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site</a:t>
            </a:r>
            <a:endParaRPr sz="2800">
              <a:latin typeface="TeXGyreAdventor"/>
              <a:cs typeface="TeXGyreAdventor"/>
            </a:endParaRPr>
          </a:p>
          <a:p>
            <a:pPr marL="12700" marR="5080">
              <a:lnSpc>
                <a:spcPts val="3020"/>
              </a:lnSpc>
              <a:spcBef>
                <a:spcPts val="1060"/>
              </a:spcBef>
            </a:pP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The IMOU covers 3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survey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cycles, data analysis &amp; guidance 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program</a:t>
            </a:r>
            <a:endParaRPr sz="28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250" spc="380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800">
                <a:solidFill>
                  <a:srgbClr val="404040"/>
                </a:solidFill>
                <a:latin typeface="TeXGyreAdventor"/>
                <a:cs typeface="TeXGyreAdventor"/>
              </a:rPr>
              <a:t>Funding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sought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through statutory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partner</a:t>
            </a:r>
            <a:r>
              <a:rPr dirty="0" sz="2800" spc="-204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agencies</a:t>
            </a:r>
            <a:endParaRPr sz="28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dirty="0" sz="2250" spc="105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800" spc="105">
                <a:solidFill>
                  <a:srgbClr val="404040"/>
                </a:solidFill>
                <a:latin typeface="TeXGyreAdventor"/>
                <a:cs typeface="TeXGyreAdventor"/>
              </a:rPr>
              <a:t>Tusla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- Child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and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Family</a:t>
            </a:r>
            <a:r>
              <a:rPr dirty="0" sz="2800" spc="-9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Agency</a:t>
            </a:r>
            <a:endParaRPr sz="28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dirty="0" sz="2250" spc="130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800" spc="130">
                <a:solidFill>
                  <a:srgbClr val="404040"/>
                </a:solidFill>
                <a:latin typeface="TeXGyreAdventor"/>
                <a:cs typeface="TeXGyreAdventor"/>
              </a:rPr>
              <a:t>City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&amp; County</a:t>
            </a:r>
            <a:r>
              <a:rPr dirty="0" sz="2800" spc="-12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Councils</a:t>
            </a:r>
            <a:endParaRPr sz="28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dirty="0" sz="2250" spc="380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250" spc="-315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HSE (Health &amp; Wellbeing)</a:t>
            </a:r>
            <a:endParaRPr sz="2800">
              <a:latin typeface="TeXGyreAdventor"/>
              <a:cs typeface="TeXGyreAdventor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</a:pPr>
            <a:r>
              <a:rPr dirty="0" sz="2250" spc="380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2250" spc="-310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eXGyreAdventor"/>
                <a:cs typeface="TeXGyreAdventor"/>
              </a:rPr>
              <a:t>QCBI </a:t>
            </a:r>
            <a:r>
              <a:rPr dirty="0" sz="2800" spc="-5">
                <a:solidFill>
                  <a:srgbClr val="404040"/>
                </a:solidFill>
                <a:latin typeface="TeXGyreAdventor"/>
                <a:cs typeface="TeXGyreAdventor"/>
              </a:rPr>
              <a:t>fund paid fully for Roscommon IMOU</a:t>
            </a:r>
            <a:endParaRPr sz="28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616331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Steering</a:t>
            </a:r>
            <a:r>
              <a:rPr dirty="0" spc="-70"/>
              <a:t> </a:t>
            </a:r>
            <a:r>
              <a:rPr dirty="0"/>
              <a:t>Committees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2497" y="2200529"/>
            <a:ext cx="10713085" cy="407924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Established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September 2018 (one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each</a:t>
            </a:r>
            <a:r>
              <a:rPr dirty="0" sz="2400" spc="-1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county)</a:t>
            </a:r>
            <a:endParaRPr sz="2400">
              <a:latin typeface="TeXGyreAdventor"/>
              <a:cs typeface="TeXGyreAdventor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Goal: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to hand over ownership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to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community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rather than be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a </a:t>
            </a:r>
            <a:r>
              <a:rPr dirty="0" sz="2400" spc="-15">
                <a:solidFill>
                  <a:srgbClr val="404040"/>
                </a:solidFill>
                <a:latin typeface="TeXGyreAdventor"/>
                <a:cs typeface="TeXGyreAdventor"/>
              </a:rPr>
              <a:t>WRDATF 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initiative</a:t>
            </a:r>
            <a:endParaRPr sz="2400">
              <a:latin typeface="TeXGyreAdventor"/>
              <a:cs typeface="TeXGyreAdventor"/>
            </a:endParaRPr>
          </a:p>
          <a:p>
            <a:pPr marL="355600" marR="435609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Representation: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Tusla,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Council,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HSE, Schools,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Police, (senior  management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where possible) Statutory, Voluntary and</a:t>
            </a:r>
            <a:r>
              <a:rPr dirty="0" sz="2400" spc="-1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Community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Independent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Chairperson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appointed to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each</a:t>
            </a:r>
            <a:r>
              <a:rPr dirty="0" sz="2400" spc="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committee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Terms of Reference</a:t>
            </a:r>
            <a:r>
              <a:rPr dirty="0" sz="2400" spc="3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developed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Regional committee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added later (3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chairs, Regional</a:t>
            </a:r>
            <a:r>
              <a:rPr dirty="0" sz="2400" spc="-1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Coordinator,</a:t>
            </a:r>
            <a:endParaRPr sz="2400">
              <a:latin typeface="TeXGyreAdventor"/>
              <a:cs typeface="TeXGyreAdventor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Senior Management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from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regional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agencies,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political</a:t>
            </a:r>
            <a:r>
              <a:rPr dirty="0" sz="2400" spc="-10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reps)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271" y="617296"/>
            <a:ext cx="442912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School</a:t>
            </a:r>
            <a:r>
              <a:rPr dirty="0" spc="-70"/>
              <a:t> </a:t>
            </a:r>
            <a:r>
              <a:rPr dirty="0" spc="-5"/>
              <a:t>Surveys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188" y="2245878"/>
            <a:ext cx="10738485" cy="43688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Survey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document was localised </a:t>
            </a:r>
            <a:r>
              <a:rPr dirty="0" sz="2400" spc="-325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will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be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further improved for</a:t>
            </a:r>
            <a:r>
              <a:rPr dirty="0" sz="2400" spc="4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2020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Proofed by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Comhairle na nÓg </a:t>
            </a:r>
            <a:r>
              <a:rPr dirty="0" sz="2400" spc="-330">
                <a:solidFill>
                  <a:srgbClr val="404040"/>
                </a:solidFill>
                <a:latin typeface="Verdana"/>
                <a:cs typeface="Verdana"/>
              </a:rPr>
              <a:t>–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youth</a:t>
            </a:r>
            <a:r>
              <a:rPr dirty="0" sz="2400" spc="10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group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Irish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translation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for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use </a:t>
            </a:r>
            <a:r>
              <a:rPr dirty="0" sz="2400" spc="10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Gaeltacht</a:t>
            </a:r>
            <a:r>
              <a:rPr dirty="0" sz="2400" spc="-10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Area</a:t>
            </a:r>
            <a:endParaRPr sz="2400">
              <a:latin typeface="TeXGyreAdventor"/>
              <a:cs typeface="TeXGyreAdventor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Gothic Uralic"/>
                <a:cs typeface="Gothic Uralic"/>
              </a:rPr>
              <a:t>Mid-October 2018: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Surveys carried out</a:t>
            </a:r>
            <a:r>
              <a:rPr dirty="0" sz="2400" spc="-1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5">
                <a:solidFill>
                  <a:srgbClr val="404040"/>
                </a:solidFill>
                <a:latin typeface="TeXGyreAdventor"/>
                <a:cs typeface="TeXGyreAdventor"/>
              </a:rPr>
              <a:t>in</a:t>
            </a:r>
            <a:endParaRPr sz="2400">
              <a:latin typeface="TeXGyreAdventor"/>
              <a:cs typeface="TeXGyreAdventor"/>
            </a:endParaRPr>
          </a:p>
          <a:p>
            <a:pPr marL="469265">
              <a:lnSpc>
                <a:spcPct val="100000"/>
              </a:lnSpc>
              <a:spcBef>
                <a:spcPts val="1010"/>
              </a:spcBef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89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Schools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&amp; Youthreach centres </a:t>
            </a:r>
            <a:r>
              <a:rPr dirty="0" sz="2200" spc="5">
                <a:solidFill>
                  <a:srgbClr val="404040"/>
                </a:solidFill>
                <a:latin typeface="TeXGyreAdventor"/>
                <a:cs typeface="TeXGyreAdventor"/>
              </a:rPr>
              <a:t>in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the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Western</a:t>
            </a:r>
            <a:r>
              <a:rPr dirty="0" sz="2200" spc="-6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Region</a:t>
            </a:r>
            <a:endParaRPr sz="2200">
              <a:latin typeface="TeXGyreAdventor"/>
              <a:cs typeface="TeXGyreAdventor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</a:pPr>
            <a:r>
              <a:rPr dirty="0" sz="1750" spc="315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4,480/4806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Forms completed </a:t>
            </a:r>
            <a:r>
              <a:rPr dirty="0" sz="2200" spc="-15">
                <a:solidFill>
                  <a:srgbClr val="404040"/>
                </a:solidFill>
                <a:latin typeface="TeXGyreAdventor"/>
                <a:cs typeface="TeXGyreAdventor"/>
              </a:rPr>
              <a:t>(2762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Galway, 1511 Mayo, 533</a:t>
            </a:r>
            <a:r>
              <a:rPr dirty="0" sz="2200" spc="30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40">
                <a:solidFill>
                  <a:srgbClr val="404040"/>
                </a:solidFill>
                <a:latin typeface="TeXGyreAdventor"/>
                <a:cs typeface="TeXGyreAdventor"/>
              </a:rPr>
              <a:t>Roscommon)</a:t>
            </a:r>
            <a:endParaRPr sz="2200">
              <a:latin typeface="TeXGyreAdventor"/>
              <a:cs typeface="TeXGyreAdventor"/>
            </a:endParaRPr>
          </a:p>
          <a:p>
            <a:pPr marL="469265">
              <a:lnSpc>
                <a:spcPct val="100000"/>
              </a:lnSpc>
              <a:spcBef>
                <a:spcPts val="994"/>
              </a:spcBef>
            </a:pPr>
            <a:r>
              <a:rPr dirty="0" sz="1750" spc="320">
                <a:solidFill>
                  <a:srgbClr val="AF1512"/>
                </a:solidFill>
                <a:latin typeface="Arial"/>
                <a:cs typeface="Arial"/>
              </a:rPr>
              <a:t>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Gaeltacht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Area </a:t>
            </a:r>
            <a:r>
              <a:rPr dirty="0" sz="2200" spc="-5">
                <a:solidFill>
                  <a:srgbClr val="404040"/>
                </a:solidFill>
                <a:latin typeface="TeXGyreAdventor"/>
                <a:cs typeface="TeXGyreAdventor"/>
              </a:rPr>
              <a:t>and</a:t>
            </a:r>
            <a:r>
              <a:rPr dirty="0" sz="2200" spc="-85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TeXGyreAdventor"/>
                <a:cs typeface="TeXGyreAdventor"/>
              </a:rPr>
              <a:t>Islands</a:t>
            </a:r>
            <a:endParaRPr sz="2200">
              <a:latin typeface="TeXGyreAdventor"/>
              <a:cs typeface="TeXGyreAdventor"/>
            </a:endParaRPr>
          </a:p>
          <a:p>
            <a:pPr marL="469265">
              <a:lnSpc>
                <a:spcPct val="100000"/>
              </a:lnSpc>
              <a:spcBef>
                <a:spcPts val="1000"/>
              </a:spcBef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</a:t>
            </a:r>
            <a:r>
              <a:rPr dirty="0" sz="1900" spc="30">
                <a:solidFill>
                  <a:srgbClr val="AF1512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1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 school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 spc="20">
                <a:solidFill>
                  <a:srgbClr val="404040"/>
                </a:solidFill>
                <a:latin typeface="Verdana"/>
                <a:cs typeface="Verdana"/>
              </a:rPr>
              <a:t>didn’t</a:t>
            </a:r>
            <a:r>
              <a:rPr dirty="0" sz="2400" spc="-21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 spc="15">
                <a:solidFill>
                  <a:srgbClr val="404040"/>
                </a:solidFill>
                <a:latin typeface="Verdana"/>
                <a:cs typeface="Verdana"/>
              </a:rPr>
              <a:t>participate</a:t>
            </a:r>
            <a:r>
              <a:rPr dirty="0" sz="2400" spc="-2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404040"/>
                </a:solidFill>
                <a:latin typeface="Verdana"/>
                <a:cs typeface="Verdana"/>
              </a:rPr>
              <a:t>due</a:t>
            </a:r>
            <a:r>
              <a:rPr dirty="0" sz="2400" spc="-1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dirty="0" sz="2400" spc="-1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 spc="45">
                <a:solidFill>
                  <a:srgbClr val="404040"/>
                </a:solidFill>
                <a:latin typeface="Verdana"/>
                <a:cs typeface="Verdana"/>
              </a:rPr>
              <a:t>local</a:t>
            </a:r>
            <a:r>
              <a:rPr dirty="0" sz="2400" spc="-2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2400" spc="-15">
                <a:solidFill>
                  <a:srgbClr val="404040"/>
                </a:solidFill>
                <a:latin typeface="Verdana"/>
                <a:cs typeface="Verdana"/>
              </a:rPr>
              <a:t>circumstances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AF1512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Gothic Uralic"/>
                <a:cs typeface="Gothic Uralic"/>
              </a:rPr>
              <a:t>November: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Completed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surveys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sent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to </a:t>
            </a:r>
            <a:r>
              <a:rPr dirty="0" sz="2400" spc="-5">
                <a:solidFill>
                  <a:srgbClr val="404040"/>
                </a:solidFill>
                <a:latin typeface="TeXGyreAdventor"/>
                <a:cs typeface="TeXGyreAdventor"/>
              </a:rPr>
              <a:t>Iceland for</a:t>
            </a:r>
            <a:r>
              <a:rPr dirty="0" sz="2400" spc="-30">
                <a:solidFill>
                  <a:srgbClr val="404040"/>
                </a:solidFill>
                <a:latin typeface="TeXGyreAdventor"/>
                <a:cs typeface="TeXGyreAdventor"/>
              </a:rPr>
              <a:t> </a:t>
            </a:r>
            <a:r>
              <a:rPr dirty="0" sz="2400">
                <a:solidFill>
                  <a:srgbClr val="404040"/>
                </a:solidFill>
                <a:latin typeface="TeXGyreAdventor"/>
                <a:cs typeface="TeXGyreAdventor"/>
              </a:rPr>
              <a:t>analysis</a:t>
            </a:r>
            <a:endParaRPr sz="2400">
              <a:latin typeface="TeXGyreAdventor"/>
              <a:cs typeface="TeXGyreAdvento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381750"/>
            <a:chOff x="0" y="0"/>
            <a:chExt cx="12192000" cy="6381750"/>
          </a:xfrm>
        </p:grpSpPr>
        <p:sp>
          <p:nvSpPr>
            <p:cNvPr id="3" name="object 3"/>
            <p:cNvSpPr/>
            <p:nvPr/>
          </p:nvSpPr>
          <p:spPr>
            <a:xfrm>
              <a:off x="3819144" y="2750819"/>
              <a:ext cx="2513076" cy="34168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14571" y="2746248"/>
              <a:ext cx="2522220" cy="3426460"/>
            </a:xfrm>
            <a:custGeom>
              <a:avLst/>
              <a:gdLst/>
              <a:ahLst/>
              <a:cxnLst/>
              <a:rect l="l" t="t" r="r" b="b"/>
              <a:pathLst>
                <a:path w="2522220" h="3426460">
                  <a:moveTo>
                    <a:pt x="0" y="3425952"/>
                  </a:moveTo>
                  <a:lnTo>
                    <a:pt x="2522220" y="3425952"/>
                  </a:lnTo>
                  <a:lnTo>
                    <a:pt x="2522220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77583" y="2750819"/>
              <a:ext cx="2478023" cy="34168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73011" y="2746248"/>
              <a:ext cx="2487295" cy="3426460"/>
            </a:xfrm>
            <a:custGeom>
              <a:avLst/>
              <a:gdLst/>
              <a:ahLst/>
              <a:cxnLst/>
              <a:rect l="l" t="t" r="r" b="b"/>
              <a:pathLst>
                <a:path w="2487295" h="3426460">
                  <a:moveTo>
                    <a:pt x="0" y="3425952"/>
                  </a:moveTo>
                  <a:lnTo>
                    <a:pt x="2487168" y="3425952"/>
                  </a:lnTo>
                  <a:lnTo>
                    <a:pt x="2487168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302495" y="2750819"/>
              <a:ext cx="2584704" cy="3416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297923" y="2746248"/>
              <a:ext cx="2593975" cy="3426460"/>
            </a:xfrm>
            <a:custGeom>
              <a:avLst/>
              <a:gdLst/>
              <a:ahLst/>
              <a:cxnLst/>
              <a:rect l="l" t="t" r="r" b="b"/>
              <a:pathLst>
                <a:path w="2593975" h="3426460">
                  <a:moveTo>
                    <a:pt x="0" y="3425952"/>
                  </a:moveTo>
                  <a:lnTo>
                    <a:pt x="2593848" y="3425952"/>
                  </a:lnTo>
                  <a:lnTo>
                    <a:pt x="2593848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1271" y="576148"/>
            <a:ext cx="524573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Survey</a:t>
            </a:r>
            <a:r>
              <a:rPr dirty="0" spc="-65"/>
              <a:t> </a:t>
            </a:r>
            <a:r>
              <a:rPr dirty="0" spc="-5"/>
              <a:t>Document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295" y="2932556"/>
            <a:ext cx="2489200" cy="3012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585858"/>
                </a:solidFill>
                <a:latin typeface="Gothic Uralic"/>
                <a:cs typeface="Gothic Uralic"/>
              </a:rPr>
              <a:t>28</a:t>
            </a:r>
            <a:r>
              <a:rPr dirty="0" sz="2800" spc="-20" b="1">
                <a:solidFill>
                  <a:srgbClr val="585858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Gothic Uralic"/>
                <a:cs typeface="Gothic Uralic"/>
              </a:rPr>
              <a:t>Pages</a:t>
            </a:r>
            <a:endParaRPr sz="28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585858"/>
                </a:solidFill>
                <a:latin typeface="Gothic Uralic"/>
                <a:cs typeface="Gothic Uralic"/>
              </a:rPr>
              <a:t>77</a:t>
            </a:r>
            <a:r>
              <a:rPr dirty="0" sz="2800" spc="-30" b="1">
                <a:solidFill>
                  <a:srgbClr val="585858"/>
                </a:solidFill>
                <a:latin typeface="Gothic Uralic"/>
                <a:cs typeface="Gothic Uralic"/>
              </a:rPr>
              <a:t> </a:t>
            </a:r>
            <a:r>
              <a:rPr dirty="0" sz="2800" spc="-5" b="1">
                <a:solidFill>
                  <a:srgbClr val="585858"/>
                </a:solidFill>
                <a:latin typeface="Gothic Uralic"/>
                <a:cs typeface="Gothic Uralic"/>
              </a:rPr>
              <a:t>Questions</a:t>
            </a:r>
            <a:endParaRPr sz="28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585858"/>
                </a:solidFill>
                <a:latin typeface="Gothic Uralic"/>
                <a:cs typeface="Gothic Uralic"/>
              </a:rPr>
              <a:t>280</a:t>
            </a:r>
            <a:r>
              <a:rPr dirty="0" sz="2800" spc="-30" b="1">
                <a:solidFill>
                  <a:srgbClr val="585858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Gothic Uralic"/>
                <a:cs typeface="Gothic Uralic"/>
              </a:rPr>
              <a:t>questions</a:t>
            </a:r>
            <a:endParaRPr sz="280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585858"/>
                </a:solidFill>
                <a:latin typeface="Gothic Uralic"/>
                <a:cs typeface="Gothic Uralic"/>
              </a:rPr>
              <a:t>1560</a:t>
            </a:r>
            <a:r>
              <a:rPr dirty="0" sz="2800" spc="-55" b="1">
                <a:solidFill>
                  <a:srgbClr val="585858"/>
                </a:solidFill>
                <a:latin typeface="Gothic Uralic"/>
                <a:cs typeface="Gothic Uralic"/>
              </a:rPr>
              <a:t> </a:t>
            </a:r>
            <a:r>
              <a:rPr dirty="0" sz="2800" spc="-10" b="1">
                <a:solidFill>
                  <a:srgbClr val="585858"/>
                </a:solidFill>
                <a:latin typeface="Gothic Uralic"/>
                <a:cs typeface="Gothic Uralic"/>
              </a:rPr>
              <a:t>variables</a:t>
            </a:r>
            <a:endParaRPr sz="2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C1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Emmet Major</dc:creator>
  <dc:title>PowerPoint Presentation</dc:title>
  <dcterms:created xsi:type="dcterms:W3CDTF">2021-03-31T07:48:04Z</dcterms:created>
  <dcterms:modified xsi:type="dcterms:W3CDTF">2021-03-31T07:48:04Z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2021-03-31T00:00:00Z</vt:filetime>
  </property>
</Properties>
</file>