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3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32.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tats\phip\PH_Topics\Presentations\Female%20DRDs\Female%20DRD%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tats\phip\PH_Topics\Presentations\Female%20DRDs\Female%20DRD%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2322256328128529"/>
          <c:y val="5.1400554097404488E-2"/>
          <c:w val="0.6969624983317777"/>
          <c:h val="0.85113808690580361"/>
        </c:manualLayout>
      </c:layout>
      <c:areaChart>
        <c:grouping val="stacked"/>
        <c:ser>
          <c:idx val="1"/>
          <c:order val="0"/>
          <c:tx>
            <c:strRef>
              <c:f>DP!$C$1</c:f>
              <c:strCache>
                <c:ptCount val="1"/>
                <c:pt idx="0">
                  <c:v>Females</c:v>
                </c:pt>
              </c:strCache>
            </c:strRef>
          </c:tx>
          <c:spPr>
            <a:ln>
              <a:solidFill>
                <a:prstClr val="black"/>
              </a:solidFill>
            </a:ln>
          </c:spPr>
          <c:dLbls>
            <c:dLbl>
              <c:idx val="0"/>
              <c:layout>
                <c:manualLayout>
                  <c:x val="3.6723163841807911E-2"/>
                  <c:y val="0"/>
                </c:manualLayout>
              </c:layout>
              <c:tx>
                <c:rich>
                  <a:bodyPr/>
                  <a:lstStyle/>
                  <a:p>
                    <a:r>
                      <a:rPr lang="en-US" sz="1100">
                        <a:solidFill>
                          <a:schemeClr val="bg1"/>
                        </a:solidFill>
                      </a:rPr>
                      <a:t>3</a:t>
                    </a:r>
                    <a:r>
                      <a:rPr lang="en-US"/>
                      <a:t>0%</a:t>
                    </a:r>
                  </a:p>
                </c:rich>
              </c:tx>
              <c:showVal val="1"/>
            </c:dLbl>
            <c:dLbl>
              <c:idx val="1"/>
              <c:layout/>
              <c:tx>
                <c:rich>
                  <a:bodyPr/>
                  <a:lstStyle/>
                  <a:p>
                    <a:r>
                      <a:rPr lang="en-US" sz="1100">
                        <a:solidFill>
                          <a:schemeClr val="bg1"/>
                        </a:solidFill>
                      </a:rPr>
                      <a:t>3</a:t>
                    </a:r>
                    <a:r>
                      <a:rPr lang="en-US"/>
                      <a:t>1%</a:t>
                    </a:r>
                  </a:p>
                </c:rich>
              </c:tx>
              <c:showVal val="1"/>
            </c:dLbl>
            <c:dLbl>
              <c:idx val="2"/>
              <c:layout/>
              <c:tx>
                <c:rich>
                  <a:bodyPr/>
                  <a:lstStyle/>
                  <a:p>
                    <a:r>
                      <a:rPr lang="en-US" sz="1100">
                        <a:solidFill>
                          <a:schemeClr val="bg1"/>
                        </a:solidFill>
                      </a:rPr>
                      <a:t>3</a:t>
                    </a:r>
                    <a:r>
                      <a:rPr lang="en-US"/>
                      <a:t>0%</a:t>
                    </a:r>
                  </a:p>
                </c:rich>
              </c:tx>
              <c:showVal val="1"/>
            </c:dLbl>
            <c:dLbl>
              <c:idx val="3"/>
              <c:layout/>
              <c:tx>
                <c:rich>
                  <a:bodyPr/>
                  <a:lstStyle/>
                  <a:p>
                    <a:r>
                      <a:rPr lang="en-US" sz="1100">
                        <a:solidFill>
                          <a:schemeClr val="bg1"/>
                        </a:solidFill>
                      </a:rPr>
                      <a:t>2</a:t>
                    </a:r>
                    <a:r>
                      <a:rPr lang="en-US"/>
                      <a:t>9%</a:t>
                    </a:r>
                  </a:p>
                </c:rich>
              </c:tx>
              <c:showVal val="1"/>
            </c:dLbl>
            <c:dLbl>
              <c:idx val="4"/>
              <c:layout>
                <c:manualLayout>
                  <c:x val="-2.8248587570621628E-2"/>
                  <c:y val="-4.6296296296295565E-3"/>
                </c:manualLayout>
              </c:layout>
              <c:tx>
                <c:rich>
                  <a:bodyPr/>
                  <a:lstStyle/>
                  <a:p>
                    <a:r>
                      <a:rPr lang="en-US" sz="1100">
                        <a:solidFill>
                          <a:schemeClr val="bg1"/>
                        </a:solidFill>
                      </a:rPr>
                      <a:t>3</a:t>
                    </a:r>
                    <a:r>
                      <a:rPr lang="en-US"/>
                      <a:t>0%</a:t>
                    </a:r>
                  </a:p>
                </c:rich>
              </c:tx>
              <c:showVal val="1"/>
            </c:dLbl>
            <c:txPr>
              <a:bodyPr/>
              <a:lstStyle/>
              <a:p>
                <a:pPr>
                  <a:defRPr sz="1100">
                    <a:solidFill>
                      <a:schemeClr val="bg1"/>
                    </a:solidFill>
                  </a:defRPr>
                </a:pPr>
                <a:endParaRPr lang="en-US"/>
              </a:p>
            </c:txPr>
            <c:showVal val="1"/>
          </c:dLbls>
          <c:cat>
            <c:strRef>
              <c:f>DP!$A$2:$A$6</c:f>
              <c:strCache>
                <c:ptCount val="5"/>
                <c:pt idx="0">
                  <c:v>2001</c:v>
                </c:pt>
                <c:pt idx="1">
                  <c:v>2003</c:v>
                </c:pt>
                <c:pt idx="2">
                  <c:v>2006</c:v>
                </c:pt>
                <c:pt idx="3">
                  <c:v>2009/10</c:v>
                </c:pt>
                <c:pt idx="4">
                  <c:v>2012/13</c:v>
                </c:pt>
              </c:strCache>
            </c:strRef>
          </c:cat>
          <c:val>
            <c:numRef>
              <c:f>DP!$C$2:$C$6</c:f>
              <c:numCache>
                <c:formatCode>0</c:formatCode>
                <c:ptCount val="5"/>
                <c:pt idx="0">
                  <c:v>16557.701400000005</c:v>
                </c:pt>
                <c:pt idx="1">
                  <c:v>15990.42</c:v>
                </c:pt>
                <c:pt idx="2">
                  <c:v>16598.399999999972</c:v>
                </c:pt>
                <c:pt idx="3" formatCode="#,##0">
                  <c:v>17300</c:v>
                </c:pt>
                <c:pt idx="4" formatCode="#,##0">
                  <c:v>18200</c:v>
                </c:pt>
              </c:numCache>
            </c:numRef>
          </c:val>
        </c:ser>
        <c:ser>
          <c:idx val="0"/>
          <c:order val="1"/>
          <c:tx>
            <c:strRef>
              <c:f>DP!$B$1</c:f>
              <c:strCache>
                <c:ptCount val="1"/>
                <c:pt idx="0">
                  <c:v>Males</c:v>
                </c:pt>
              </c:strCache>
            </c:strRef>
          </c:tx>
          <c:spPr>
            <a:ln>
              <a:solidFill>
                <a:schemeClr val="tx1"/>
              </a:solidFill>
            </a:ln>
          </c:spPr>
          <c:cat>
            <c:strRef>
              <c:f>DP!$A$2:$A$6</c:f>
              <c:strCache>
                <c:ptCount val="5"/>
                <c:pt idx="0">
                  <c:v>2001</c:v>
                </c:pt>
                <c:pt idx="1">
                  <c:v>2003</c:v>
                </c:pt>
                <c:pt idx="2">
                  <c:v>2006</c:v>
                </c:pt>
                <c:pt idx="3">
                  <c:v>2009/10</c:v>
                </c:pt>
                <c:pt idx="4">
                  <c:v>2012/13</c:v>
                </c:pt>
              </c:strCache>
            </c:strRef>
          </c:cat>
          <c:val>
            <c:numRef>
              <c:f>DP!$B$2:$B$6</c:f>
              <c:numCache>
                <c:formatCode>0</c:formatCode>
                <c:ptCount val="5"/>
                <c:pt idx="0">
                  <c:v>39242.298599999995</c:v>
                </c:pt>
                <c:pt idx="1">
                  <c:v>35591.58</c:v>
                </c:pt>
                <c:pt idx="2">
                  <c:v>38729.599999999999</c:v>
                </c:pt>
                <c:pt idx="3" formatCode="#,##0">
                  <c:v>42200</c:v>
                </c:pt>
                <c:pt idx="4" formatCode="#,##0">
                  <c:v>43300</c:v>
                </c:pt>
              </c:numCache>
            </c:numRef>
          </c:val>
        </c:ser>
        <c:axId val="147847424"/>
        <c:axId val="148635648"/>
      </c:areaChart>
      <c:catAx>
        <c:axId val="147847424"/>
        <c:scaling>
          <c:orientation val="minMax"/>
        </c:scaling>
        <c:axPos val="b"/>
        <c:tickLblPos val="nextTo"/>
        <c:crossAx val="148635648"/>
        <c:crosses val="autoZero"/>
        <c:auto val="1"/>
        <c:lblAlgn val="ctr"/>
        <c:lblOffset val="100"/>
      </c:catAx>
      <c:valAx>
        <c:axId val="148635648"/>
        <c:scaling>
          <c:orientation val="minMax"/>
          <c:max val="70000"/>
        </c:scaling>
        <c:axPos val="l"/>
        <c:majorGridlines/>
        <c:numFmt formatCode="#,##0" sourceLinked="0"/>
        <c:tickLblPos val="nextTo"/>
        <c:crossAx val="147847424"/>
        <c:crosses val="autoZero"/>
        <c:crossBetween val="midCat"/>
      </c:valAx>
    </c:plotArea>
    <c:legend>
      <c:legendPos val="r"/>
      <c:layout/>
    </c:legend>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plotArea>
      <c:layout/>
      <c:areaChart>
        <c:grouping val="stacked"/>
        <c:ser>
          <c:idx val="1"/>
          <c:order val="0"/>
          <c:tx>
            <c:strRef>
              <c:f>SDMD!$C$2</c:f>
              <c:strCache>
                <c:ptCount val="1"/>
                <c:pt idx="0">
                  <c:v>Females</c:v>
                </c:pt>
              </c:strCache>
            </c:strRef>
          </c:tx>
          <c:spPr>
            <a:ln>
              <a:solidFill>
                <a:schemeClr val="tx1"/>
              </a:solidFill>
            </a:ln>
          </c:spPr>
          <c:dLbls>
            <c:dLbl>
              <c:idx val="0"/>
              <c:layout>
                <c:manualLayout>
                  <c:x val="2.2222003499562597E-2"/>
                  <c:y val="-9.2592592592593004E-3"/>
                </c:manualLayout>
              </c:layout>
              <c:tx>
                <c:rich>
                  <a:bodyPr/>
                  <a:lstStyle/>
                  <a:p>
                    <a:r>
                      <a:rPr lang="en-US" sz="1000">
                        <a:solidFill>
                          <a:schemeClr val="bg1"/>
                        </a:solidFill>
                      </a:rPr>
                      <a:t>2</a:t>
                    </a:r>
                    <a:r>
                      <a:rPr lang="en-US"/>
                      <a:t>9%</a:t>
                    </a:r>
                  </a:p>
                </c:rich>
              </c:tx>
              <c:showVal val="1"/>
            </c:dLbl>
            <c:dLbl>
              <c:idx val="1"/>
              <c:layout>
                <c:manualLayout>
                  <c:x val="1.1111111111111125E-2"/>
                  <c:y val="-3.6453776611257111E-7"/>
                </c:manualLayout>
              </c:layout>
              <c:tx>
                <c:rich>
                  <a:bodyPr/>
                  <a:lstStyle/>
                  <a:p>
                    <a:r>
                      <a:rPr lang="en-US" sz="1000">
                        <a:solidFill>
                          <a:schemeClr val="bg1"/>
                        </a:solidFill>
                      </a:rPr>
                      <a:t>3</a:t>
                    </a:r>
                    <a:r>
                      <a:rPr lang="en-US"/>
                      <a:t>0%</a:t>
                    </a:r>
                  </a:p>
                </c:rich>
              </c:tx>
              <c:showVal val="1"/>
            </c:dLbl>
            <c:dLbl>
              <c:idx val="2"/>
              <c:layout/>
              <c:tx>
                <c:rich>
                  <a:bodyPr/>
                  <a:lstStyle/>
                  <a:p>
                    <a:r>
                      <a:rPr lang="en-US" sz="1000">
                        <a:solidFill>
                          <a:schemeClr val="bg1"/>
                        </a:solidFill>
                      </a:rPr>
                      <a:t>3</a:t>
                    </a:r>
                    <a:r>
                      <a:rPr lang="en-US"/>
                      <a:t>0%</a:t>
                    </a:r>
                  </a:p>
                </c:rich>
              </c:tx>
              <c:showVal val="1"/>
            </c:dLbl>
            <c:dLbl>
              <c:idx val="3"/>
              <c:layout/>
              <c:tx>
                <c:rich>
                  <a:bodyPr/>
                  <a:lstStyle/>
                  <a:p>
                    <a:r>
                      <a:rPr lang="en-US" sz="1000">
                        <a:solidFill>
                          <a:schemeClr val="bg1"/>
                        </a:solidFill>
                      </a:rPr>
                      <a:t>3</a:t>
                    </a:r>
                    <a:r>
                      <a:rPr lang="en-US"/>
                      <a:t>1%</a:t>
                    </a:r>
                  </a:p>
                </c:rich>
              </c:tx>
              <c:showVal val="1"/>
            </c:dLbl>
            <c:dLbl>
              <c:idx val="4"/>
              <c:layout/>
              <c:tx>
                <c:rich>
                  <a:bodyPr/>
                  <a:lstStyle/>
                  <a:p>
                    <a:r>
                      <a:rPr lang="en-US" sz="1000">
                        <a:solidFill>
                          <a:schemeClr val="bg1"/>
                        </a:solidFill>
                      </a:rPr>
                      <a:t>3</a:t>
                    </a:r>
                    <a:r>
                      <a:rPr lang="en-US"/>
                      <a:t>0%</a:t>
                    </a:r>
                  </a:p>
                </c:rich>
              </c:tx>
              <c:showVal val="1"/>
            </c:dLbl>
            <c:dLbl>
              <c:idx val="5"/>
              <c:layout/>
              <c:tx>
                <c:rich>
                  <a:bodyPr/>
                  <a:lstStyle/>
                  <a:p>
                    <a:r>
                      <a:rPr lang="en-US" sz="1000">
                        <a:solidFill>
                          <a:schemeClr val="bg1"/>
                        </a:solidFill>
                      </a:rPr>
                      <a:t>2</a:t>
                    </a:r>
                    <a:r>
                      <a:rPr lang="en-US"/>
                      <a:t>9%</a:t>
                    </a:r>
                  </a:p>
                </c:rich>
              </c:tx>
              <c:showVal val="1"/>
            </c:dLbl>
            <c:dLbl>
              <c:idx val="6"/>
              <c:layout/>
              <c:tx>
                <c:rich>
                  <a:bodyPr/>
                  <a:lstStyle/>
                  <a:p>
                    <a:r>
                      <a:rPr lang="en-US" sz="1000">
                        <a:solidFill>
                          <a:schemeClr val="bg1"/>
                        </a:solidFill>
                      </a:rPr>
                      <a:t>3</a:t>
                    </a:r>
                    <a:r>
                      <a:rPr lang="en-US"/>
                      <a:t>1%</a:t>
                    </a:r>
                  </a:p>
                </c:rich>
              </c:tx>
              <c:showVal val="1"/>
            </c:dLbl>
            <c:dLbl>
              <c:idx val="7"/>
              <c:layout/>
              <c:tx>
                <c:rich>
                  <a:bodyPr/>
                  <a:lstStyle/>
                  <a:p>
                    <a:r>
                      <a:rPr lang="en-US" sz="1000">
                        <a:solidFill>
                          <a:schemeClr val="bg1"/>
                        </a:solidFill>
                      </a:rPr>
                      <a:t>3</a:t>
                    </a:r>
                    <a:r>
                      <a:rPr lang="en-US"/>
                      <a:t>0%</a:t>
                    </a:r>
                  </a:p>
                </c:rich>
              </c:tx>
              <c:showVal val="1"/>
            </c:dLbl>
            <c:dLbl>
              <c:idx val="8"/>
              <c:layout/>
              <c:tx>
                <c:rich>
                  <a:bodyPr/>
                  <a:lstStyle/>
                  <a:p>
                    <a:r>
                      <a:rPr lang="en-US" sz="1000">
                        <a:solidFill>
                          <a:schemeClr val="bg1"/>
                        </a:solidFill>
                      </a:rPr>
                      <a:t>2</a:t>
                    </a:r>
                    <a:r>
                      <a:rPr lang="en-US"/>
                      <a:t>9%</a:t>
                    </a:r>
                  </a:p>
                </c:rich>
              </c:tx>
              <c:showVal val="1"/>
            </c:dLbl>
            <c:dLbl>
              <c:idx val="9"/>
              <c:layout>
                <c:manualLayout>
                  <c:x val="-1.1111111111111125E-2"/>
                  <c:y val="8.4875562720134306E-17"/>
                </c:manualLayout>
              </c:layout>
              <c:tx>
                <c:rich>
                  <a:bodyPr/>
                  <a:lstStyle/>
                  <a:p>
                    <a:r>
                      <a:rPr lang="en-US" sz="1000">
                        <a:solidFill>
                          <a:schemeClr val="bg1"/>
                        </a:solidFill>
                      </a:rPr>
                      <a:t>2</a:t>
                    </a:r>
                    <a:r>
                      <a:rPr lang="en-US"/>
                      <a:t>9%</a:t>
                    </a:r>
                  </a:p>
                </c:rich>
              </c:tx>
              <c:showVal val="1"/>
            </c:dLbl>
            <c:dLbl>
              <c:idx val="10"/>
              <c:layout>
                <c:manualLayout>
                  <c:x val="-2.5000000000000001E-2"/>
                  <c:y val="0"/>
                </c:manualLayout>
              </c:layout>
              <c:tx>
                <c:rich>
                  <a:bodyPr/>
                  <a:lstStyle/>
                  <a:p>
                    <a:r>
                      <a:rPr lang="en-US" sz="1000">
                        <a:solidFill>
                          <a:schemeClr val="bg1"/>
                        </a:solidFill>
                      </a:rPr>
                      <a:t>2</a:t>
                    </a:r>
                    <a:r>
                      <a:rPr lang="en-US"/>
                      <a:t>8%</a:t>
                    </a:r>
                  </a:p>
                </c:rich>
              </c:tx>
              <c:showVal val="1"/>
            </c:dLbl>
            <c:numFmt formatCode="General" sourceLinked="0"/>
            <c:txPr>
              <a:bodyPr/>
              <a:lstStyle/>
              <a:p>
                <a:pPr>
                  <a:defRPr sz="1000">
                    <a:solidFill>
                      <a:schemeClr val="bg1"/>
                    </a:solidFill>
                  </a:defRPr>
                </a:pPr>
                <a:endParaRPr lang="en-US"/>
              </a:p>
            </c:txPr>
            <c:showVal val="1"/>
          </c:dLbls>
          <c:cat>
            <c:strRef>
              <c:f>SDMD!$A$3:$A$13</c:f>
              <c:strCache>
                <c:ptCount val="11"/>
                <c:pt idx="0">
                  <c:v>2006/07</c:v>
                </c:pt>
                <c:pt idx="1">
                  <c:v>2007/08</c:v>
                </c:pt>
                <c:pt idx="2">
                  <c:v>2008/09</c:v>
                </c:pt>
                <c:pt idx="3">
                  <c:v>2009/10</c:v>
                </c:pt>
                <c:pt idx="4">
                  <c:v>2010/11</c:v>
                </c:pt>
                <c:pt idx="5">
                  <c:v>2011/12</c:v>
                </c:pt>
                <c:pt idx="6">
                  <c:v>2012/13</c:v>
                </c:pt>
                <c:pt idx="7">
                  <c:v>2013/14</c:v>
                </c:pt>
                <c:pt idx="8">
                  <c:v>2014/15</c:v>
                </c:pt>
                <c:pt idx="9">
                  <c:v>2015/16</c:v>
                </c:pt>
                <c:pt idx="10">
                  <c:v>2016/17</c:v>
                </c:pt>
              </c:strCache>
            </c:strRef>
          </c:cat>
          <c:val>
            <c:numRef>
              <c:f>SDMD!$C$3:$C$13</c:f>
              <c:numCache>
                <c:formatCode>General</c:formatCode>
                <c:ptCount val="11"/>
                <c:pt idx="0">
                  <c:v>3526</c:v>
                </c:pt>
                <c:pt idx="1">
                  <c:v>3859</c:v>
                </c:pt>
                <c:pt idx="2">
                  <c:v>3584</c:v>
                </c:pt>
                <c:pt idx="3">
                  <c:v>3559</c:v>
                </c:pt>
                <c:pt idx="4">
                  <c:v>3396</c:v>
                </c:pt>
                <c:pt idx="5">
                  <c:v>3307</c:v>
                </c:pt>
                <c:pt idx="6">
                  <c:v>3583</c:v>
                </c:pt>
                <c:pt idx="7">
                  <c:v>3730</c:v>
                </c:pt>
                <c:pt idx="8">
                  <c:v>3612</c:v>
                </c:pt>
                <c:pt idx="9">
                  <c:v>3464</c:v>
                </c:pt>
                <c:pt idx="10">
                  <c:v>3244</c:v>
                </c:pt>
              </c:numCache>
            </c:numRef>
          </c:val>
        </c:ser>
        <c:ser>
          <c:idx val="0"/>
          <c:order val="1"/>
          <c:tx>
            <c:strRef>
              <c:f>SDMD!$B$2</c:f>
              <c:strCache>
                <c:ptCount val="1"/>
                <c:pt idx="0">
                  <c:v>Males</c:v>
                </c:pt>
              </c:strCache>
            </c:strRef>
          </c:tx>
          <c:spPr>
            <a:ln>
              <a:solidFill>
                <a:prstClr val="black"/>
              </a:solidFill>
            </a:ln>
          </c:spPr>
          <c:cat>
            <c:strRef>
              <c:f>SDMD!$A$3:$A$13</c:f>
              <c:strCache>
                <c:ptCount val="11"/>
                <c:pt idx="0">
                  <c:v>2006/07</c:v>
                </c:pt>
                <c:pt idx="1">
                  <c:v>2007/08</c:v>
                </c:pt>
                <c:pt idx="2">
                  <c:v>2008/09</c:v>
                </c:pt>
                <c:pt idx="3">
                  <c:v>2009/10</c:v>
                </c:pt>
                <c:pt idx="4">
                  <c:v>2010/11</c:v>
                </c:pt>
                <c:pt idx="5">
                  <c:v>2011/12</c:v>
                </c:pt>
                <c:pt idx="6">
                  <c:v>2012/13</c:v>
                </c:pt>
                <c:pt idx="7">
                  <c:v>2013/14</c:v>
                </c:pt>
                <c:pt idx="8">
                  <c:v>2014/15</c:v>
                </c:pt>
                <c:pt idx="9">
                  <c:v>2015/16</c:v>
                </c:pt>
                <c:pt idx="10">
                  <c:v>2016/17</c:v>
                </c:pt>
              </c:strCache>
            </c:strRef>
          </c:cat>
          <c:val>
            <c:numRef>
              <c:f>SDMD!$B$3:$B$13</c:f>
              <c:numCache>
                <c:formatCode>General</c:formatCode>
                <c:ptCount val="11"/>
                <c:pt idx="0">
                  <c:v>8713</c:v>
                </c:pt>
                <c:pt idx="1">
                  <c:v>9073</c:v>
                </c:pt>
                <c:pt idx="2">
                  <c:v>8556</c:v>
                </c:pt>
                <c:pt idx="3">
                  <c:v>7921</c:v>
                </c:pt>
                <c:pt idx="4">
                  <c:v>8030</c:v>
                </c:pt>
                <c:pt idx="5">
                  <c:v>8028</c:v>
                </c:pt>
                <c:pt idx="6">
                  <c:v>8089</c:v>
                </c:pt>
                <c:pt idx="7">
                  <c:v>8778</c:v>
                </c:pt>
                <c:pt idx="8">
                  <c:v>8909</c:v>
                </c:pt>
                <c:pt idx="9">
                  <c:v>8640</c:v>
                </c:pt>
                <c:pt idx="10">
                  <c:v>8477</c:v>
                </c:pt>
              </c:numCache>
            </c:numRef>
          </c:val>
        </c:ser>
        <c:axId val="148945152"/>
        <c:axId val="154689536"/>
      </c:areaChart>
      <c:catAx>
        <c:axId val="148945152"/>
        <c:scaling>
          <c:orientation val="minMax"/>
        </c:scaling>
        <c:axPos val="b"/>
        <c:tickLblPos val="nextTo"/>
        <c:crossAx val="154689536"/>
        <c:crosses val="autoZero"/>
        <c:auto val="1"/>
        <c:lblAlgn val="ctr"/>
        <c:lblOffset val="100"/>
      </c:catAx>
      <c:valAx>
        <c:axId val="154689536"/>
        <c:scaling>
          <c:orientation val="minMax"/>
        </c:scaling>
        <c:axPos val="l"/>
        <c:majorGridlines/>
        <c:numFmt formatCode="#,##0" sourceLinked="0"/>
        <c:tickLblPos val="nextTo"/>
        <c:crossAx val="148945152"/>
        <c:crosses val="autoZero"/>
        <c:crossBetween val="midCat"/>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981937-7839-4B22-8B66-6AAF145A1010}" type="datetimeFigureOut">
              <a:rPr lang="en-GB" smtClean="0"/>
              <a:t>20/09/2018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19608-B941-45E7-A01F-A4999C4BE6BE}"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 ISD projects</a:t>
            </a:r>
            <a:r>
              <a:rPr lang="en-GB" baseline="0" dirty="0" smtClean="0"/>
              <a:t> </a:t>
            </a:r>
            <a:r>
              <a:rPr lang="en-GB" dirty="0" smtClean="0"/>
              <a:t>provide</a:t>
            </a:r>
            <a:r>
              <a:rPr lang="en-GB" baseline="0" dirty="0" smtClean="0"/>
              <a:t> a perspective on the PDP population</a:t>
            </a:r>
          </a:p>
          <a:p>
            <a:endParaRPr lang="en-GB" baseline="0" dirty="0" smtClean="0"/>
          </a:p>
          <a:p>
            <a:r>
              <a:rPr lang="en-GB" baseline="0" dirty="0" smtClean="0"/>
              <a:t>First is </a:t>
            </a:r>
            <a:r>
              <a:rPr lang="en-GB" b="1" baseline="0" dirty="0" smtClean="0"/>
              <a:t>drug prevalence </a:t>
            </a:r>
            <a:r>
              <a:rPr lang="en-GB" baseline="0" dirty="0" smtClean="0"/>
              <a:t>estimation (opioids/</a:t>
            </a:r>
            <a:r>
              <a:rPr lang="en-GB" baseline="0" dirty="0" err="1" smtClean="0"/>
              <a:t>benzos</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shows </a:t>
            </a:r>
            <a:r>
              <a:rPr lang="en-GB" b="1" baseline="0" dirty="0" smtClean="0"/>
              <a:t>most PDPs are men</a:t>
            </a:r>
            <a:r>
              <a:rPr lang="en-GB" baseline="0" dirty="0" smtClean="0"/>
              <a:t> - Historically, </a:t>
            </a:r>
            <a:r>
              <a:rPr lang="en-GB" b="1" baseline="0" dirty="0" smtClean="0"/>
              <a:t>% of women has been very stable at around 30%</a:t>
            </a:r>
            <a:r>
              <a:rPr lang="en-GB" baseline="0" dirty="0" smtClean="0"/>
              <a:t> of estimated PDPs</a:t>
            </a:r>
          </a:p>
          <a:p>
            <a:r>
              <a:rPr lang="en-GB" b="1" baseline="0" dirty="0" smtClean="0"/>
              <a:t>No recent change in size of female pop </a:t>
            </a:r>
            <a:r>
              <a:rPr lang="en-GB" baseline="0" dirty="0" smtClean="0"/>
              <a:t>evident in prevalence estimates</a:t>
            </a:r>
          </a:p>
          <a:p>
            <a:endParaRPr lang="en-GB" baseline="0" dirty="0" smtClean="0"/>
          </a:p>
        </p:txBody>
      </p:sp>
      <p:sp>
        <p:nvSpPr>
          <p:cNvPr id="4" name="Slide Number Placeholder 3"/>
          <p:cNvSpPr>
            <a:spLocks noGrp="1"/>
          </p:cNvSpPr>
          <p:nvPr>
            <p:ph type="sldNum" sz="quarter" idx="10"/>
          </p:nvPr>
        </p:nvSpPr>
        <p:spPr/>
        <p:txBody>
          <a:bodyPr/>
          <a:lstStyle/>
          <a:p>
            <a:fld id="{21E7509D-1B7E-4475-940D-4F63958225A4}"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However,</a:t>
            </a:r>
            <a:r>
              <a:rPr lang="en-GB" baseline="0" dirty="0" smtClean="0"/>
              <a:t> </a:t>
            </a:r>
            <a:r>
              <a:rPr lang="en-GB" dirty="0" smtClean="0"/>
              <a:t>PDU estimates are somewhat</a:t>
            </a:r>
            <a:r>
              <a:rPr lang="en-GB" baseline="0" dirty="0" smtClean="0"/>
              <a:t> </a:t>
            </a:r>
            <a:r>
              <a:rPr lang="en-GB" b="1" dirty="0" smtClean="0"/>
              <a:t>out of</a:t>
            </a:r>
            <a:r>
              <a:rPr lang="en-GB" b="1" baseline="0" dirty="0" smtClean="0"/>
              <a:t> date – last sweep was for 2012/13</a:t>
            </a:r>
          </a:p>
          <a:p>
            <a:endParaRPr lang="en-GB" baseline="0" dirty="0" smtClean="0"/>
          </a:p>
          <a:p>
            <a:r>
              <a:rPr lang="en-GB" b="1" baseline="0" dirty="0" smtClean="0"/>
              <a:t>More recent information is available from assessments for specialist drug treatment (SDMD)</a:t>
            </a:r>
          </a:p>
          <a:p>
            <a:r>
              <a:rPr lang="en-GB" b="1" baseline="0" dirty="0" smtClean="0"/>
              <a:t>If</a:t>
            </a:r>
            <a:r>
              <a:rPr lang="en-GB" baseline="0" dirty="0" smtClean="0"/>
              <a:t> we can assume that population assessed for </a:t>
            </a:r>
            <a:r>
              <a:rPr lang="en-GB" b="1" baseline="0" dirty="0" smtClean="0"/>
              <a:t>treatment is representative of wider population of PDPs</a:t>
            </a:r>
            <a:r>
              <a:rPr lang="en-GB" baseline="0" dirty="0" smtClean="0"/>
              <a:t>, then it should indicate changes in size and composition of that population </a:t>
            </a:r>
          </a:p>
          <a:p>
            <a:endParaRPr lang="en-GB" baseline="0" dirty="0" smtClean="0"/>
          </a:p>
          <a:p>
            <a:r>
              <a:rPr lang="en-GB" baseline="0" dirty="0" smtClean="0"/>
              <a:t>Gradual </a:t>
            </a:r>
            <a:r>
              <a:rPr lang="en-GB" b="1" baseline="0" dirty="0" smtClean="0"/>
              <a:t>decrease since 2013/14 </a:t>
            </a:r>
            <a:r>
              <a:rPr lang="en-GB" baseline="0" dirty="0" smtClean="0"/>
              <a:t>(could indicate that fewer using treatment services)</a:t>
            </a:r>
          </a:p>
          <a:p>
            <a:r>
              <a:rPr lang="en-GB" baseline="0" dirty="0" smtClean="0"/>
              <a:t>Similar to overall prevalence, around </a:t>
            </a:r>
            <a:r>
              <a:rPr lang="en-GB" b="1" baseline="0" dirty="0" smtClean="0"/>
              <a:t>30% of entrants are female</a:t>
            </a:r>
            <a:r>
              <a:rPr lang="en-GB" baseline="0" dirty="0" smtClean="0"/>
              <a:t>. </a:t>
            </a:r>
          </a:p>
          <a:p>
            <a:endParaRPr lang="en-GB" baseline="0" dirty="0" smtClean="0"/>
          </a:p>
          <a:p>
            <a:r>
              <a:rPr lang="en-GB" baseline="0" dirty="0" smtClean="0"/>
              <a:t>The </a:t>
            </a:r>
            <a:r>
              <a:rPr lang="en-GB" b="1" baseline="0" dirty="0" smtClean="0"/>
              <a:t>30% figure pops up across range of data sources </a:t>
            </a:r>
            <a:r>
              <a:rPr lang="en-GB" baseline="0" dirty="0" smtClean="0"/>
              <a:t>(NESI 15/16 – also approx 30% (28% female))</a:t>
            </a:r>
          </a:p>
          <a:p>
            <a:endParaRPr lang="en-GB" baseline="0" dirty="0" smtClean="0"/>
          </a:p>
          <a:p>
            <a:r>
              <a:rPr lang="en-GB" b="1" baseline="0" dirty="0" smtClean="0"/>
              <a:t>If risk of DRD was equal </a:t>
            </a:r>
            <a:r>
              <a:rPr lang="en-GB" baseline="0" dirty="0" smtClean="0"/>
              <a:t>across age and gender groups, </a:t>
            </a:r>
            <a:r>
              <a:rPr lang="en-GB" b="1" baseline="0" dirty="0" smtClean="0"/>
              <a:t>increase in numbers of women using drugs would explain increasing DRD rates </a:t>
            </a:r>
          </a:p>
          <a:p>
            <a:r>
              <a:rPr lang="en-GB" b="1" baseline="0" dirty="0" smtClean="0"/>
              <a:t>No evidence of this</a:t>
            </a:r>
            <a:r>
              <a:rPr lang="en-GB" baseline="0" dirty="0" smtClean="0"/>
              <a:t>, so we have to consider what other population factors may be influencing risk of DRD </a:t>
            </a:r>
          </a:p>
          <a:p>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other population</a:t>
            </a:r>
            <a:r>
              <a:rPr lang="en-GB" baseline="0" dirty="0" smtClean="0"/>
              <a:t> level variable that might influence DRD numbers is </a:t>
            </a:r>
            <a:r>
              <a:rPr lang="en-GB" b="1" baseline="0" dirty="0" smtClean="0"/>
              <a:t>age</a:t>
            </a:r>
          </a:p>
          <a:p>
            <a:endParaRPr lang="en-GB" baseline="0" dirty="0" smtClean="0"/>
          </a:p>
          <a:p>
            <a:r>
              <a:rPr lang="en-GB" baseline="0" dirty="0" smtClean="0"/>
              <a:t>It’s been recognised for a few years that Scotland’s </a:t>
            </a:r>
            <a:r>
              <a:rPr lang="en-GB" b="1" baseline="0" dirty="0" smtClean="0"/>
              <a:t>PDP population is aging</a:t>
            </a:r>
            <a:r>
              <a:rPr lang="en-GB" baseline="0" dirty="0" smtClean="0"/>
              <a:t>. This has been evident across a range of data sources and seen as a </a:t>
            </a:r>
            <a:r>
              <a:rPr lang="en-GB" b="1" baseline="0" dirty="0" smtClean="0"/>
              <a:t>key explanatory factor in increasing DRDs.</a:t>
            </a:r>
          </a:p>
          <a:p>
            <a:endParaRPr lang="en-GB" dirty="0" smtClean="0"/>
          </a:p>
          <a:p>
            <a:r>
              <a:rPr lang="en-GB" baseline="0" dirty="0" smtClean="0"/>
              <a:t>Underlying explanation is that continued </a:t>
            </a:r>
            <a:r>
              <a:rPr lang="en-GB" b="1" baseline="0" dirty="0" smtClean="0"/>
              <a:t>drug use increases vulnerability </a:t>
            </a:r>
            <a:r>
              <a:rPr lang="en-GB" baseline="0" dirty="0" smtClean="0"/>
              <a:t>–&gt; morbidity, loneliness, isolation,</a:t>
            </a:r>
          </a:p>
          <a:p>
            <a:r>
              <a:rPr lang="en-GB" baseline="0" dirty="0" smtClean="0"/>
              <a:t>Manifests in </a:t>
            </a:r>
            <a:r>
              <a:rPr lang="en-GB" b="1" baseline="0" dirty="0" smtClean="0"/>
              <a:t>increasing prescribing/admissions/DRDs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351D28A-1BA1-4553-BF6B-D486570F1925}"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In 2014 I participated in an expert Working Group on Older People with a Drug Problem </a:t>
            </a:r>
          </a:p>
          <a:p>
            <a:endParaRPr lang="en-GB" baseline="0" dirty="0" smtClean="0"/>
          </a:p>
          <a:p>
            <a:r>
              <a:rPr lang="en-GB" baseline="0" dirty="0" smtClean="0"/>
              <a:t>As part of this, we did some work on </a:t>
            </a:r>
            <a:r>
              <a:rPr lang="en-GB" b="1" baseline="0" dirty="0" smtClean="0"/>
              <a:t>projecting the size and demographics of the PDP population over the next 15 years</a:t>
            </a:r>
            <a:r>
              <a:rPr lang="en-GB" baseline="0" dirty="0" smtClean="0"/>
              <a:t>, incorporating factors associated with onset, cessation of drug use, relapse and survival, </a:t>
            </a:r>
          </a:p>
          <a:p>
            <a:endParaRPr lang="en-GB" baseline="0" dirty="0" smtClean="0"/>
          </a:p>
          <a:p>
            <a:r>
              <a:rPr lang="en-GB" b="1" baseline="0" dirty="0" smtClean="0"/>
              <a:t>This charts shows projections</a:t>
            </a:r>
            <a:endParaRPr lang="en-GB" baseline="0" dirty="0" smtClean="0"/>
          </a:p>
          <a:p>
            <a:r>
              <a:rPr lang="en-GB" b="1" baseline="0" dirty="0" smtClean="0"/>
              <a:t>Each age group is represented by a line on the chart. The red vertical line shows where we are now in the time series. The two points on the chart to the left of the red line are existing drug prevalence estimates and the points to the right are projections.</a:t>
            </a:r>
          </a:p>
          <a:p>
            <a:endParaRPr lang="en-GB" baseline="0" dirty="0" smtClean="0"/>
          </a:p>
          <a:p>
            <a:r>
              <a:rPr lang="en-GB" baseline="0" dirty="0" smtClean="0"/>
              <a:t>This estimates that, among the PDP population, the </a:t>
            </a:r>
            <a:r>
              <a:rPr lang="en-GB" b="1" u="sng" baseline="0" dirty="0" smtClean="0"/>
              <a:t>numbers of 15-34 year olds will continue to decrease </a:t>
            </a:r>
            <a:r>
              <a:rPr lang="en-GB" baseline="0" dirty="0" smtClean="0"/>
              <a:t>and that </a:t>
            </a:r>
            <a:r>
              <a:rPr lang="en-GB" b="1" u="sng" baseline="0" dirty="0" smtClean="0"/>
              <a:t>numbers of 35 and </a:t>
            </a:r>
            <a:r>
              <a:rPr lang="en-GB" b="1" u="sng" baseline="0" dirty="0" err="1" smtClean="0"/>
              <a:t>overs</a:t>
            </a:r>
            <a:r>
              <a:rPr lang="en-GB" b="1" u="sng" baseline="0" dirty="0" smtClean="0"/>
              <a:t> will continue to increase</a:t>
            </a:r>
            <a:r>
              <a:rPr lang="en-GB" u="sng" baseline="0" dirty="0" smtClean="0"/>
              <a:t>. </a:t>
            </a:r>
          </a:p>
          <a:p>
            <a:r>
              <a:rPr lang="en-GB" baseline="0" dirty="0" smtClean="0"/>
              <a:t>Overall </a:t>
            </a:r>
            <a:r>
              <a:rPr lang="en-GB" b="1" baseline="0" dirty="0" smtClean="0"/>
              <a:t>PDP population size decreases slightly over time, mainly due to higher mortality among older age groups. </a:t>
            </a:r>
          </a:p>
          <a:p>
            <a:r>
              <a:rPr lang="en-GB" b="1" baseline="0" dirty="0" smtClean="0"/>
              <a:t>Women would continue to represent around 30% </a:t>
            </a:r>
            <a:r>
              <a:rPr lang="en-GB" baseline="0" dirty="0" smtClean="0"/>
              <a:t>of the PDP population.</a:t>
            </a:r>
          </a:p>
        </p:txBody>
      </p:sp>
      <p:sp>
        <p:nvSpPr>
          <p:cNvPr id="4" name="Slide Number Placeholder 3"/>
          <p:cNvSpPr>
            <a:spLocks noGrp="1"/>
          </p:cNvSpPr>
          <p:nvPr>
            <p:ph type="sldNum" sz="quarter" idx="10"/>
          </p:nvPr>
        </p:nvSpPr>
        <p:spPr/>
        <p:txBody>
          <a:bodyPr/>
          <a:lstStyle/>
          <a:p>
            <a:fld id="{21E7509D-1B7E-4475-940D-4F63958225A4}"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reason I’m telling you about this</a:t>
            </a:r>
            <a:r>
              <a:rPr lang="en-GB" baseline="0" dirty="0" smtClean="0"/>
              <a:t> is because t</a:t>
            </a:r>
            <a:r>
              <a:rPr lang="en-GB" dirty="0" smtClean="0"/>
              <a:t>o see what’s going on with DRDs,</a:t>
            </a:r>
            <a:r>
              <a:rPr lang="en-GB" baseline="0" dirty="0" smtClean="0"/>
              <a:t> particularly among women, you have to look more closely at ageing within the PDP population, rather just overall numbers and % female.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Unlike the table</a:t>
            </a:r>
            <a:r>
              <a:rPr lang="en-GB" baseline="0" dirty="0" smtClean="0"/>
              <a:t> shown before, t</a:t>
            </a:r>
            <a:r>
              <a:rPr lang="en-GB" dirty="0" smtClean="0"/>
              <a:t>his table shows the </a:t>
            </a:r>
            <a:r>
              <a:rPr lang="en-GB" b="1" dirty="0" smtClean="0"/>
              <a:t>rates of DRDs per 1,000 PDPs </a:t>
            </a:r>
            <a:r>
              <a:rPr lang="en-GB" dirty="0" smtClean="0"/>
              <a:t>– the ‘at risk</a:t>
            </a:r>
            <a:r>
              <a:rPr lang="en-GB" baseline="0" dirty="0" smtClean="0"/>
              <a:t>’ population</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is a </a:t>
            </a:r>
            <a:r>
              <a:rPr lang="en-GB" b="1" baseline="0" dirty="0" smtClean="0"/>
              <a:t>new analysis</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These are </a:t>
            </a:r>
            <a:r>
              <a:rPr lang="en-GB" b="1" baseline="0" dirty="0" smtClean="0"/>
              <a:t>non-intentional deaths only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Because drug prevalence estimates aren’t available for 15/16, NRS DRD stats don’t include rates that take account of 2016 and 2017 DRD</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2013-2017  rates based on Older Drug User population projections  </a:t>
            </a:r>
            <a:r>
              <a:rPr lang="en-GB" baseline="0" dirty="0" smtClean="0"/>
              <a:t>- o</a:t>
            </a:r>
            <a:r>
              <a:rPr lang="en-GB" dirty="0" smtClean="0"/>
              <a:t>bviously,</a:t>
            </a:r>
            <a:r>
              <a:rPr lang="en-GB" baseline="0" dirty="0" smtClean="0"/>
              <a:t> the rates in the last column are </a:t>
            </a:r>
            <a:r>
              <a:rPr lang="en-GB" b="1" baseline="0" dirty="0" smtClean="0"/>
              <a:t>dependent upon the accuracy </a:t>
            </a:r>
            <a:r>
              <a:rPr lang="en-GB" baseline="0" dirty="0" smtClean="0"/>
              <a:t>of those projections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The key</a:t>
            </a:r>
            <a:r>
              <a:rPr lang="en-GB" baseline="0" dirty="0" smtClean="0"/>
              <a:t> messages here are that:</a:t>
            </a:r>
          </a:p>
          <a:p>
            <a:r>
              <a:rPr lang="en-GB" b="1" baseline="0" dirty="0" smtClean="0"/>
              <a:t>DRD rates are increasing over time </a:t>
            </a:r>
          </a:p>
          <a:p>
            <a:r>
              <a:rPr lang="en-GB" b="1" baseline="0" dirty="0" smtClean="0"/>
              <a:t>DRD rates increase with age, for both sexes</a:t>
            </a:r>
          </a:p>
          <a:p>
            <a:r>
              <a:rPr lang="en-GB" baseline="0" dirty="0" smtClean="0"/>
              <a:t>The </a:t>
            </a:r>
            <a:r>
              <a:rPr lang="en-GB" b="1" baseline="0" dirty="0" smtClean="0"/>
              <a:t>highest DRD rate (and biggest rate increase) is among females aged 35-64</a:t>
            </a:r>
          </a:p>
          <a:p>
            <a:r>
              <a:rPr lang="en-GB" baseline="0" dirty="0" smtClean="0"/>
              <a:t>Among PDPs, </a:t>
            </a:r>
            <a:r>
              <a:rPr lang="en-GB" b="1" baseline="0" dirty="0" smtClean="0"/>
              <a:t>DRD rates are now roughly equal for males and females</a:t>
            </a:r>
          </a:p>
          <a:p>
            <a:endParaRPr lang="en-GB" baseline="0" dirty="0" smtClean="0"/>
          </a:p>
        </p:txBody>
      </p:sp>
      <p:sp>
        <p:nvSpPr>
          <p:cNvPr id="4" name="Slide Number Placeholder 3"/>
          <p:cNvSpPr>
            <a:spLocks noGrp="1"/>
          </p:cNvSpPr>
          <p:nvPr>
            <p:ph type="sldNum" sz="quarter" idx="10"/>
          </p:nvPr>
        </p:nvSpPr>
        <p:spPr/>
        <p:txBody>
          <a:bodyPr/>
          <a:lstStyle/>
          <a:p>
            <a:fld id="{21E7509D-1B7E-4475-940D-4F63958225A4}"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net result of this change is that </a:t>
            </a:r>
            <a:r>
              <a:rPr lang="en-GB" b="1" baseline="0" dirty="0" smtClean="0"/>
              <a:t>women now make up around 30% of DRDs</a:t>
            </a:r>
            <a:r>
              <a:rPr lang="en-GB" baseline="0" dirty="0" smtClean="0"/>
              <a:t>, the same percentage of females observed in prevalence estimates and drug treatment assessments. </a:t>
            </a:r>
          </a:p>
          <a:p>
            <a:endParaRPr lang="en-GB" baseline="0" dirty="0" smtClean="0"/>
          </a:p>
        </p:txBody>
      </p:sp>
      <p:sp>
        <p:nvSpPr>
          <p:cNvPr id="4" name="Slide Number Placeholder 3"/>
          <p:cNvSpPr>
            <a:spLocks noGrp="1"/>
          </p:cNvSpPr>
          <p:nvPr>
            <p:ph type="sldNum" sz="quarter" idx="10"/>
          </p:nvPr>
        </p:nvSpPr>
        <p:spPr/>
        <p:txBody>
          <a:bodyPr/>
          <a:lstStyle/>
          <a:p>
            <a:fld id="{21E7509D-1B7E-4475-940D-4F63958225A4}"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No big increase in numbers of female PDPs.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However, women aged over 35 appear to be particularly vulnerable to DRD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r>
              <a:rPr lang="en-GB" baseline="0" dirty="0" smtClean="0"/>
              <a:t>Ageing is part of the explanation, but there are </a:t>
            </a:r>
            <a:r>
              <a:rPr lang="en-GB" b="1" baseline="0" dirty="0" smtClean="0"/>
              <a:t>other risk factors </a:t>
            </a:r>
            <a:r>
              <a:rPr lang="en-GB" baseline="0" dirty="0" smtClean="0"/>
              <a:t>which may explain increasing DRD rates</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smtClean="0"/>
              <a:t>There have been a </a:t>
            </a:r>
            <a:r>
              <a:rPr lang="en-GB" b="1" dirty="0" smtClean="0"/>
              <a:t>number of reviews of DRDs risks and protective factors</a:t>
            </a:r>
            <a:r>
              <a:rPr lang="en-GB" b="0" dirty="0" smtClean="0"/>
              <a:t>. Probably the </a:t>
            </a:r>
            <a:r>
              <a:rPr lang="en-GB" b="1" dirty="0" smtClean="0"/>
              <a:t>most important</a:t>
            </a:r>
            <a:r>
              <a:rPr lang="en-GB" b="1" baseline="0" dirty="0" smtClean="0"/>
              <a:t> general review </a:t>
            </a:r>
            <a:r>
              <a:rPr lang="en-GB" b="0" baseline="0" dirty="0" smtClean="0"/>
              <a:t>was done by </a:t>
            </a:r>
            <a:r>
              <a:rPr lang="en-GB" b="1" baseline="0" dirty="0" err="1" smtClean="0"/>
              <a:t>Frischer</a:t>
            </a:r>
            <a:r>
              <a:rPr lang="en-GB" b="1" baseline="0" dirty="0" smtClean="0"/>
              <a:t> et al in 2012.</a:t>
            </a:r>
          </a:p>
          <a:p>
            <a:endParaRPr lang="en-GB" b="0" baseline="0" dirty="0" smtClean="0"/>
          </a:p>
          <a:p>
            <a:r>
              <a:rPr lang="en-GB" b="0" baseline="0" dirty="0" smtClean="0"/>
              <a:t>They noted that </a:t>
            </a:r>
            <a:r>
              <a:rPr lang="en-GB" b="1" baseline="0" dirty="0" smtClean="0"/>
              <a:t>reviews of </a:t>
            </a:r>
            <a:r>
              <a:rPr lang="en-GB" b="1" dirty="0" smtClean="0"/>
              <a:t>fatal overdose in heroin users</a:t>
            </a:r>
            <a:r>
              <a:rPr lang="en-GB" b="1" baseline="0" dirty="0" smtClean="0"/>
              <a:t> </a:t>
            </a:r>
            <a:r>
              <a:rPr lang="en-GB" b="0" baseline="0" dirty="0" smtClean="0"/>
              <a:t>tended to </a:t>
            </a:r>
            <a:r>
              <a:rPr lang="en-GB" b="1" baseline="0" dirty="0" smtClean="0"/>
              <a:t>focus on 4 set of factors </a:t>
            </a:r>
            <a:r>
              <a:rPr lang="en-GB" b="0" baseline="0" dirty="0" smtClean="0"/>
              <a:t>(listed here)</a:t>
            </a:r>
            <a:endParaRPr lang="en-GB" b="0" dirty="0" smtClean="0"/>
          </a:p>
          <a:p>
            <a:endParaRPr lang="en-GB" b="1" dirty="0" smtClean="0"/>
          </a:p>
          <a:p>
            <a:r>
              <a:rPr lang="en-GB" b="0" dirty="0" smtClean="0"/>
              <a:t>They emphasise</a:t>
            </a:r>
            <a:r>
              <a:rPr lang="en-GB" b="0" baseline="0" dirty="0" smtClean="0"/>
              <a:t> these are </a:t>
            </a:r>
            <a:r>
              <a:rPr lang="en-GB" b="1" baseline="0" dirty="0" smtClean="0"/>
              <a:t>complex events </a:t>
            </a:r>
          </a:p>
          <a:p>
            <a:r>
              <a:rPr lang="en-GB" b="1" baseline="0" dirty="0" smtClean="0"/>
              <a:t>Greater number of risks, higher likelihood of fatal OD</a:t>
            </a:r>
          </a:p>
          <a:p>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They concluded that many interventions may reduce risk overdose in</a:t>
            </a:r>
            <a:r>
              <a:rPr lang="en-GB" b="0" baseline="0" dirty="0" smtClean="0"/>
              <a:t> context of treatment, but </a:t>
            </a:r>
            <a:r>
              <a:rPr lang="en-GB" b="0" dirty="0" smtClean="0"/>
              <a:t>no single</a:t>
            </a:r>
            <a:r>
              <a:rPr lang="en-GB" b="0" baseline="0" dirty="0" smtClean="0"/>
              <a:t> </a:t>
            </a:r>
            <a:r>
              <a:rPr lang="en-GB" b="0" dirty="0" smtClean="0"/>
              <a:t>measure is likely to have a significant impact </a:t>
            </a:r>
            <a:r>
              <a:rPr lang="en-GB" b="0" baseline="0" dirty="0" smtClean="0"/>
              <a:t>by itself – </a:t>
            </a:r>
            <a:r>
              <a:rPr lang="en-GB" b="1" baseline="0" dirty="0" smtClean="0"/>
              <a:t>it’s the package of care and the context it’s delivered in that matters.</a:t>
            </a:r>
          </a:p>
          <a:p>
            <a:endParaRPr lang="en-GB" dirty="0" smtClean="0"/>
          </a:p>
          <a:p>
            <a:r>
              <a:rPr lang="en-GB" dirty="0" smtClean="0"/>
              <a:t>I’m going</a:t>
            </a:r>
            <a:r>
              <a:rPr lang="en-GB" baseline="0" dirty="0" smtClean="0"/>
              <a:t> to </a:t>
            </a:r>
            <a:r>
              <a:rPr lang="en-GB" b="1" baseline="0" dirty="0" smtClean="0"/>
              <a:t>look at a few </a:t>
            </a:r>
            <a:r>
              <a:rPr lang="en-GB" baseline="0" dirty="0" smtClean="0"/>
              <a:t>of these risk/protective factors</a:t>
            </a:r>
            <a:r>
              <a:rPr lang="en-GB" b="1" baseline="0" dirty="0" smtClean="0"/>
              <a:t>, using data from SDMD and NDRDD</a:t>
            </a:r>
            <a:r>
              <a:rPr lang="en-GB" b="0" baseline="0" dirty="0" smtClean="0"/>
              <a:t> to </a:t>
            </a:r>
            <a:r>
              <a:rPr lang="en-GB" b="1" baseline="0" dirty="0" smtClean="0"/>
              <a:t>describe how they affect men and women </a:t>
            </a:r>
            <a:r>
              <a:rPr lang="en-GB" b="0" baseline="0" dirty="0" smtClean="0"/>
              <a:t>differently.</a:t>
            </a:r>
            <a:endParaRPr lang="en-GB" b="0"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Thinking back to the age issue, it’s possible that </a:t>
            </a:r>
            <a:r>
              <a:rPr lang="en-GB" b="1" baseline="0" dirty="0" smtClean="0"/>
              <a:t>DRDs among women could be increasing because their patterns of drug use are different or changing</a:t>
            </a:r>
            <a:r>
              <a:rPr lang="en-GB" baseline="0" dirty="0" smtClean="0"/>
              <a:t>. Potentially:</a:t>
            </a:r>
          </a:p>
          <a:p>
            <a:endParaRPr lang="en-GB" baseline="0" dirty="0" smtClean="0"/>
          </a:p>
          <a:p>
            <a:pPr marL="228600" indent="-228600">
              <a:buFont typeface="+mj-lt"/>
              <a:buAutoNum type="arabicPeriod"/>
            </a:pPr>
            <a:r>
              <a:rPr lang="en-GB" b="1" baseline="0" dirty="0" smtClean="0"/>
              <a:t>Women may be using for longer periods of time</a:t>
            </a:r>
            <a:r>
              <a:rPr lang="en-GB" baseline="0" dirty="0" smtClean="0"/>
              <a:t> (</a:t>
            </a:r>
            <a:r>
              <a:rPr lang="en-GB" b="1" baseline="0" dirty="0" smtClean="0"/>
              <a:t>longer period at risk </a:t>
            </a:r>
            <a:r>
              <a:rPr lang="en-GB" baseline="0" dirty="0" smtClean="0"/>
              <a:t>so experience greater cumulative harm)</a:t>
            </a:r>
          </a:p>
          <a:p>
            <a:pPr marL="228600" indent="-228600">
              <a:buFont typeface="+mj-lt"/>
              <a:buAutoNum type="arabicPeriod"/>
            </a:pPr>
            <a:r>
              <a:rPr lang="en-GB" b="1" baseline="0" dirty="0" smtClean="0"/>
              <a:t>Using more dangerous drugs </a:t>
            </a:r>
          </a:p>
          <a:p>
            <a:pPr marL="228600" indent="-228600">
              <a:buFont typeface="+mj-lt"/>
              <a:buAutoNum type="arabicPeriod"/>
            </a:pPr>
            <a:r>
              <a:rPr lang="en-GB" baseline="0" dirty="0" smtClean="0"/>
              <a:t>Or using in </a:t>
            </a:r>
            <a:r>
              <a:rPr lang="en-GB" b="1" baseline="0" dirty="0" smtClean="0"/>
              <a:t>more risky ways</a:t>
            </a:r>
          </a:p>
          <a:p>
            <a:endParaRPr lang="en-GB" baseline="0" dirty="0" smtClean="0"/>
          </a:p>
          <a:p>
            <a:r>
              <a:rPr lang="en-GB" baseline="0" dirty="0" smtClean="0"/>
              <a:t>Looking at the first of these:</a:t>
            </a:r>
          </a:p>
          <a:p>
            <a:r>
              <a:rPr lang="en-GB" b="1" baseline="0" dirty="0" smtClean="0"/>
              <a:t>From SDMD </a:t>
            </a:r>
            <a:r>
              <a:rPr lang="en-GB" baseline="0" dirty="0" smtClean="0"/>
              <a:t>(assessments for treatment) we can see that (on average) </a:t>
            </a:r>
            <a:r>
              <a:rPr lang="en-GB" b="1" baseline="0" dirty="0" smtClean="0"/>
              <a:t>age of onset of problem drug use is approximately the same </a:t>
            </a:r>
            <a:r>
              <a:rPr lang="en-GB" baseline="0" dirty="0" smtClean="0"/>
              <a:t>for men and women</a:t>
            </a:r>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As is the age of initiating injecting</a:t>
            </a:r>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Scotland is experiencing a </a:t>
            </a:r>
            <a:r>
              <a:rPr lang="en-GB" b="1" dirty="0" smtClean="0"/>
              <a:t>record annual number of DRDs</a:t>
            </a:r>
            <a:r>
              <a:rPr lang="en-GB" dirty="0" smtClean="0"/>
              <a:t>. </a:t>
            </a:r>
          </a:p>
          <a:p>
            <a:endParaRPr lang="en-GB" dirty="0" smtClean="0"/>
          </a:p>
          <a:p>
            <a:r>
              <a:rPr lang="en-GB" dirty="0" smtClean="0"/>
              <a:t>Comparison</a:t>
            </a:r>
            <a:r>
              <a:rPr lang="en-GB" baseline="0" dirty="0" smtClean="0"/>
              <a:t> with other types of preventable deaths </a:t>
            </a:r>
            <a:r>
              <a:rPr lang="en-GB" b="1" baseline="0" dirty="0" smtClean="0"/>
              <a:t>more DRDs than suicides </a:t>
            </a:r>
            <a:r>
              <a:rPr lang="en-GB" baseline="0" dirty="0" smtClean="0"/>
              <a:t>and </a:t>
            </a:r>
            <a:r>
              <a:rPr lang="en-GB" b="1" baseline="0" dirty="0" smtClean="0"/>
              <a:t>DRDs increasing at a faster rate than alcohol deaths</a:t>
            </a:r>
          </a:p>
          <a:p>
            <a:endParaRPr lang="en-GB" b="1" baseline="0" dirty="0" smtClean="0"/>
          </a:p>
          <a:p>
            <a:r>
              <a:rPr lang="en-GB" b="1" baseline="0" dirty="0" smtClean="0"/>
              <a:t>Scottish Burden on Disease Study 2015 </a:t>
            </a:r>
            <a:r>
              <a:rPr lang="en-GB" b="0" baseline="0" dirty="0" smtClean="0"/>
              <a:t>shows DRDs were the </a:t>
            </a:r>
            <a:r>
              <a:rPr lang="en-GB" b="1" baseline="0" dirty="0" smtClean="0"/>
              <a:t>leading cause of preventable death among 15-34 year olds </a:t>
            </a:r>
            <a:r>
              <a:rPr lang="en-GB" b="0" baseline="0" dirty="0" smtClean="0"/>
              <a:t>and the third leading cause of preventable death among males aged 35-64</a:t>
            </a:r>
          </a:p>
          <a:p>
            <a:endParaRPr lang="en-GB" b="1" baseline="0" dirty="0" smtClean="0"/>
          </a:p>
          <a:p>
            <a:r>
              <a:rPr lang="en-GB" b="0" baseline="0" dirty="0" smtClean="0"/>
              <a:t>Comparing DRD rates with other UK countries, </a:t>
            </a:r>
            <a:r>
              <a:rPr lang="en-GB" b="1" baseline="0" dirty="0" smtClean="0"/>
              <a:t>Scotland’s DRD rate was double that of any other UK country in 2015.</a:t>
            </a:r>
          </a:p>
          <a:p>
            <a:endParaRPr lang="en-GB" b="0" baseline="0" dirty="0" smtClean="0"/>
          </a:p>
          <a:p>
            <a:r>
              <a:rPr lang="en-GB" b="0" baseline="0" dirty="0" smtClean="0"/>
              <a:t>If compared with other European countries, </a:t>
            </a:r>
            <a:r>
              <a:rPr lang="en-GB" b="1" baseline="0" dirty="0" smtClean="0"/>
              <a:t>Scotland has the highest DRD rates in Europe </a:t>
            </a:r>
            <a:r>
              <a:rPr lang="en-GB" b="0" baseline="0" dirty="0" smtClean="0"/>
              <a:t>(2016: Scotland: 16.0 per 100K, Estonia (next highest): 13.2 per 100K).</a:t>
            </a:r>
          </a:p>
        </p:txBody>
      </p:sp>
      <p:sp>
        <p:nvSpPr>
          <p:cNvPr id="4" name="Slide Number Placeholder 3"/>
          <p:cNvSpPr>
            <a:spLocks noGrp="1"/>
          </p:cNvSpPr>
          <p:nvPr>
            <p:ph type="sldNum" sz="quarter" idx="10"/>
          </p:nvPr>
        </p:nvSpPr>
        <p:spPr/>
        <p:txBody>
          <a:bodyPr/>
          <a:lstStyle/>
          <a:p>
            <a:fld id="{21E7509D-1B7E-4475-940D-4F63958225A4}"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Among people who enter treatment, women tend to do so at a slightly younger age</a:t>
            </a:r>
          </a:p>
          <a:p>
            <a:endParaRPr lang="en-GB" baseline="0" dirty="0" smtClean="0"/>
          </a:p>
          <a:p>
            <a:r>
              <a:rPr lang="en-GB" baseline="0" dirty="0" smtClean="0"/>
              <a:t>Generally, </a:t>
            </a:r>
            <a:r>
              <a:rPr lang="en-GB" b="1" baseline="0" dirty="0" smtClean="0"/>
              <a:t>patterns of initiating drug use are very stable over time</a:t>
            </a:r>
            <a:endParaRPr lang="en-GB" b="1"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For both sexes, </a:t>
            </a:r>
            <a:r>
              <a:rPr lang="en-GB" b="1" baseline="0" dirty="0" smtClean="0"/>
              <a:t>average age at current treatment (for SDMD) has increased </a:t>
            </a:r>
            <a:r>
              <a:rPr lang="en-GB" baseline="0" dirty="0" smtClean="0"/>
              <a:t>over time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Again, women slightly younger at treatment entry</a:t>
            </a:r>
          </a:p>
          <a:p>
            <a:endParaRPr lang="en-GB" baseline="0" dirty="0" smtClean="0"/>
          </a:p>
          <a:p>
            <a:r>
              <a:rPr lang="en-GB" baseline="0" dirty="0" smtClean="0"/>
              <a:t>Unlikely that this is due to people waiting longer to enter treatment – </a:t>
            </a:r>
            <a:r>
              <a:rPr lang="en-GB" b="1" baseline="0" dirty="0" smtClean="0"/>
              <a:t>represents multiple attempts at treatment </a:t>
            </a:r>
            <a:r>
              <a:rPr lang="en-GB" baseline="0" dirty="0" smtClean="0"/>
              <a:t>among an ageing population with a chronic relapsing condition</a:t>
            </a:r>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By superimposing average age at DRD onto this chart, we can also see the </a:t>
            </a:r>
            <a:r>
              <a:rPr lang="en-GB" b="1" baseline="0" dirty="0" smtClean="0"/>
              <a:t>significant increase in age at death </a:t>
            </a:r>
            <a:r>
              <a:rPr lang="en-GB" baseline="0" dirty="0" smtClean="0"/>
              <a:t>and </a:t>
            </a:r>
            <a:r>
              <a:rPr lang="en-GB" b="1" baseline="0" dirty="0" smtClean="0"/>
              <a:t>women tend to be older at death</a:t>
            </a:r>
            <a:r>
              <a:rPr lang="en-GB" b="0" baseline="0" dirty="0" smtClean="0"/>
              <a:t> </a:t>
            </a:r>
            <a:r>
              <a:rPr lang="en-GB" baseline="0" dirty="0" smtClean="0"/>
              <a:t>(over the time series for DRD data: 39.8 vs. 38.3).</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Women’s average age at DRD overtook men’s in 2010</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However, </a:t>
            </a:r>
            <a:r>
              <a:rPr lang="en-GB" b="1" baseline="0" dirty="0" smtClean="0"/>
              <a:t>patterns of initiation of drug use between sexes are very similar, and have not changed over time. </a:t>
            </a:r>
          </a:p>
          <a:p>
            <a:pPr marL="0" marR="0" indent="0" algn="l" defTabSz="914400" rtl="0" eaLnBrk="1" fontAlgn="auto" latinLnBrk="0" hangingPunct="1">
              <a:lnSpc>
                <a:spcPct val="100000"/>
              </a:lnSpc>
              <a:spcBef>
                <a:spcPts val="0"/>
              </a:spcBef>
              <a:spcAft>
                <a:spcPts val="0"/>
              </a:spcAft>
              <a:buClrTx/>
              <a:buSzTx/>
              <a:buFontTx/>
              <a:buNone/>
              <a:tabLst/>
              <a:defRPr/>
            </a:pPr>
            <a:r>
              <a:rPr lang="en-GB" b="1" u="none" baseline="0" dirty="0" smtClean="0"/>
              <a:t>On average </a:t>
            </a:r>
            <a:r>
              <a:rPr lang="en-GB" b="1" u="sng" baseline="0" dirty="0" smtClean="0"/>
              <a:t>Around 20 years </a:t>
            </a:r>
            <a:r>
              <a:rPr lang="en-GB" b="1" baseline="0" dirty="0" smtClean="0"/>
              <a:t>between onset of problem drug use and DRD.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u="sng" baseline="0" dirty="0" smtClean="0"/>
              <a:t>Period at risk is not significantly larger</a:t>
            </a:r>
            <a:endParaRPr lang="en-GB" u="sng" baseline="0" dirty="0" smtClean="0"/>
          </a:p>
        </p:txBody>
      </p:sp>
      <p:sp>
        <p:nvSpPr>
          <p:cNvPr id="4" name="Slide Number Placeholder 3"/>
          <p:cNvSpPr>
            <a:spLocks noGrp="1"/>
          </p:cNvSpPr>
          <p:nvPr>
            <p:ph type="sldNum" sz="quarter" idx="10"/>
          </p:nvPr>
        </p:nvSpPr>
        <p:spPr/>
        <p:txBody>
          <a:bodyPr/>
          <a:lstStyle/>
          <a:p>
            <a:fld id="{21E7509D-1B7E-4475-940D-4F63958225A4}"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1" kern="1200" dirty="0" smtClean="0">
                <a:solidFill>
                  <a:schemeClr val="tx1"/>
                </a:solidFill>
                <a:latin typeface="+mn-lt"/>
                <a:ea typeface="+mn-ea"/>
                <a:cs typeface="+mn-cs"/>
              </a:rPr>
              <a:t>SDMD:</a:t>
            </a:r>
            <a:r>
              <a:rPr lang="en-GB" sz="1200" b="1" kern="1200" baseline="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Top 4 main drugs same for men</a:t>
            </a:r>
            <a:r>
              <a:rPr lang="en-GB" sz="1200" b="1" kern="1200" baseline="0" dirty="0" smtClean="0">
                <a:solidFill>
                  <a:schemeClr val="tx1"/>
                </a:solidFill>
                <a:latin typeface="+mn-lt"/>
                <a:ea typeface="+mn-ea"/>
                <a:cs typeface="+mn-cs"/>
              </a:rPr>
              <a:t> and women</a:t>
            </a:r>
            <a:r>
              <a:rPr lang="en-GB" sz="1200" kern="1200" baseline="0" dirty="0" smtClean="0">
                <a:solidFill>
                  <a:schemeClr val="tx1"/>
                </a:solidFill>
                <a:latin typeface="+mn-lt"/>
                <a:ea typeface="+mn-ea"/>
                <a:cs typeface="+mn-cs"/>
              </a:rPr>
              <a:t>, with little change over time</a:t>
            </a:r>
          </a:p>
          <a:p>
            <a:r>
              <a:rPr lang="en-GB" sz="1200" kern="1200" baseline="0" dirty="0" smtClean="0">
                <a:solidFill>
                  <a:schemeClr val="tx1"/>
                </a:solidFill>
                <a:latin typeface="+mn-lt"/>
                <a:ea typeface="+mn-ea"/>
                <a:cs typeface="+mn-cs"/>
              </a:rPr>
              <a:t>Heroin, Cannabis, Diazepam, Cocaine</a:t>
            </a:r>
          </a:p>
          <a:p>
            <a:r>
              <a:rPr lang="en-GB" sz="1200" kern="1200" baseline="0" dirty="0" smtClean="0">
                <a:solidFill>
                  <a:schemeClr val="tx1"/>
                </a:solidFill>
                <a:latin typeface="+mn-lt"/>
                <a:ea typeface="+mn-ea"/>
                <a:cs typeface="+mn-cs"/>
              </a:rPr>
              <a:t>Other: M; Methadone; W</a:t>
            </a:r>
          </a:p>
          <a:p>
            <a:endParaRPr lang="en-GB" sz="1200" kern="120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Information in charts</a:t>
            </a:r>
          </a:p>
          <a:p>
            <a:r>
              <a:rPr lang="en-GB" sz="1200" b="1" kern="1200" baseline="0" dirty="0" smtClean="0">
                <a:solidFill>
                  <a:schemeClr val="tx1"/>
                </a:solidFill>
                <a:latin typeface="+mn-lt"/>
                <a:ea typeface="+mn-ea"/>
                <a:cs typeface="+mn-cs"/>
              </a:rPr>
              <a:t>NDRDD: Same top 5 drugs for both sexes </a:t>
            </a:r>
            <a:r>
              <a:rPr lang="en-GB" sz="1200" b="0" kern="1200" baseline="0" dirty="0" smtClean="0">
                <a:solidFill>
                  <a:schemeClr val="tx1"/>
                </a:solidFill>
                <a:latin typeface="+mn-lt"/>
                <a:ea typeface="+mn-ea"/>
                <a:cs typeface="+mn-cs"/>
              </a:rPr>
              <a:t>present at post mortem </a:t>
            </a:r>
          </a:p>
          <a:p>
            <a:endParaRPr lang="en-GB" sz="1200" kern="1200" baseline="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Males on left, females on right </a:t>
            </a:r>
          </a:p>
          <a:p>
            <a:r>
              <a:rPr lang="en-GB" sz="1200" b="1" kern="1200" baseline="0" dirty="0" smtClean="0">
                <a:solidFill>
                  <a:schemeClr val="tx1"/>
                </a:solidFill>
                <a:latin typeface="+mn-lt"/>
                <a:ea typeface="+mn-ea"/>
                <a:cs typeface="+mn-cs"/>
              </a:rPr>
              <a:t>Drugs listed with arrows were higher among that sex</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Difference in prevalence (2016)</a:t>
            </a:r>
          </a:p>
          <a:p>
            <a:r>
              <a:rPr lang="en-GB" sz="1200" b="1" kern="1200" baseline="0" dirty="0" smtClean="0">
                <a:solidFill>
                  <a:schemeClr val="tx1"/>
                </a:solidFill>
                <a:latin typeface="+mn-lt"/>
                <a:ea typeface="+mn-ea"/>
                <a:cs typeface="+mn-cs"/>
              </a:rPr>
              <a:t>Women</a:t>
            </a:r>
            <a:r>
              <a:rPr lang="en-GB" sz="1200" kern="1200" baseline="0" dirty="0" smtClean="0">
                <a:solidFill>
                  <a:schemeClr val="tx1"/>
                </a:solidFill>
                <a:latin typeface="+mn-lt"/>
                <a:ea typeface="+mn-ea"/>
                <a:cs typeface="+mn-cs"/>
              </a:rPr>
              <a:t>: Higher presence of </a:t>
            </a:r>
            <a:r>
              <a:rPr lang="en-GB" sz="1200" b="1" kern="1200" baseline="0" dirty="0" smtClean="0">
                <a:solidFill>
                  <a:schemeClr val="tx1"/>
                </a:solidFill>
                <a:latin typeface="+mn-lt"/>
                <a:ea typeface="+mn-ea"/>
                <a:cs typeface="+mn-cs"/>
              </a:rPr>
              <a:t>antidepressants </a:t>
            </a:r>
            <a:r>
              <a:rPr lang="en-GB" sz="1200" kern="1200" dirty="0" smtClean="0">
                <a:solidFill>
                  <a:schemeClr val="tx1"/>
                </a:solidFill>
                <a:latin typeface="+mn-lt"/>
                <a:ea typeface="+mn-ea"/>
                <a:cs typeface="+mn-cs"/>
              </a:rPr>
              <a:t>(65%), </a:t>
            </a:r>
            <a:r>
              <a:rPr lang="en-GB" sz="1200" b="1" kern="1200" dirty="0" smtClean="0">
                <a:solidFill>
                  <a:schemeClr val="tx1"/>
                </a:solidFill>
                <a:latin typeface="+mn-lt"/>
                <a:ea typeface="+mn-ea"/>
                <a:cs typeface="+mn-cs"/>
              </a:rPr>
              <a:t>methadone </a:t>
            </a:r>
            <a:r>
              <a:rPr lang="en-GB" sz="1200" kern="1200" dirty="0" smtClean="0">
                <a:solidFill>
                  <a:schemeClr val="tx1"/>
                </a:solidFill>
                <a:latin typeface="+mn-lt"/>
                <a:ea typeface="+mn-ea"/>
                <a:cs typeface="+mn-cs"/>
              </a:rPr>
              <a:t>(51%)</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40%, 43%</a:t>
            </a:r>
            <a:r>
              <a:rPr lang="en-GB" sz="1200" kern="1200" baseline="0" dirty="0" smtClean="0">
                <a:solidFill>
                  <a:schemeClr val="tx1"/>
                </a:solidFill>
                <a:latin typeface="+mn-lt"/>
                <a:ea typeface="+mn-ea"/>
                <a:cs typeface="+mn-cs"/>
              </a:rPr>
              <a:t> among men)</a:t>
            </a:r>
          </a:p>
          <a:p>
            <a:r>
              <a:rPr lang="en-GB" sz="1200" b="1" kern="1200" baseline="0" dirty="0" smtClean="0">
                <a:solidFill>
                  <a:schemeClr val="tx1"/>
                </a:solidFill>
                <a:latin typeface="+mn-lt"/>
                <a:ea typeface="+mn-ea"/>
                <a:cs typeface="+mn-cs"/>
              </a:rPr>
              <a:t>Men</a:t>
            </a:r>
            <a:r>
              <a:rPr lang="en-GB" sz="1200" kern="1200" baseline="0" dirty="0" smtClean="0">
                <a:solidFill>
                  <a:schemeClr val="tx1"/>
                </a:solidFill>
                <a:latin typeface="+mn-lt"/>
                <a:ea typeface="+mn-ea"/>
                <a:cs typeface="+mn-cs"/>
              </a:rPr>
              <a:t>: Higher presence of </a:t>
            </a:r>
            <a:r>
              <a:rPr lang="en-GB" sz="1200" b="1" kern="1200" dirty="0" smtClean="0">
                <a:solidFill>
                  <a:schemeClr val="tx1"/>
                </a:solidFill>
                <a:latin typeface="+mn-lt"/>
                <a:ea typeface="+mn-ea"/>
                <a:cs typeface="+mn-cs"/>
              </a:rPr>
              <a:t>heroin/morphine </a:t>
            </a:r>
            <a:r>
              <a:rPr lang="en-GB" sz="1200" kern="1200" dirty="0" smtClean="0">
                <a:solidFill>
                  <a:schemeClr val="tx1"/>
                </a:solidFill>
                <a:latin typeface="+mn-lt"/>
                <a:ea typeface="+mn-ea"/>
                <a:cs typeface="+mn-cs"/>
              </a:rPr>
              <a:t>(65%), </a:t>
            </a:r>
            <a:r>
              <a:rPr lang="en-GB" sz="1200" b="1" kern="1200" dirty="0" smtClean="0">
                <a:solidFill>
                  <a:schemeClr val="tx1"/>
                </a:solidFill>
                <a:latin typeface="+mn-lt"/>
                <a:ea typeface="+mn-ea"/>
                <a:cs typeface="+mn-cs"/>
              </a:rPr>
              <a:t>alcohol </a:t>
            </a:r>
            <a:r>
              <a:rPr lang="en-GB" sz="1200" kern="1200" dirty="0" smtClean="0">
                <a:solidFill>
                  <a:schemeClr val="tx1"/>
                </a:solidFill>
                <a:latin typeface="+mn-lt"/>
                <a:ea typeface="+mn-ea"/>
                <a:cs typeface="+mn-cs"/>
              </a:rPr>
              <a:t>(51%)</a:t>
            </a:r>
            <a:r>
              <a:rPr lang="en-GB" sz="1200" kern="1200" baseline="0" dirty="0" smtClean="0">
                <a:solidFill>
                  <a:schemeClr val="tx1"/>
                </a:solidFill>
                <a:latin typeface="+mn-lt"/>
                <a:ea typeface="+mn-ea"/>
                <a:cs typeface="+mn-cs"/>
              </a:rPr>
              <a:t> (53%, 43% among women)</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Drug presence speak to wider prescribing</a:t>
            </a:r>
            <a:r>
              <a:rPr lang="en-GB" sz="1200" b="1"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among women:</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Across</a:t>
            </a:r>
            <a:r>
              <a:rPr lang="en-GB" sz="1200" kern="1200" baseline="0" dirty="0" smtClean="0">
                <a:solidFill>
                  <a:schemeClr val="tx1"/>
                </a:solidFill>
                <a:latin typeface="+mn-lt"/>
                <a:ea typeface="+mn-ea"/>
                <a:cs typeface="+mn-cs"/>
              </a:rPr>
              <a:t> time series, females more likely to have recent medical condition (72% </a:t>
            </a:r>
            <a:r>
              <a:rPr lang="en-GB" sz="1200" kern="1200" baseline="0" dirty="0" err="1" smtClean="0">
                <a:solidFill>
                  <a:schemeClr val="tx1"/>
                </a:solidFill>
                <a:latin typeface="+mn-lt"/>
                <a:ea typeface="+mn-ea"/>
                <a:cs typeface="+mn-cs"/>
              </a:rPr>
              <a:t>vs</a:t>
            </a:r>
            <a:r>
              <a:rPr lang="en-GB" sz="1200" kern="1200" baseline="0" dirty="0" smtClean="0">
                <a:solidFill>
                  <a:schemeClr val="tx1"/>
                </a:solidFill>
                <a:latin typeface="+mn-lt"/>
                <a:ea typeface="+mn-ea"/>
                <a:cs typeface="+mn-cs"/>
              </a:rPr>
              <a:t> 58%)</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Across</a:t>
            </a:r>
            <a:r>
              <a:rPr lang="en-GB" sz="1200" kern="1200" baseline="0" dirty="0" smtClean="0">
                <a:solidFill>
                  <a:schemeClr val="tx1"/>
                </a:solidFill>
                <a:latin typeface="+mn-lt"/>
                <a:ea typeface="+mn-ea"/>
                <a:cs typeface="+mn-cs"/>
              </a:rPr>
              <a:t> time series, females more likely to have recent psychiatric condition (70% </a:t>
            </a:r>
            <a:r>
              <a:rPr lang="en-GB" sz="1200" kern="1200" baseline="0" dirty="0" err="1" smtClean="0">
                <a:solidFill>
                  <a:schemeClr val="tx1"/>
                </a:solidFill>
                <a:latin typeface="+mn-lt"/>
                <a:ea typeface="+mn-ea"/>
                <a:cs typeface="+mn-cs"/>
              </a:rPr>
              <a:t>vs</a:t>
            </a:r>
            <a:r>
              <a:rPr lang="en-GB" sz="1200" kern="1200" baseline="0" dirty="0" smtClean="0">
                <a:solidFill>
                  <a:schemeClr val="tx1"/>
                </a:solidFill>
                <a:latin typeface="+mn-lt"/>
                <a:ea typeface="+mn-ea"/>
                <a:cs typeface="+mn-cs"/>
              </a:rPr>
              <a:t> 51%)</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2016, </a:t>
            </a:r>
            <a:r>
              <a:rPr lang="en-GB" sz="1200" b="1" kern="1200" dirty="0" smtClean="0">
                <a:solidFill>
                  <a:schemeClr val="tx1"/>
                </a:solidFill>
                <a:latin typeface="+mn-lt"/>
                <a:ea typeface="+mn-ea"/>
                <a:cs typeface="+mn-cs"/>
              </a:rPr>
              <a:t>97%</a:t>
            </a:r>
            <a:r>
              <a:rPr lang="en-GB" sz="1200" b="1" kern="1200" baseline="0" dirty="0" smtClean="0">
                <a:solidFill>
                  <a:schemeClr val="tx1"/>
                </a:solidFill>
                <a:latin typeface="+mn-lt"/>
                <a:ea typeface="+mn-ea"/>
                <a:cs typeface="+mn-cs"/>
              </a:rPr>
              <a:t> of both Ms and Fs had poly drug use </a:t>
            </a:r>
            <a:r>
              <a:rPr lang="en-GB" sz="1200" kern="1200" baseline="0" dirty="0" smtClean="0">
                <a:solidFill>
                  <a:schemeClr val="tx1"/>
                </a:solidFill>
                <a:latin typeface="+mn-lt"/>
                <a:ea typeface="+mn-ea"/>
                <a:cs typeface="+mn-cs"/>
              </a:rPr>
              <a:t>prior to death</a:t>
            </a:r>
          </a:p>
          <a:p>
            <a:endParaRPr lang="en-GB" sz="1200" kern="1200" baseline="0" dirty="0" smtClean="0">
              <a:solidFill>
                <a:schemeClr val="tx1"/>
              </a:solidFill>
              <a:latin typeface="+mn-lt"/>
              <a:ea typeface="+mn-ea"/>
              <a:cs typeface="+mn-cs"/>
            </a:endParaRPr>
          </a:p>
          <a:p>
            <a:r>
              <a:rPr lang="en-GB" dirty="0" err="1" smtClean="0"/>
              <a:t>Frischer</a:t>
            </a:r>
            <a:r>
              <a:rPr lang="en-GB" baseline="0" dirty="0" smtClean="0"/>
              <a:t>: </a:t>
            </a:r>
            <a:r>
              <a:rPr lang="en-GB" dirty="0" smtClean="0"/>
              <a:t>Single most important factor is </a:t>
            </a:r>
            <a:r>
              <a:rPr lang="en-GB" b="1" dirty="0" smtClean="0"/>
              <a:t>use of opioids and other depressant drugs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2016, </a:t>
            </a:r>
            <a:r>
              <a:rPr lang="en-GB" sz="1200" b="1" kern="1200" dirty="0" smtClean="0">
                <a:solidFill>
                  <a:schemeClr val="tx1"/>
                </a:solidFill>
                <a:latin typeface="+mn-lt"/>
                <a:ea typeface="+mn-ea"/>
                <a:cs typeface="+mn-cs"/>
              </a:rPr>
              <a:t>71%</a:t>
            </a:r>
            <a:r>
              <a:rPr lang="en-GB" sz="1200" b="1" kern="1200" baseline="0" dirty="0" smtClean="0">
                <a:solidFill>
                  <a:schemeClr val="tx1"/>
                </a:solidFill>
                <a:latin typeface="+mn-lt"/>
                <a:ea typeface="+mn-ea"/>
                <a:cs typeface="+mn-cs"/>
              </a:rPr>
              <a:t> F 71% M had opioids/</a:t>
            </a:r>
            <a:r>
              <a:rPr lang="en-GB" sz="1200" b="1" kern="1200" baseline="0" dirty="0" err="1" smtClean="0">
                <a:solidFill>
                  <a:schemeClr val="tx1"/>
                </a:solidFill>
                <a:latin typeface="+mn-lt"/>
                <a:ea typeface="+mn-ea"/>
                <a:cs typeface="+mn-cs"/>
              </a:rPr>
              <a:t>benzos</a:t>
            </a:r>
            <a:r>
              <a:rPr lang="en-GB" sz="1200" b="1" kern="1200" baseline="0" dirty="0" smtClean="0">
                <a:solidFill>
                  <a:schemeClr val="tx1"/>
                </a:solidFill>
                <a:latin typeface="+mn-lt"/>
                <a:ea typeface="+mn-ea"/>
                <a:cs typeface="+mn-cs"/>
              </a:rPr>
              <a:t> present at death</a:t>
            </a:r>
          </a:p>
          <a:p>
            <a:endParaRPr lang="en-GB" sz="1200" kern="1200" baseline="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2016 gabapentin (31%), pregabalin (23%) and zopiclone (10%) presence were all higher among females than males (21%, 16% and 3% respectively). Conversely, cannabis (33%) or cocaine (20%) were all more likely to be found present at post mortem among males than among females (53%, 43%, 23% and 14% respectively).</a:t>
            </a:r>
          </a:p>
          <a:p>
            <a:endParaRPr lang="en-GB" sz="1200" u="sng" dirty="0" smtClean="0">
              <a:solidFill>
                <a:srgbClr val="004380"/>
              </a:solidFill>
              <a:latin typeface="+mn-lt"/>
              <a:cs typeface="Arial" pitchFamily="34" charset="0"/>
            </a:endParaRPr>
          </a:p>
        </p:txBody>
      </p:sp>
      <p:sp>
        <p:nvSpPr>
          <p:cNvPr id="4" name="Slide Number Placeholder 3"/>
          <p:cNvSpPr>
            <a:spLocks noGrp="1"/>
          </p:cNvSpPr>
          <p:nvPr>
            <p:ph type="sldNum" sz="quarter" idx="10"/>
          </p:nvPr>
        </p:nvSpPr>
        <p:spPr/>
        <p:txBody>
          <a:bodyPr/>
          <a:lstStyle/>
          <a:p>
            <a:fld id="{21E7509D-1B7E-4475-940D-4F63958225A4}"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Injecting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Generally higher injecting </a:t>
            </a:r>
            <a:r>
              <a:rPr lang="en-GB" b="0" baseline="0" dirty="0" err="1" smtClean="0"/>
              <a:t>prev</a:t>
            </a:r>
            <a:r>
              <a:rPr lang="en-GB" b="0" baseline="0" dirty="0" smtClean="0"/>
              <a:t> among DRDs than among individuals in treatment SDMD</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Variation across time series in DRD </a:t>
            </a:r>
            <a:r>
              <a:rPr lang="en-GB" baseline="0" dirty="0" smtClean="0"/>
              <a:t>data</a:t>
            </a:r>
            <a:endParaRPr lang="en-GB" dirty="0" smtClean="0"/>
          </a:p>
          <a:p>
            <a:endParaRPr lang="en-GB" dirty="0" smtClean="0"/>
          </a:p>
          <a:p>
            <a:r>
              <a:rPr lang="en-GB" b="1" dirty="0" smtClean="0"/>
              <a:t>Female</a:t>
            </a:r>
            <a:r>
              <a:rPr lang="en-GB" b="1" baseline="0" dirty="0" smtClean="0"/>
              <a:t> injecting prevalence higher than male injecting in both SDMD and DRD </a:t>
            </a:r>
            <a:r>
              <a:rPr lang="en-GB" baseline="0" dirty="0" smtClean="0"/>
              <a:t>(but not by much)</a:t>
            </a:r>
          </a:p>
          <a:p>
            <a:endParaRPr lang="en-GB" baseline="0" dirty="0" smtClean="0"/>
          </a:p>
          <a:p>
            <a:endParaRPr lang="en-GB" baseline="0" dirty="0" smtClean="0"/>
          </a:p>
          <a:p>
            <a:r>
              <a:rPr lang="en-GB" baseline="0" dirty="0" smtClean="0"/>
              <a:t>So, </a:t>
            </a:r>
            <a:r>
              <a:rPr lang="en-GB" b="1" baseline="0" dirty="0" smtClean="0"/>
              <a:t>thinking about drug use </a:t>
            </a:r>
          </a:p>
          <a:p>
            <a:r>
              <a:rPr lang="en-GB" b="1" baseline="0" dirty="0" smtClean="0"/>
              <a:t>women start using at same age</a:t>
            </a:r>
            <a:r>
              <a:rPr lang="en-GB" baseline="0" dirty="0" smtClean="0"/>
              <a:t>, </a:t>
            </a:r>
          </a:p>
          <a:p>
            <a:r>
              <a:rPr lang="en-GB" b="1" baseline="0" dirty="0" smtClean="0"/>
              <a:t>use same types of drugs </a:t>
            </a:r>
            <a:r>
              <a:rPr lang="en-GB" baseline="0" dirty="0" smtClean="0"/>
              <a:t>as men (but more prescribed, less risky drugs) and have </a:t>
            </a:r>
          </a:p>
          <a:p>
            <a:r>
              <a:rPr lang="en-GB" b="1" baseline="0" dirty="0" smtClean="0"/>
              <a:t>marginally higher injecting prevalence</a:t>
            </a:r>
          </a:p>
        </p:txBody>
      </p:sp>
      <p:sp>
        <p:nvSpPr>
          <p:cNvPr id="4" name="Slide Number Placeholder 3"/>
          <p:cNvSpPr>
            <a:spLocks noGrp="1"/>
          </p:cNvSpPr>
          <p:nvPr>
            <p:ph type="sldNum" sz="quarter" idx="10"/>
          </p:nvPr>
        </p:nvSpPr>
        <p:spPr/>
        <p:txBody>
          <a:bodyPr/>
          <a:lstStyle/>
          <a:p>
            <a:fld id="{21E7509D-1B7E-4475-940D-4F63958225A4}"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Previous non-fatal OD is highly predictive</a:t>
            </a:r>
            <a:r>
              <a:rPr lang="en-GB" b="1" baseline="0" dirty="0" smtClean="0"/>
              <a:t> of fatal OD.</a:t>
            </a:r>
          </a:p>
          <a:p>
            <a:endParaRPr lang="en-GB" baseline="0" dirty="0" smtClean="0"/>
          </a:p>
          <a:p>
            <a:r>
              <a:rPr lang="en-GB" baseline="0" dirty="0" smtClean="0"/>
              <a:t>Work of Shane Drake and others shows risk of 1</a:t>
            </a:r>
            <a:r>
              <a:rPr lang="en-GB" baseline="30000" dirty="0" smtClean="0"/>
              <a:t>st</a:t>
            </a:r>
            <a:r>
              <a:rPr lang="en-GB" baseline="0" dirty="0" smtClean="0"/>
              <a:t> OD being fatal is lower than for subsequent ODs. However, data is not great – subjective interpretation of events, self-reported data</a:t>
            </a:r>
          </a:p>
          <a:p>
            <a:endParaRPr lang="en-GB" baseline="0" dirty="0" smtClean="0"/>
          </a:p>
          <a:p>
            <a:r>
              <a:rPr lang="en-GB" baseline="0" dirty="0" smtClean="0"/>
              <a:t>Recording of </a:t>
            </a:r>
            <a:r>
              <a:rPr lang="en-GB" b="1" baseline="0" dirty="0" smtClean="0"/>
              <a:t>known ODs higher among women than among men in DRD data </a:t>
            </a:r>
          </a:p>
          <a:p>
            <a:endParaRPr lang="en-GB" baseline="0" dirty="0" smtClean="0"/>
          </a:p>
          <a:p>
            <a:r>
              <a:rPr lang="en-GB" baseline="0" dirty="0" smtClean="0"/>
              <a:t>OD more likely because </a:t>
            </a:r>
            <a:r>
              <a:rPr lang="en-GB" b="1" baseline="0" dirty="0" smtClean="0"/>
              <a:t>lower BMI?</a:t>
            </a:r>
          </a:p>
        </p:txBody>
      </p:sp>
      <p:sp>
        <p:nvSpPr>
          <p:cNvPr id="4" name="Slide Number Placeholder 3"/>
          <p:cNvSpPr>
            <a:spLocks noGrp="1"/>
          </p:cNvSpPr>
          <p:nvPr>
            <p:ph type="sldNum" sz="quarter" idx="10"/>
          </p:nvPr>
        </p:nvSpPr>
        <p:spPr/>
        <p:txBody>
          <a:bodyPr/>
          <a:lstStyle/>
          <a:p>
            <a:fld id="{21E7509D-1B7E-4475-940D-4F63958225A4}"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smtClean="0"/>
              <a:t>These charts focus on</a:t>
            </a:r>
            <a:r>
              <a:rPr lang="en-GB" b="0" baseline="0" dirty="0" smtClean="0"/>
              <a:t> </a:t>
            </a:r>
            <a:r>
              <a:rPr lang="en-GB" b="1" baseline="0" dirty="0" smtClean="0"/>
              <a:t>Opioid-Related Deaths (ORDs).</a:t>
            </a:r>
          </a:p>
          <a:p>
            <a:endParaRPr lang="en-GB" b="0" baseline="0" dirty="0" smtClean="0"/>
          </a:p>
          <a:p>
            <a:r>
              <a:rPr lang="en-GB" b="1" baseline="0" dirty="0" smtClean="0"/>
              <a:t>Retention in treatment is regarded as protective against DRD </a:t>
            </a:r>
            <a:r>
              <a:rPr lang="en-GB" b="0" baseline="0" dirty="0" smtClean="0"/>
              <a:t>because of access to support and prescribing for OST</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OST is effective at reducing opioid use and protective against DRD </a:t>
            </a:r>
            <a:r>
              <a:rPr lang="en-GB" b="0" baseline="0" dirty="0" smtClean="0"/>
              <a:t>if prescribed within recommended guidelines. </a:t>
            </a:r>
            <a:endParaRPr lang="en-GB" b="1" dirty="0" smtClean="0"/>
          </a:p>
          <a:p>
            <a:endParaRPr lang="en-GB" b="0" baseline="0" dirty="0" smtClean="0"/>
          </a:p>
          <a:p>
            <a:r>
              <a:rPr lang="en-GB" b="0" baseline="0" dirty="0" smtClean="0"/>
              <a:t>NDRDD data - Among ORDs in all years combined (2009 to 2016), contact with a drug treatment service and OST at the time of death were both observed more often among people aged 35+ and females. </a:t>
            </a:r>
          </a:p>
          <a:p>
            <a:r>
              <a:rPr lang="en-GB" b="1" baseline="0" dirty="0" smtClean="0"/>
              <a:t>Women were significantly more likely than men to be in treatment or on OST</a:t>
            </a:r>
          </a:p>
          <a:p>
            <a:r>
              <a:rPr lang="en-GB" b="1" baseline="0" dirty="0" smtClean="0"/>
              <a:t>Older women were significantly more likely to be in treatment or on OST than younger women.</a:t>
            </a:r>
          </a:p>
          <a:p>
            <a:endParaRPr lang="en-GB" b="0" baseline="0" dirty="0" smtClean="0"/>
          </a:p>
          <a:p>
            <a:r>
              <a:rPr lang="en-GB" b="0" baseline="0" dirty="0" smtClean="0"/>
              <a:t>Over 90% of OST prescriptions (in general population and among DRDs) are for methadone.</a:t>
            </a:r>
          </a:p>
          <a:p>
            <a:r>
              <a:rPr lang="en-GB" b="1" baseline="0" dirty="0" smtClean="0"/>
              <a:t>Women were prescribed roughly similar amounts of methadone to men. </a:t>
            </a:r>
          </a:p>
          <a:p>
            <a:r>
              <a:rPr lang="en-GB" b="1" baseline="0" dirty="0" smtClean="0"/>
              <a:t>Average dose for both sexes was in recommended range.</a:t>
            </a:r>
          </a:p>
          <a:p>
            <a:endParaRPr lang="en-GB" b="0" baseline="0" dirty="0" smtClean="0"/>
          </a:p>
          <a:p>
            <a:r>
              <a:rPr lang="en-GB" b="0" baseline="0" dirty="0" smtClean="0"/>
              <a:t>Studies have shown that </a:t>
            </a:r>
            <a:r>
              <a:rPr lang="en-GB" b="1" baseline="0" dirty="0" smtClean="0"/>
              <a:t>methadone prescribing is associated with increased DRD for both sexes among people aged 35 and over</a:t>
            </a:r>
            <a:r>
              <a:rPr lang="en-GB" b="0" baseline="0" dirty="0" smtClean="0"/>
              <a:t>. However, they provide </a:t>
            </a:r>
            <a:r>
              <a:rPr lang="en-GB" b="1" baseline="0" dirty="0" smtClean="0"/>
              <a:t>no insight into why </a:t>
            </a:r>
            <a:r>
              <a:rPr lang="en-GB" b="0" baseline="0" dirty="0" smtClean="0"/>
              <a:t>that is – </a:t>
            </a:r>
            <a:r>
              <a:rPr lang="en-GB" b="1" baseline="0" dirty="0" smtClean="0"/>
              <a:t>association with other risks needs to be explored.</a:t>
            </a:r>
          </a:p>
        </p:txBody>
      </p:sp>
      <p:sp>
        <p:nvSpPr>
          <p:cNvPr id="4" name="Slide Number Placeholder 3"/>
          <p:cNvSpPr>
            <a:spLocks noGrp="1"/>
          </p:cNvSpPr>
          <p:nvPr>
            <p:ph type="sldNum" sz="quarter" idx="10"/>
          </p:nvPr>
        </p:nvSpPr>
        <p:spPr/>
        <p:txBody>
          <a:bodyPr/>
          <a:lstStyle/>
          <a:p>
            <a:fld id="{21E7509D-1B7E-4475-940D-4F63958225A4}"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smtClean="0"/>
              <a:t>Looking at living</a:t>
            </a:r>
            <a:r>
              <a:rPr lang="en-GB" b="0" baseline="0" dirty="0" smtClean="0"/>
              <a:t> circumstances</a:t>
            </a:r>
            <a:endParaRPr lang="en-GB" b="0" dirty="0" smtClean="0"/>
          </a:p>
          <a:p>
            <a:endParaRPr lang="en-GB" b="0" dirty="0" smtClean="0"/>
          </a:p>
          <a:p>
            <a:r>
              <a:rPr lang="en-GB" b="0" dirty="0" smtClean="0"/>
              <a:t>From </a:t>
            </a:r>
            <a:r>
              <a:rPr lang="en-GB" b="1" dirty="0" smtClean="0"/>
              <a:t>SDMD</a:t>
            </a:r>
            <a:r>
              <a:rPr lang="en-GB" b="0" baseline="0" dirty="0" smtClean="0"/>
              <a:t> data, </a:t>
            </a:r>
            <a:r>
              <a:rPr lang="en-GB" b="1" baseline="0" dirty="0" smtClean="0"/>
              <a:t>women are significantly more likely to live with a partner </a:t>
            </a:r>
            <a:r>
              <a:rPr lang="en-GB" b="0" baseline="0" dirty="0" smtClean="0"/>
              <a:t>or to live with friends when assessed for treatment.</a:t>
            </a:r>
          </a:p>
          <a:p>
            <a:endParaRPr lang="en-GB" b="0" baseline="0" dirty="0" smtClean="0"/>
          </a:p>
          <a:p>
            <a:r>
              <a:rPr lang="en-GB" b="0" baseline="0" dirty="0" smtClean="0"/>
              <a:t>From </a:t>
            </a:r>
            <a:r>
              <a:rPr lang="en-GB" b="1" baseline="0" dirty="0" smtClean="0"/>
              <a:t>DRD</a:t>
            </a:r>
            <a:r>
              <a:rPr lang="en-GB" b="0" baseline="0" dirty="0" smtClean="0"/>
              <a:t> data, </a:t>
            </a:r>
            <a:r>
              <a:rPr lang="en-GB" b="1" baseline="0" dirty="0" smtClean="0"/>
              <a:t>women are significantly less likely to live alone at death than men </a:t>
            </a:r>
            <a:r>
              <a:rPr lang="en-GB" b="0" baseline="0" dirty="0" smtClean="0"/>
              <a:t>(men over 35 are significantly more likely than any other group to do so) </a:t>
            </a:r>
          </a:p>
          <a:p>
            <a:r>
              <a:rPr lang="en-GB" b="1" baseline="0" dirty="0" smtClean="0"/>
              <a:t>Women are significantly more likely to live with a partner at death than men</a:t>
            </a:r>
            <a:endParaRPr lang="en-GB" b="1" dirty="0" smtClean="0"/>
          </a:p>
          <a:p>
            <a:endParaRPr lang="en-GB" b="0" baseline="0" dirty="0" smtClean="0"/>
          </a:p>
        </p:txBody>
      </p:sp>
      <p:sp>
        <p:nvSpPr>
          <p:cNvPr id="4" name="Slide Number Placeholder 3"/>
          <p:cNvSpPr>
            <a:spLocks noGrp="1"/>
          </p:cNvSpPr>
          <p:nvPr>
            <p:ph type="sldNum" sz="quarter" idx="10"/>
          </p:nvPr>
        </p:nvSpPr>
        <p:spPr/>
        <p:txBody>
          <a:bodyPr/>
          <a:lstStyle/>
          <a:p>
            <a:fld id="{21E7509D-1B7E-4475-940D-4F63958225A4}"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1" dirty="0" smtClean="0"/>
              <a:t>Living situation, particularly</a:t>
            </a:r>
            <a:r>
              <a:rPr lang="en-GB" b="1" baseline="0" dirty="0" smtClean="0"/>
              <a:t> living with others, is strongly associated with presence of others at death</a:t>
            </a:r>
          </a:p>
          <a:p>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Presence of others means someone can call ambulance or help</a:t>
            </a:r>
            <a:endParaRPr lang="en-GB" b="1" dirty="0" smtClean="0"/>
          </a:p>
          <a:p>
            <a:r>
              <a:rPr lang="en-GB" b="1" baseline="0" dirty="0" smtClean="0"/>
              <a:t>Presence of others at death was significantly higher for women than men</a:t>
            </a:r>
          </a:p>
          <a:p>
            <a:r>
              <a:rPr lang="en-GB" b="0" baseline="0" dirty="0" smtClean="0"/>
              <a:t>In 4 out of 5 deaths among women who lived with a partner, someone else was present at the time of death (83% compared to 50% of women who did not)</a:t>
            </a:r>
          </a:p>
          <a:p>
            <a:endParaRPr lang="en-GB" b="0" baseline="0" dirty="0" smtClean="0"/>
          </a:p>
          <a:p>
            <a:r>
              <a:rPr lang="en-GB" b="1" baseline="0" dirty="0" smtClean="0"/>
              <a:t>– </a:t>
            </a:r>
            <a:r>
              <a:rPr lang="en-GB" b="1" u="sng" baseline="0" dirty="0" smtClean="0"/>
              <a:t>so why are more women dying?</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Capacity </a:t>
            </a:r>
            <a:r>
              <a:rPr lang="en-GB" b="0" baseline="0" dirty="0" smtClean="0"/>
              <a:t>– </a:t>
            </a:r>
            <a:r>
              <a:rPr lang="en-GB" b="1" baseline="0" dirty="0" smtClean="0"/>
              <a:t>if there is drug use within relationships, witnesses may under influence and unable to save life</a:t>
            </a:r>
          </a:p>
          <a:p>
            <a:endParaRPr lang="en-GB" b="1" dirty="0" smtClean="0"/>
          </a:p>
          <a:p>
            <a:r>
              <a:rPr lang="en-GB" b="1" dirty="0" smtClean="0"/>
              <a:t>Take</a:t>
            </a:r>
            <a:r>
              <a:rPr lang="en-GB" b="1" baseline="0" dirty="0" smtClean="0"/>
              <a:t> Home Naloxone </a:t>
            </a:r>
            <a:r>
              <a:rPr lang="en-GB" b="0" baseline="0" dirty="0" smtClean="0"/>
              <a:t>– opioid antagonist – reverses opioid overdoses.</a:t>
            </a:r>
          </a:p>
          <a:p>
            <a:endParaRPr lang="en-GB" b="1" baseline="0" dirty="0" smtClean="0"/>
          </a:p>
          <a:p>
            <a:r>
              <a:rPr lang="en-GB" b="1" baseline="0" dirty="0" smtClean="0"/>
              <a:t>Dependent upon:</a:t>
            </a:r>
          </a:p>
          <a:p>
            <a:r>
              <a:rPr lang="en-GB" b="1" baseline="0" dirty="0" smtClean="0"/>
              <a:t>Opportunity – </a:t>
            </a:r>
            <a:r>
              <a:rPr lang="en-GB" b="0" baseline="0" dirty="0" smtClean="0"/>
              <a:t>you cannot administer THN to yourself; </a:t>
            </a:r>
            <a:r>
              <a:rPr lang="en-GB" b="1" baseline="0" dirty="0" smtClean="0"/>
              <a:t>someone else with capacity must be there to do it</a:t>
            </a:r>
            <a:endParaRPr lang="en-GB" b="1" u="sng" baseline="0" dirty="0" smtClean="0"/>
          </a:p>
          <a:p>
            <a:endParaRPr lang="en-GB" b="1" baseline="0" dirty="0" smtClean="0"/>
          </a:p>
          <a:p>
            <a:r>
              <a:rPr lang="en-GB" b="1" baseline="0" dirty="0" smtClean="0"/>
              <a:t>Availability – If others present, was there a THN kit available?</a:t>
            </a:r>
          </a:p>
          <a:p>
            <a:r>
              <a:rPr lang="en-GB" b="0" baseline="0" dirty="0" smtClean="0"/>
              <a:t>In spite of &gt;THN supply, </a:t>
            </a:r>
            <a:r>
              <a:rPr lang="en-GB" b="1" baseline="0" dirty="0" smtClean="0"/>
              <a:t>THN availability at time of death was low (6%)</a:t>
            </a:r>
          </a:p>
          <a:p>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Sizeable number of preventable DRDs among women</a:t>
            </a:r>
          </a:p>
          <a:p>
            <a:endParaRPr lang="en-GB" b="1" baseline="0" dirty="0" smtClean="0"/>
          </a:p>
          <a:p>
            <a:r>
              <a:rPr lang="en-GB" b="0" baseline="0" dirty="0" smtClean="0"/>
              <a:t>Could be argued that that finding is related to the outcome (death) and that THN availability among living would be higher</a:t>
            </a:r>
          </a:p>
          <a:p>
            <a:r>
              <a:rPr lang="en-GB" b="0" baseline="0" dirty="0" smtClean="0"/>
              <a:t>However, needle exchange survey findings shows THN carriage is low among living opioid users (6%)</a:t>
            </a:r>
          </a:p>
          <a:p>
            <a:endParaRPr lang="en-GB" b="1" baseline="0" dirty="0" smtClean="0"/>
          </a:p>
          <a:p>
            <a:endParaRPr lang="en-GB" b="0" baseline="0" dirty="0" smtClean="0"/>
          </a:p>
          <a:p>
            <a:r>
              <a:rPr lang="en-GB" b="1" baseline="0" dirty="0" smtClean="0"/>
              <a:t> </a:t>
            </a:r>
          </a:p>
          <a:p>
            <a:endParaRPr lang="en-GB" b="1" baseline="0" dirty="0" smtClean="0"/>
          </a:p>
          <a:p>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ODs are </a:t>
            </a:r>
            <a:r>
              <a:rPr lang="en-GB" b="1" baseline="0" dirty="0" smtClean="0"/>
              <a:t>complex events with multiple interrelated elements</a:t>
            </a:r>
            <a:r>
              <a:rPr lang="en-GB" baseline="0" dirty="0" smtClean="0"/>
              <a:t>.</a:t>
            </a:r>
          </a:p>
          <a:p>
            <a:r>
              <a:rPr lang="en-GB" baseline="0" dirty="0" smtClean="0"/>
              <a:t>Explored a small number factors, concentrating on </a:t>
            </a:r>
            <a:r>
              <a:rPr lang="en-GB" b="1" baseline="0" dirty="0" smtClean="0"/>
              <a:t>areas that relate to probability of OD and likelihood of fatality </a:t>
            </a:r>
            <a:r>
              <a:rPr lang="en-GB" baseline="0" dirty="0" smtClean="0"/>
              <a:t>&amp; where we have </a:t>
            </a:r>
            <a:r>
              <a:rPr lang="en-GB" b="1" baseline="0" dirty="0" smtClean="0"/>
              <a:t>good data</a:t>
            </a:r>
          </a:p>
          <a:p>
            <a:r>
              <a:rPr lang="en-GB" b="1" baseline="0" dirty="0" smtClean="0"/>
              <a:t>No attempt to weight risks</a:t>
            </a:r>
          </a:p>
          <a:p>
            <a:endParaRPr lang="en-GB" baseline="0" dirty="0" smtClean="0"/>
          </a:p>
          <a:p>
            <a:r>
              <a:rPr lang="en-GB" b="1" baseline="0" dirty="0" smtClean="0"/>
              <a:t>Have not included some factors which may increase likelihood of drug use </a:t>
            </a:r>
            <a:r>
              <a:rPr lang="en-GB" baseline="0" dirty="0" smtClean="0"/>
              <a:t>(i.e. Sex/</a:t>
            </a:r>
            <a:r>
              <a:rPr lang="en-GB" baseline="0" dirty="0" err="1" smtClean="0"/>
              <a:t>dom</a:t>
            </a:r>
            <a:r>
              <a:rPr lang="en-GB" baseline="0" dirty="0" smtClean="0"/>
              <a:t> </a:t>
            </a:r>
            <a:r>
              <a:rPr lang="en-GB" baseline="0" dirty="0" err="1" smtClean="0"/>
              <a:t>vio</a:t>
            </a:r>
            <a:r>
              <a:rPr lang="en-GB" baseline="0" dirty="0" smtClean="0"/>
              <a:t>, kids in care). </a:t>
            </a:r>
          </a:p>
          <a:p>
            <a:r>
              <a:rPr lang="en-GB" baseline="0" dirty="0" smtClean="0"/>
              <a:t>This is not because I don’t think they’re important, it’s because we </a:t>
            </a:r>
            <a:r>
              <a:rPr lang="en-GB" b="1" baseline="0" dirty="0" smtClean="0"/>
              <a:t>don’t have good data on these factors </a:t>
            </a:r>
          </a:p>
          <a:p>
            <a:endParaRPr lang="en-GB" baseline="0" dirty="0" smtClean="0"/>
          </a:p>
          <a:p>
            <a:r>
              <a:rPr lang="en-GB" b="1" baseline="0" dirty="0" smtClean="0"/>
              <a:t>Table summarises factors &amp; shows effect on DRD risk relative to men</a:t>
            </a:r>
          </a:p>
          <a:p>
            <a:endParaRPr lang="en-GB" b="1" baseline="0" dirty="0" smtClean="0"/>
          </a:p>
          <a:p>
            <a:r>
              <a:rPr lang="en-GB" b="1" baseline="0" dirty="0" smtClean="0"/>
              <a:t>Women are more likely to possess specific demographic/background characteristics that elevate DRD risk </a:t>
            </a:r>
          </a:p>
          <a:p>
            <a:r>
              <a:rPr lang="en-GB" baseline="0" dirty="0" smtClean="0"/>
              <a:t>For </a:t>
            </a:r>
            <a:r>
              <a:rPr lang="en-GB" b="1" baseline="0" dirty="0" smtClean="0"/>
              <a:t>treatment and situational components of DRD, they have a higher prevalence of protective factors </a:t>
            </a:r>
            <a:r>
              <a:rPr lang="en-GB" baseline="0" dirty="0" smtClean="0"/>
              <a:t>(treatment contact, living with others, witnessed ODs)</a:t>
            </a:r>
          </a:p>
          <a:p>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There are </a:t>
            </a:r>
            <a:r>
              <a:rPr lang="en-GB" b="1" baseline="0" dirty="0" smtClean="0"/>
              <a:t>more DRDs among men</a:t>
            </a:r>
            <a:r>
              <a:rPr lang="en-GB" baseline="0" dirty="0" smtClean="0"/>
              <a:t>, but a </a:t>
            </a:r>
            <a:r>
              <a:rPr lang="en-GB" dirty="0" smtClean="0"/>
              <a:t>particular pattern</a:t>
            </a:r>
            <a:r>
              <a:rPr lang="en-GB" baseline="0" dirty="0" smtClean="0"/>
              <a:t> evident in recent years is the </a:t>
            </a:r>
            <a:r>
              <a:rPr lang="en-GB" b="1" baseline="0" dirty="0" smtClean="0"/>
              <a:t>large percentage increase in the numbers of women dying of DRD</a:t>
            </a:r>
            <a:r>
              <a:rPr lang="en-GB" baseline="0" dirty="0" smtClean="0"/>
              <a:t>.</a:t>
            </a:r>
          </a:p>
          <a:p>
            <a:endParaRPr lang="en-GB" baseline="0" dirty="0" smtClean="0"/>
          </a:p>
          <a:p>
            <a:r>
              <a:rPr lang="en-GB" baseline="0" dirty="0" smtClean="0"/>
              <a:t>If we </a:t>
            </a:r>
            <a:r>
              <a:rPr lang="en-GB" b="1" baseline="0" dirty="0" smtClean="0"/>
              <a:t>compare annual average DRD numbers </a:t>
            </a:r>
            <a:r>
              <a:rPr lang="en-GB" b="0" baseline="0" dirty="0" smtClean="0"/>
              <a:t>across 2 three year periods</a:t>
            </a:r>
            <a:r>
              <a:rPr lang="en-GB" baseline="0" dirty="0" smtClean="0"/>
              <a:t>, we can see that </a:t>
            </a:r>
            <a:r>
              <a:rPr lang="en-GB" b="1" baseline="0" dirty="0" smtClean="0"/>
              <a:t>% change among women is much larger </a:t>
            </a:r>
            <a:r>
              <a:rPr lang="en-GB" baseline="0" dirty="0" smtClean="0"/>
              <a:t>than among men. 203% vs. 68%.</a:t>
            </a:r>
          </a:p>
          <a:p>
            <a:endParaRPr lang="en-GB" baseline="0" dirty="0" smtClean="0"/>
          </a:p>
          <a:p>
            <a:r>
              <a:rPr lang="en-GB" baseline="0" dirty="0" smtClean="0"/>
              <a:t>This observation in the 2014 NRS DRD report prompted us to include a </a:t>
            </a:r>
            <a:r>
              <a:rPr lang="en-GB" b="1" baseline="0" dirty="0" smtClean="0"/>
              <a:t>section examining differences between male and female DRDs in our NDRDD report on 2014 deaths</a:t>
            </a:r>
            <a:r>
              <a:rPr lang="en-GB" baseline="0" dirty="0" smtClean="0"/>
              <a:t>. This this led to the more thorough examination of females DRDs published recently – the work led by </a:t>
            </a:r>
            <a:r>
              <a:rPr lang="en-GB" b="1" baseline="0" dirty="0" smtClean="0"/>
              <a:t>Dr Emily Tweed</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Female DRDs, particularly those aged 35 </a:t>
            </a:r>
            <a:r>
              <a:rPr lang="en-GB" baseline="0" dirty="0" smtClean="0"/>
              <a:t>and over </a:t>
            </a:r>
            <a:r>
              <a:rPr lang="en-GB" b="1" baseline="0" dirty="0" smtClean="0"/>
              <a:t>don’t fit with conventional explanations </a:t>
            </a:r>
            <a:r>
              <a:rPr lang="en-GB" baseline="0" dirty="0" smtClean="0"/>
              <a:t>of DRDs. </a:t>
            </a:r>
          </a:p>
          <a:p>
            <a:r>
              <a:rPr lang="en-GB" b="1" dirty="0" smtClean="0"/>
              <a:t>Conventional</a:t>
            </a:r>
            <a:r>
              <a:rPr lang="en-GB" b="1" baseline="0" dirty="0" smtClean="0"/>
              <a:t> thinking about DRD risks has not been gendered</a:t>
            </a:r>
            <a:r>
              <a:rPr lang="en-GB" baseline="0" dirty="0" smtClean="0"/>
              <a:t> – probably because most DRDs are among men, male-focused explanations have done a pretty good job of explaining most DRDs.</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Also need to enhance our understanding of role of ageing</a:t>
            </a:r>
          </a:p>
          <a:p>
            <a:pPr marL="0" marR="0" indent="0" algn="l" defTabSz="914400" rtl="0" eaLnBrk="1" fontAlgn="auto" latinLnBrk="0" hangingPunct="1">
              <a:lnSpc>
                <a:spcPct val="100000"/>
              </a:lnSpc>
              <a:spcBef>
                <a:spcPts val="0"/>
              </a:spcBef>
              <a:spcAft>
                <a:spcPts val="0"/>
              </a:spcAft>
              <a:buClrTx/>
              <a:buSzTx/>
              <a:buFontTx/>
              <a:buNone/>
              <a:tabLst/>
              <a:defRPr/>
            </a:pPr>
            <a:r>
              <a:rPr lang="en-GB" b="1" u="sng" baseline="0" dirty="0" smtClean="0"/>
              <a:t>Risk analysis has to keep pace with PDP population change </a:t>
            </a:r>
          </a:p>
          <a:p>
            <a:endParaRPr lang="en-GB" baseline="0" dirty="0" smtClean="0"/>
          </a:p>
          <a:p>
            <a:r>
              <a:rPr lang="en-GB" b="1" baseline="0" dirty="0" smtClean="0"/>
              <a:t>Address gaps in data collection  </a:t>
            </a:r>
            <a:r>
              <a:rPr lang="en-GB" baseline="0" dirty="0" smtClean="0"/>
              <a:t>- drug use within relationships, potential role of partner-administered injection, relationships with children, quality/fit of drug treatment services  – all may influence risk of DRD and we have poor or no data on them.</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Improve understanding of prescribing risks </a:t>
            </a:r>
            <a:r>
              <a:rPr lang="en-GB" dirty="0" smtClean="0"/>
              <a:t>– examine &gt; methadone DRD risk</a:t>
            </a:r>
            <a:r>
              <a:rPr lang="en-GB" baseline="0" dirty="0" smtClean="0"/>
              <a:t> in relation to age, for women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Broaden analysis of risks beyond</a:t>
            </a:r>
            <a:r>
              <a:rPr lang="en-GB" b="1" baseline="0" dirty="0" smtClean="0"/>
              <a:t> DRDs </a:t>
            </a:r>
            <a:r>
              <a:rPr lang="en-GB" baseline="0" dirty="0" smtClean="0"/>
              <a:t>– </a:t>
            </a:r>
            <a:r>
              <a:rPr lang="en-GB" b="1" baseline="0" dirty="0" smtClean="0"/>
              <a:t>DRD is only one outcome </a:t>
            </a:r>
            <a:r>
              <a:rPr lang="en-GB" baseline="0" dirty="0" smtClean="0"/>
              <a:t>but is well recorded and its the most obvious, negative outcome. </a:t>
            </a:r>
            <a:r>
              <a:rPr lang="en-GB" b="1" baseline="0" dirty="0" smtClean="0"/>
              <a:t>Need to look at all-cause mortality - t</a:t>
            </a:r>
            <a:r>
              <a:rPr lang="en-GB" baseline="0" dirty="0" smtClean="0"/>
              <a:t>here are many possible outcomes for this population,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Cannot evaluate risk of DRD by studying DRDs </a:t>
            </a:r>
            <a:r>
              <a:rPr lang="en-GB" baseline="0" dirty="0" smtClean="0"/>
              <a:t>– some living people may have an equal or higher prevalence of some risks.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Understand care pathways and mortality among PDPs via </a:t>
            </a:r>
            <a:r>
              <a:rPr lang="en-GB" b="1" baseline="0" dirty="0" smtClean="0"/>
              <a:t>cohort approach</a:t>
            </a:r>
            <a:r>
              <a:rPr lang="en-GB" baseline="0" dirty="0" smtClean="0"/>
              <a:t>, linking drug-related data from multiple datasets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Need better data on treatment outcomes </a:t>
            </a:r>
            <a:r>
              <a:rPr lang="en-GB" b="0" baseline="0" dirty="0" smtClean="0"/>
              <a:t>in Scotland </a:t>
            </a:r>
            <a:r>
              <a:rPr lang="en-GB" baseline="0" dirty="0" smtClean="0"/>
              <a:t>– </a:t>
            </a:r>
            <a:r>
              <a:rPr lang="en-GB" b="0" baseline="0" dirty="0" smtClean="0"/>
              <a:t>we failed with SDMD, we need to succeed with DAISy</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Services understand their clients and where the gaps are, but DAISy outcome data is important because:</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highlight</a:t>
            </a:r>
            <a:r>
              <a:rPr lang="en-GB" b="1" baseline="0" dirty="0" smtClean="0"/>
              <a:t> differences in effectiveness </a:t>
            </a:r>
            <a:r>
              <a:rPr lang="en-GB" b="0" baseline="0" dirty="0" smtClean="0"/>
              <a:t>and </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Highlight </a:t>
            </a:r>
            <a:r>
              <a:rPr lang="en-GB" b="1" baseline="0" dirty="0" smtClean="0"/>
              <a:t>unmet needs </a:t>
            </a:r>
            <a:r>
              <a:rPr lang="en-GB" b="0" baseline="0" dirty="0" smtClean="0"/>
              <a:t>to ADPs and </a:t>
            </a:r>
            <a:r>
              <a:rPr lang="en-GB" b="1" baseline="0" dirty="0" smtClean="0"/>
              <a:t>to Government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Service provision, prescribing and methadone </a:t>
            </a:r>
            <a:r>
              <a:rPr lang="en-GB" baseline="0" dirty="0" smtClean="0"/>
              <a:t>are some of the areas of concern identified – we need </a:t>
            </a:r>
            <a:r>
              <a:rPr lang="en-GB" b="1" baseline="0" dirty="0" smtClean="0"/>
              <a:t>more evidence about the risks for women</a:t>
            </a:r>
            <a:r>
              <a:rPr lang="en-GB" baseline="0" dirty="0" smtClean="0"/>
              <a:t> in relation to these components of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ODs are complex events and there is no magic wand, but </a:t>
            </a:r>
            <a:r>
              <a:rPr lang="en-GB" b="1" baseline="0" dirty="0" smtClean="0"/>
              <a:t>services designed around the needs of women, with responsible prescribing and non-methadone OST options may help to reduce DRD risk.</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More research is needed </a:t>
            </a:r>
            <a:r>
              <a:rPr lang="en-GB" baseline="0" dirty="0" smtClean="0"/>
              <a:t>and practice needs to continue to respond to emerging evidence.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Some of the contextual OD factors provide a clearer basis for intervention:</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Lower prevalence of living alone among women </a:t>
            </a:r>
            <a:r>
              <a:rPr lang="en-GB" b="0" baseline="0" dirty="0" smtClean="0"/>
              <a:t>means </a:t>
            </a:r>
            <a:r>
              <a:rPr lang="en-GB" b="1" u="sng" baseline="0" dirty="0" smtClean="0"/>
              <a:t>OD prevention opportunities  </a:t>
            </a:r>
            <a:r>
              <a:rPr lang="en-GB" b="0" baseline="0" dirty="0" smtClean="0"/>
              <a:t>exist </a:t>
            </a:r>
            <a:r>
              <a:rPr lang="en-GB"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need to promote a better understanding of risks of drug use – </a:t>
            </a:r>
            <a:r>
              <a:rPr lang="en-GB" b="1" baseline="0" dirty="0" smtClean="0"/>
              <a:t>highlight risks of DU within relationships, awareness of drug combinations &amp; dose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High prevalence of witnessed OD </a:t>
            </a:r>
            <a:r>
              <a:rPr lang="en-GB" b="0" baseline="0" dirty="0" smtClean="0"/>
              <a:t>means </a:t>
            </a:r>
            <a:r>
              <a:rPr lang="en-GB" b="1" baseline="0" dirty="0" smtClean="0"/>
              <a:t>OD awareness among family/friends important–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Importance of </a:t>
            </a:r>
            <a:r>
              <a:rPr lang="en-GB" b="1" baseline="0" dirty="0" smtClean="0"/>
              <a:t>staggering use to ensure witness capacity </a:t>
            </a:r>
            <a:r>
              <a:rPr lang="en-GB" baseline="0" dirty="0" smtClean="0"/>
              <a:t>, &gt;</a:t>
            </a:r>
            <a:r>
              <a:rPr lang="en-GB" b="1" baseline="0" dirty="0" smtClean="0"/>
              <a:t>THN availability </a:t>
            </a:r>
            <a:r>
              <a:rPr lang="en-GB" baseline="0" dirty="0" smtClean="0"/>
              <a:t>(</a:t>
            </a:r>
            <a:r>
              <a:rPr lang="en-GB" baseline="0" dirty="0" err="1" smtClean="0"/>
              <a:t>partic</a:t>
            </a:r>
            <a:r>
              <a:rPr lang="en-GB" baseline="0" dirty="0" smtClean="0"/>
              <a:t>. via </a:t>
            </a:r>
            <a:r>
              <a:rPr lang="en-GB" b="1" baseline="0" dirty="0" smtClean="0"/>
              <a:t>GPs/hospitals</a:t>
            </a:r>
            <a:r>
              <a:rPr lang="en-GB" baseline="0" dirty="0" smtClean="0"/>
              <a:t>), </a:t>
            </a:r>
            <a:endParaRPr lang="en-GB" b="1"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1E7509D-1B7E-4475-940D-4F63958225A4}" type="slidenum">
              <a:rPr lang="en-GB" smtClean="0"/>
              <a:pPr/>
              <a:t>33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Reflectin</a:t>
            </a:r>
            <a:r>
              <a:rPr lang="en-GB" baseline="0" dirty="0" smtClean="0"/>
              <a:t>g on this, I want to pose a </a:t>
            </a:r>
            <a:r>
              <a:rPr lang="en-GB" b="1" baseline="0" dirty="0" smtClean="0"/>
              <a:t>some simple questions</a:t>
            </a:r>
            <a:r>
              <a:rPr lang="en-GB" baseline="0" dirty="0" smtClean="0"/>
              <a:t>.</a:t>
            </a:r>
          </a:p>
          <a:p>
            <a:endParaRPr lang="en-GB" baseline="0" dirty="0" smtClean="0"/>
          </a:p>
          <a:p>
            <a:r>
              <a:rPr lang="en-GB" dirty="0" smtClean="0"/>
              <a:t>In answering these questions,</a:t>
            </a:r>
            <a:r>
              <a:rPr lang="en-GB" baseline="0" dirty="0" smtClean="0"/>
              <a:t> I’m going to present some new analyses of:</a:t>
            </a:r>
          </a:p>
          <a:p>
            <a:r>
              <a:rPr lang="en-GB" b="1" baseline="0" dirty="0" smtClean="0"/>
              <a:t>NRS DRD data</a:t>
            </a:r>
          </a:p>
          <a:p>
            <a:r>
              <a:rPr lang="en-GB" b="1" baseline="0" dirty="0" smtClean="0"/>
              <a:t>NDRDD data</a:t>
            </a:r>
          </a:p>
          <a:p>
            <a:r>
              <a:rPr lang="en-GB" b="1" baseline="0" dirty="0" smtClean="0"/>
              <a:t>SDMD data</a:t>
            </a:r>
          </a:p>
          <a:p>
            <a:r>
              <a:rPr lang="en-GB" baseline="0" dirty="0" smtClean="0"/>
              <a:t>And also reflect on the </a:t>
            </a:r>
            <a:r>
              <a:rPr lang="en-GB" b="1" baseline="0" dirty="0" smtClean="0"/>
              <a:t>potential for changing what we do </a:t>
            </a:r>
            <a:r>
              <a:rPr lang="en-GB" baseline="0" dirty="0" smtClean="0"/>
              <a:t>in this area to address this issue more adequately</a:t>
            </a:r>
          </a:p>
          <a:p>
            <a:endParaRPr lang="en-GB" dirty="0" smtClean="0"/>
          </a:p>
          <a:p>
            <a:r>
              <a:rPr lang="en-GB" dirty="0" smtClean="0"/>
              <a:t>The </a:t>
            </a:r>
            <a:r>
              <a:rPr lang="en-GB" b="1" dirty="0" smtClean="0"/>
              <a:t>first</a:t>
            </a:r>
            <a:r>
              <a:rPr lang="en-GB" b="1" baseline="0" dirty="0" smtClean="0"/>
              <a:t> question is about the extent of the increase</a:t>
            </a:r>
            <a:r>
              <a:rPr lang="en-GB" baseline="0" dirty="0" smtClean="0"/>
              <a:t>. You probably think I just answered this in the previous slide, but I want to </a:t>
            </a:r>
            <a:r>
              <a:rPr lang="en-GB" b="1" baseline="0" dirty="0" smtClean="0"/>
              <a:t>go back and take another look</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main</a:t>
            </a:r>
            <a:r>
              <a:rPr lang="en-GB" baseline="0" dirty="0" smtClean="0"/>
              <a:t> issue with this statistic on % change is that the definition of DRD </a:t>
            </a:r>
            <a:r>
              <a:rPr lang="en-GB" b="1" baseline="0" dirty="0" smtClean="0"/>
              <a:t>includes deaths by suicides involving controlled drugs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Cause of death included in NRS publication since 2001</a:t>
            </a:r>
          </a:p>
          <a:p>
            <a:endParaRPr lang="en-GB" dirty="0" smtClean="0"/>
          </a:p>
          <a:p>
            <a:r>
              <a:rPr lang="en-GB" dirty="0" smtClean="0"/>
              <a:t>Over period 2001-2017 – percentage of </a:t>
            </a:r>
            <a:r>
              <a:rPr lang="en-GB" b="1" dirty="0" smtClean="0"/>
              <a:t>suicides</a:t>
            </a:r>
            <a:r>
              <a:rPr lang="en-GB" b="1" baseline="0" dirty="0" smtClean="0"/>
              <a:t> </a:t>
            </a:r>
            <a:r>
              <a:rPr lang="en-GB" b="1" dirty="0" smtClean="0"/>
              <a:t>twice as high among females </a:t>
            </a:r>
            <a:r>
              <a:rPr lang="en-GB" dirty="0" smtClean="0"/>
              <a:t>(13% of total)  as among males (6%) – green section</a:t>
            </a:r>
          </a:p>
          <a:p>
            <a:r>
              <a:rPr lang="en-GB" dirty="0" smtClean="0"/>
              <a:t>(</a:t>
            </a:r>
            <a:r>
              <a:rPr lang="en-GB" baseline="0" dirty="0" smtClean="0"/>
              <a:t>female suicides also increased more strongly (61%) than male suicides (23%))</a:t>
            </a:r>
          </a:p>
          <a:p>
            <a:endParaRPr lang="en-GB" baseline="0" dirty="0" smtClean="0"/>
          </a:p>
          <a:p>
            <a:r>
              <a:rPr lang="en-GB" baseline="0" dirty="0" smtClean="0"/>
              <a:t>Important to take suicides out because </a:t>
            </a:r>
            <a:r>
              <a:rPr lang="en-GB" b="1" baseline="0" dirty="0" smtClean="0"/>
              <a:t>drug use prior to death lower in suicides</a:t>
            </a:r>
          </a:p>
          <a:p>
            <a:r>
              <a:rPr lang="en-GB" b="1" baseline="0" dirty="0" smtClean="0"/>
              <a:t>From NDRDD 2016, only 26% suicides were known to use drugs (compared to 88% of non-intentional DRDs).</a:t>
            </a:r>
          </a:p>
          <a:p>
            <a:endParaRPr lang="en-GB" baseline="0" dirty="0" smtClean="0"/>
          </a:p>
          <a:p>
            <a:r>
              <a:rPr lang="en-GB" baseline="0" dirty="0" smtClean="0"/>
              <a:t>While </a:t>
            </a:r>
            <a:r>
              <a:rPr lang="en-GB" b="1" baseline="0" dirty="0" smtClean="0"/>
              <a:t>these deaths are very important </a:t>
            </a:r>
            <a:r>
              <a:rPr lang="en-GB" baseline="0" dirty="0" smtClean="0"/>
              <a:t>and many of the victims share </a:t>
            </a:r>
            <a:r>
              <a:rPr lang="en-GB" b="1" baseline="0" dirty="0" smtClean="0"/>
              <a:t>similar risk factors </a:t>
            </a:r>
            <a:r>
              <a:rPr lang="en-GB" baseline="0" dirty="0" smtClean="0"/>
              <a:t>as people who died from accidental overdose, they largely appear to be a </a:t>
            </a:r>
            <a:r>
              <a:rPr lang="en-GB" b="1" baseline="0" dirty="0" smtClean="0"/>
              <a:t>different group of people, to whom risk analysis of DRDs may not apply </a:t>
            </a:r>
            <a:r>
              <a:rPr lang="en-GB" baseline="0" dirty="0" smtClean="0"/>
              <a:t>– by taking them out we </a:t>
            </a:r>
            <a:r>
              <a:rPr lang="en-GB" b="1" baseline="0" dirty="0" smtClean="0"/>
              <a:t>reduce the noise in the data </a:t>
            </a:r>
            <a:r>
              <a:rPr lang="en-GB" b="0" baseline="0" dirty="0" smtClean="0"/>
              <a:t>which </a:t>
            </a:r>
            <a:r>
              <a:rPr lang="en-GB" b="1" baseline="0" dirty="0" smtClean="0"/>
              <a:t>allows better comparisons with other data </a:t>
            </a:r>
            <a:r>
              <a:rPr lang="en-GB" b="0" baseline="0" dirty="0" smtClean="0"/>
              <a:t>sources</a:t>
            </a:r>
            <a:r>
              <a:rPr lang="en-GB" baseline="0" dirty="0" smtClean="0"/>
              <a:t>.</a:t>
            </a:r>
          </a:p>
          <a:p>
            <a:endParaRPr lang="en-GB" baseline="0" dirty="0" smtClean="0"/>
          </a:p>
          <a:p>
            <a:r>
              <a:rPr lang="en-GB" baseline="0" dirty="0" smtClean="0"/>
              <a:t>% since 2012 is 42% of suicides </a:t>
            </a:r>
            <a:r>
              <a:rPr lang="en-GB" baseline="0" dirty="0" err="1" smtClean="0"/>
              <a:t>vs</a:t>
            </a:r>
            <a:r>
              <a:rPr lang="en-GB" baseline="0" dirty="0" smtClean="0"/>
              <a:t> 86% of non-intentional deaths (2009 onwards)</a:t>
            </a:r>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When we take out the </a:t>
            </a:r>
            <a:r>
              <a:rPr lang="en-GB" b="1" baseline="0" dirty="0" smtClean="0"/>
              <a:t>suicide deaths </a:t>
            </a:r>
            <a:r>
              <a:rPr lang="en-GB" baseline="0" dirty="0" smtClean="0"/>
              <a:t>out of the statistics to focus on accidental overdoses</a:t>
            </a:r>
          </a:p>
          <a:p>
            <a:r>
              <a:rPr lang="en-GB" b="1" baseline="0" dirty="0" smtClean="0"/>
              <a:t>Trend looks similar but the % increase for women is larger than before.</a:t>
            </a:r>
          </a:p>
          <a:p>
            <a:endParaRPr lang="en-GB" baseline="0" dirty="0" smtClean="0"/>
          </a:p>
          <a:p>
            <a:r>
              <a:rPr lang="en-GB" b="1" baseline="0" dirty="0" smtClean="0"/>
              <a:t>238% increase </a:t>
            </a:r>
            <a:r>
              <a:rPr lang="en-GB" baseline="0" dirty="0" err="1" smtClean="0"/>
              <a:t>vs</a:t>
            </a:r>
            <a:r>
              <a:rPr lang="en-GB" baseline="0" dirty="0" smtClean="0"/>
              <a:t> 203% increase</a:t>
            </a:r>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changes I’ve highlighted might be due to </a:t>
            </a:r>
            <a:r>
              <a:rPr lang="en-GB" b="1" baseline="0" dirty="0" smtClean="0"/>
              <a:t>changes in the population</a:t>
            </a:r>
            <a:r>
              <a:rPr lang="en-GB" baseline="0" dirty="0" smtClean="0"/>
              <a:t> using drugs</a:t>
            </a:r>
          </a:p>
          <a:p>
            <a:endParaRPr lang="en-GB" baseline="0" dirty="0" smtClean="0"/>
          </a:p>
          <a:p>
            <a:r>
              <a:rPr lang="en-GB" baseline="0" dirty="0" smtClean="0"/>
              <a:t>It could be a </a:t>
            </a:r>
            <a:r>
              <a:rPr lang="en-GB" b="1" baseline="0" dirty="0" smtClean="0"/>
              <a:t>function of population size</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t>More women may be dying of DRD because there has been an </a:t>
            </a:r>
            <a:r>
              <a:rPr lang="en-GB" b="1" baseline="0" dirty="0" smtClean="0"/>
              <a:t>disproportionate </a:t>
            </a:r>
            <a:r>
              <a:rPr lang="en-GB" b="1" u="sng" baseline="0" dirty="0" smtClean="0"/>
              <a:t>increase in the numbers </a:t>
            </a:r>
            <a:r>
              <a:rPr lang="en-GB" b="1" baseline="0" dirty="0" smtClean="0"/>
              <a:t>of women using drugs problematically? </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1E7509D-1B7E-4475-940D-4F63958225A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answer, I want to show</a:t>
            </a:r>
            <a:r>
              <a:rPr lang="en-GB" baseline="0" dirty="0" smtClean="0"/>
              <a:t> you this table of </a:t>
            </a:r>
            <a:r>
              <a:rPr lang="en-GB" b="1" baseline="0" dirty="0" smtClean="0"/>
              <a:t>accidental DRD rates per 1,000 </a:t>
            </a:r>
            <a:r>
              <a:rPr lang="en-GB" b="1" u="sng" baseline="0" dirty="0" smtClean="0"/>
              <a:t>general population </a:t>
            </a:r>
            <a:r>
              <a:rPr lang="en-GB" baseline="0" dirty="0" smtClean="0"/>
              <a:t>over time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Rates based on mid-year</a:t>
            </a:r>
            <a:r>
              <a:rPr lang="en-GB" baseline="0" dirty="0" smtClean="0"/>
              <a:t> population estimates for adults aged 15-64 in 2010, 2013 and 2015</a:t>
            </a:r>
          </a:p>
          <a:p>
            <a:endParaRPr lang="en-GB" baseline="0" dirty="0" smtClean="0"/>
          </a:p>
          <a:p>
            <a:r>
              <a:rPr lang="en-GB" baseline="0" dirty="0" smtClean="0"/>
              <a:t>Key points here are: </a:t>
            </a:r>
          </a:p>
          <a:p>
            <a:r>
              <a:rPr lang="en-GB" b="1" baseline="0" dirty="0" smtClean="0"/>
              <a:t>Males aged 25-34 have highest DRD rates</a:t>
            </a:r>
          </a:p>
          <a:p>
            <a:r>
              <a:rPr lang="en-GB" b="1" baseline="0" dirty="0" smtClean="0"/>
              <a:t>DRD rates level or decreasing over time among under 35s </a:t>
            </a:r>
            <a:r>
              <a:rPr lang="en-GB" baseline="0" dirty="0" smtClean="0"/>
              <a:t>(both sexes) </a:t>
            </a:r>
          </a:p>
          <a:p>
            <a:r>
              <a:rPr lang="en-GB" b="1" baseline="0" dirty="0" smtClean="0"/>
              <a:t>Biggest rate increase </a:t>
            </a:r>
            <a:r>
              <a:rPr lang="en-GB" baseline="0" dirty="0" smtClean="0"/>
              <a:t>seen in </a:t>
            </a:r>
            <a:r>
              <a:rPr lang="en-GB" b="1" baseline="0" dirty="0" smtClean="0"/>
              <a:t>females aged 35-64</a:t>
            </a:r>
          </a:p>
          <a:p>
            <a:endParaRPr lang="en-GB" baseline="0" dirty="0" smtClean="0"/>
          </a:p>
          <a:p>
            <a:r>
              <a:rPr lang="en-GB" baseline="0" dirty="0" smtClean="0"/>
              <a:t>These rates are partly a </a:t>
            </a:r>
            <a:r>
              <a:rPr lang="en-GB" b="1" baseline="0" dirty="0" smtClean="0"/>
              <a:t>reflection of the demographics of the PDP population</a:t>
            </a:r>
          </a:p>
          <a:p>
            <a:endParaRPr lang="en-GB" baseline="0" dirty="0" smtClean="0"/>
          </a:p>
        </p:txBody>
      </p:sp>
      <p:sp>
        <p:nvSpPr>
          <p:cNvPr id="4" name="Slide Number Placeholder 3"/>
          <p:cNvSpPr>
            <a:spLocks noGrp="1"/>
          </p:cNvSpPr>
          <p:nvPr>
            <p:ph type="sldNum" sz="quarter" idx="10"/>
          </p:nvPr>
        </p:nvSpPr>
        <p:spPr/>
        <p:txBody>
          <a:bodyPr/>
          <a:lstStyle/>
          <a:p>
            <a:fld id="{21E7509D-1B7E-4475-940D-4F63958225A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1FBC89-E269-4F3F-B1C7-7403F7523947}"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408EE-6EC5-446B-8EF0-368DE3F1C0C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1FBC89-E269-4F3F-B1C7-7403F7523947}"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408EE-6EC5-446B-8EF0-368DE3F1C0C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1FBC89-E269-4F3F-B1C7-7403F7523947}"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408EE-6EC5-446B-8EF0-368DE3F1C0CC}"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Oval 2"/>
          <p:cNvSpPr/>
          <p:nvPr userDrawn="1"/>
        </p:nvSpPr>
        <p:spPr>
          <a:xfrm>
            <a:off x="4644008" y="3429000"/>
            <a:ext cx="2492896" cy="249289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4" name="Donut 3"/>
          <p:cNvSpPr/>
          <p:nvPr userDrawn="1"/>
        </p:nvSpPr>
        <p:spPr>
          <a:xfrm>
            <a:off x="-1404664" y="-1755576"/>
            <a:ext cx="7344816" cy="7344816"/>
          </a:xfrm>
          <a:prstGeom prst="donut">
            <a:avLst>
              <a:gd name="adj" fmla="val 8546"/>
            </a:avLst>
          </a:prstGeom>
          <a:solidFill>
            <a:srgbClr val="6C238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grpSp>
        <p:nvGrpSpPr>
          <p:cNvPr id="2" name="Group 4"/>
          <p:cNvGrpSpPr/>
          <p:nvPr userDrawn="1"/>
        </p:nvGrpSpPr>
        <p:grpSpPr>
          <a:xfrm rot="17196525">
            <a:off x="7731114" y="5312345"/>
            <a:ext cx="2112665" cy="2400304"/>
            <a:chOff x="7713401" y="5182364"/>
            <a:chExt cx="2112665" cy="2400304"/>
          </a:xfrm>
        </p:grpSpPr>
        <p:sp>
          <p:nvSpPr>
            <p:cNvPr id="3" name="Donut 2"/>
            <p:cNvSpPr/>
            <p:nvPr userDrawn="1"/>
          </p:nvSpPr>
          <p:spPr>
            <a:xfrm>
              <a:off x="7713401" y="5547313"/>
              <a:ext cx="2035355" cy="2035355"/>
            </a:xfrm>
            <a:prstGeom prst="donut">
              <a:avLst>
                <a:gd name="adj" fmla="val 8546"/>
              </a:avLst>
            </a:prstGeom>
            <a:solidFill>
              <a:srgbClr val="6C2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Oval 3"/>
            <p:cNvSpPr/>
            <p:nvPr userDrawn="1"/>
          </p:nvSpPr>
          <p:spPr>
            <a:xfrm>
              <a:off x="9130030" y="5182364"/>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Donut 2"/>
          <p:cNvSpPr/>
          <p:nvPr userDrawn="1"/>
        </p:nvSpPr>
        <p:spPr>
          <a:xfrm>
            <a:off x="-408709" y="-491730"/>
            <a:ext cx="2035355" cy="2035355"/>
          </a:xfrm>
          <a:prstGeom prst="donut">
            <a:avLst>
              <a:gd name="adj" fmla="val 8546"/>
            </a:avLst>
          </a:prstGeom>
          <a:solidFill>
            <a:srgbClr val="6C2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Oval 3"/>
          <p:cNvSpPr/>
          <p:nvPr userDrawn="1"/>
        </p:nvSpPr>
        <p:spPr>
          <a:xfrm>
            <a:off x="1283676" y="908720"/>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Donut 2"/>
          <p:cNvSpPr/>
          <p:nvPr userDrawn="1"/>
        </p:nvSpPr>
        <p:spPr>
          <a:xfrm>
            <a:off x="-675023" y="5547313"/>
            <a:ext cx="2035355" cy="2035355"/>
          </a:xfrm>
          <a:prstGeom prst="donut">
            <a:avLst>
              <a:gd name="adj" fmla="val 8546"/>
            </a:avLst>
          </a:prstGeom>
          <a:solidFill>
            <a:srgbClr val="6C2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Oval 3"/>
          <p:cNvSpPr/>
          <p:nvPr userDrawn="1"/>
        </p:nvSpPr>
        <p:spPr>
          <a:xfrm>
            <a:off x="755576" y="5229200"/>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3" name="Oval 2"/>
          <p:cNvSpPr/>
          <p:nvPr userDrawn="1"/>
        </p:nvSpPr>
        <p:spPr>
          <a:xfrm>
            <a:off x="6156176" y="4077072"/>
            <a:ext cx="2016224" cy="2016224"/>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latin typeface="Arial" pitchFamily="34" charset="0"/>
                <a:cs typeface="Arial" pitchFamily="34" charset="0"/>
              </a:rPr>
              <a:t> </a:t>
            </a:r>
            <a:endParaRPr lang="en-GB" sz="1600" b="1" dirty="0">
              <a:latin typeface="Arial" pitchFamily="34" charset="0"/>
              <a:cs typeface="Arial" pitchFamily="34" charset="0"/>
            </a:endParaRPr>
          </a:p>
          <a:p>
            <a:endParaRPr lang="en-GB" sz="1600" b="1" dirty="0">
              <a:latin typeface="Arial" pitchFamily="34" charset="0"/>
              <a:cs typeface="Arial" pitchFamily="34" charset="0"/>
            </a:endParaRPr>
          </a:p>
        </p:txBody>
      </p:sp>
      <p:sp>
        <p:nvSpPr>
          <p:cNvPr id="4" name="Donut 3"/>
          <p:cNvSpPr/>
          <p:nvPr userDrawn="1"/>
        </p:nvSpPr>
        <p:spPr>
          <a:xfrm>
            <a:off x="1907704" y="764704"/>
            <a:ext cx="5040560" cy="5040560"/>
          </a:xfrm>
          <a:prstGeom prst="donut">
            <a:avLst>
              <a:gd name="adj" fmla="val 8546"/>
            </a:avLst>
          </a:prstGeom>
          <a:solidFill>
            <a:srgbClr val="6C238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1FBC89-E269-4F3F-B1C7-7403F7523947}"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408EE-6EC5-446B-8EF0-368DE3F1C0C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FBC89-E269-4F3F-B1C7-7403F7523947}"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408EE-6EC5-446B-8EF0-368DE3F1C0C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1FBC89-E269-4F3F-B1C7-7403F7523947}" type="datetimeFigureOut">
              <a:rPr lang="en-GB" smtClean="0"/>
              <a:t>20/09/2018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408EE-6EC5-446B-8EF0-368DE3F1C0C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1FBC89-E269-4F3F-B1C7-7403F7523947}" type="datetimeFigureOut">
              <a:rPr lang="en-GB" smtClean="0"/>
              <a:t>20/09/2018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E408EE-6EC5-446B-8EF0-368DE3F1C0C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1FBC89-E269-4F3F-B1C7-7403F7523947}" type="datetimeFigureOut">
              <a:rPr lang="en-GB" smtClean="0"/>
              <a:t>20/09/2018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E408EE-6EC5-446B-8EF0-368DE3F1C0C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FBC89-E269-4F3F-B1C7-7403F7523947}" type="datetimeFigureOut">
              <a:rPr lang="en-GB" smtClean="0"/>
              <a:t>20/09/2018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E408EE-6EC5-446B-8EF0-368DE3F1C0C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FBC89-E269-4F3F-B1C7-7403F7523947}" type="datetimeFigureOut">
              <a:rPr lang="en-GB" smtClean="0"/>
              <a:t>20/09/2018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408EE-6EC5-446B-8EF0-368DE3F1C0C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FBC89-E269-4F3F-B1C7-7403F7523947}" type="datetimeFigureOut">
              <a:rPr lang="en-GB" smtClean="0"/>
              <a:t>20/09/2018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408EE-6EC5-446B-8EF0-368DE3F1C0C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FBC89-E269-4F3F-B1C7-7403F7523947}" type="datetimeFigureOut">
              <a:rPr lang="en-GB" smtClean="0"/>
              <a:t>20/09/2018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408EE-6EC5-446B-8EF0-368DE3F1C0C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6" y="6047522"/>
            <a:ext cx="3513206" cy="615553"/>
          </a:xfrm>
          <a:prstGeom prst="rect">
            <a:avLst/>
          </a:prstGeom>
        </p:spPr>
        <p:txBody>
          <a:bodyPr wrap="square">
            <a:spAutoFit/>
          </a:bodyPr>
          <a:lstStyle/>
          <a:p>
            <a:r>
              <a:rPr lang="en-GB" b="1" dirty="0" smtClean="0">
                <a:solidFill>
                  <a:srgbClr val="092869"/>
                </a:solidFill>
                <a:latin typeface="Arial" pitchFamily="34" charset="0"/>
                <a:cs typeface="Arial" pitchFamily="34" charset="0"/>
              </a:rPr>
              <a:t>Lee Barnsdale </a:t>
            </a:r>
          </a:p>
          <a:p>
            <a:r>
              <a:rPr lang="en-GB" sz="1600" b="1" dirty="0" smtClean="0">
                <a:solidFill>
                  <a:srgbClr val="092869"/>
                </a:solidFill>
                <a:latin typeface="Arial" pitchFamily="34" charset="0"/>
                <a:cs typeface="Arial" pitchFamily="34" charset="0"/>
              </a:rPr>
              <a:t>Principal Analyst, ISD Scotland</a:t>
            </a:r>
            <a:endParaRPr lang="en-GB" sz="1600" b="1" dirty="0">
              <a:solidFill>
                <a:srgbClr val="092869"/>
              </a:solidFill>
              <a:latin typeface="Arial" pitchFamily="34" charset="0"/>
              <a:cs typeface="Arial" pitchFamily="34" charset="0"/>
            </a:endParaRPr>
          </a:p>
        </p:txBody>
      </p:sp>
      <p:sp>
        <p:nvSpPr>
          <p:cNvPr id="4" name="TextBox 3"/>
          <p:cNvSpPr txBox="1"/>
          <p:nvPr/>
        </p:nvSpPr>
        <p:spPr>
          <a:xfrm>
            <a:off x="395536" y="620688"/>
            <a:ext cx="4320480" cy="3139321"/>
          </a:xfrm>
          <a:prstGeom prst="rect">
            <a:avLst/>
          </a:prstGeom>
          <a:noFill/>
        </p:spPr>
        <p:txBody>
          <a:bodyPr wrap="square" rtlCol="0">
            <a:spAutoFit/>
          </a:bodyPr>
          <a:lstStyle/>
          <a:p>
            <a:r>
              <a:rPr lang="en-GB" sz="3600" b="1" dirty="0" smtClean="0">
                <a:solidFill>
                  <a:srgbClr val="6C2383"/>
                </a:solidFill>
                <a:latin typeface="Arial" pitchFamily="34" charset="0"/>
                <a:cs typeface="Arial" pitchFamily="34" charset="0"/>
              </a:rPr>
              <a:t>Gender, drug use and </a:t>
            </a:r>
            <a:r>
              <a:rPr lang="en-GB" sz="3600" b="1" dirty="0" smtClean="0">
                <a:solidFill>
                  <a:srgbClr val="6C2383"/>
                </a:solidFill>
                <a:latin typeface="Arial" pitchFamily="34" charset="0"/>
                <a:cs typeface="Arial" pitchFamily="34" charset="0"/>
              </a:rPr>
              <a:t>death</a:t>
            </a:r>
          </a:p>
          <a:p>
            <a:endParaRPr lang="en-GB" sz="3600" b="1" dirty="0" smtClean="0">
              <a:solidFill>
                <a:srgbClr val="6C2383"/>
              </a:solidFill>
              <a:latin typeface="Arial" pitchFamily="34" charset="0"/>
              <a:cs typeface="Arial" pitchFamily="34" charset="0"/>
            </a:endParaRPr>
          </a:p>
          <a:p>
            <a:endParaRPr lang="en-GB" sz="3600" b="1" dirty="0" smtClean="0">
              <a:solidFill>
                <a:srgbClr val="6C2383"/>
              </a:solidFill>
              <a:latin typeface="Arial" pitchFamily="34" charset="0"/>
              <a:cs typeface="Arial" pitchFamily="34" charset="0"/>
            </a:endParaRPr>
          </a:p>
          <a:p>
            <a:r>
              <a:rPr lang="en-GB" b="1" dirty="0" smtClean="0">
                <a:solidFill>
                  <a:srgbClr val="6C2383"/>
                </a:solidFill>
                <a:latin typeface="Arial" pitchFamily="34" charset="0"/>
                <a:cs typeface="Arial" pitchFamily="34" charset="0"/>
              </a:rPr>
              <a:t>Drug–Related Deaths among Women,</a:t>
            </a:r>
          </a:p>
          <a:p>
            <a:r>
              <a:rPr lang="en-GB" b="1" dirty="0" smtClean="0">
                <a:solidFill>
                  <a:srgbClr val="6C2383"/>
                </a:solidFill>
                <a:latin typeface="Arial" pitchFamily="34" charset="0"/>
                <a:cs typeface="Arial" pitchFamily="34" charset="0"/>
              </a:rPr>
              <a:t>University of Stirling,</a:t>
            </a:r>
          </a:p>
          <a:p>
            <a:r>
              <a:rPr lang="en-GB" b="1" dirty="0" smtClean="0">
                <a:solidFill>
                  <a:srgbClr val="6C2383"/>
                </a:solidFill>
                <a:latin typeface="Arial" pitchFamily="34" charset="0"/>
                <a:cs typeface="Arial" pitchFamily="34" charset="0"/>
              </a:rPr>
              <a:t>10 September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160" y="1556792"/>
            <a:ext cx="2736304" cy="3693319"/>
          </a:xfrm>
          <a:prstGeom prst="rect">
            <a:avLst/>
          </a:prstGeom>
          <a:noFill/>
        </p:spPr>
        <p:txBody>
          <a:bodyPr wrap="square" rtlCol="0">
            <a:spAutoFit/>
          </a:bodyPr>
          <a:lstStyle/>
          <a:p>
            <a:r>
              <a:rPr lang="en-GB" dirty="0" smtClean="0"/>
              <a:t>Estimates  of number of people with problematic </a:t>
            </a:r>
            <a:r>
              <a:rPr lang="en-GB" b="1" dirty="0" smtClean="0"/>
              <a:t>opiate and/or benzodiazepine </a:t>
            </a:r>
            <a:r>
              <a:rPr lang="en-GB" dirty="0" smtClean="0"/>
              <a:t>use.</a:t>
            </a:r>
          </a:p>
          <a:p>
            <a:endParaRPr lang="en-GB" dirty="0" smtClean="0"/>
          </a:p>
          <a:p>
            <a:r>
              <a:rPr lang="en-GB" dirty="0" smtClean="0"/>
              <a:t>Includes estimate of ‘hidden’ population.</a:t>
            </a:r>
          </a:p>
          <a:p>
            <a:endParaRPr lang="en-GB" dirty="0" smtClean="0"/>
          </a:p>
          <a:p>
            <a:r>
              <a:rPr lang="en-GB" dirty="0" smtClean="0"/>
              <a:t>Gradual increase in population since 2003</a:t>
            </a:r>
          </a:p>
          <a:p>
            <a:endParaRPr lang="en-GB" dirty="0" smtClean="0"/>
          </a:p>
          <a:p>
            <a:r>
              <a:rPr lang="en-GB" b="1" dirty="0" smtClean="0"/>
              <a:t>Approx 30% </a:t>
            </a:r>
            <a:r>
              <a:rPr lang="en-GB" dirty="0" smtClean="0"/>
              <a:t>of ‘Problem drug users’ are female </a:t>
            </a:r>
            <a:endParaRPr lang="en-GB" dirty="0"/>
          </a:p>
        </p:txBody>
      </p:sp>
      <p:graphicFrame>
        <p:nvGraphicFramePr>
          <p:cNvPr id="5" name="Chart 4"/>
          <p:cNvGraphicFramePr/>
          <p:nvPr/>
        </p:nvGraphicFramePr>
        <p:xfrm>
          <a:off x="611560" y="1628800"/>
          <a:ext cx="5328592"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idx="4294967295"/>
          </p:nvPr>
        </p:nvSpPr>
        <p:spPr>
          <a:xfrm>
            <a:off x="457200" y="274638"/>
            <a:ext cx="8229600" cy="1143000"/>
          </a:xfrm>
          <a:prstGeom prst="rect">
            <a:avLst/>
          </a:prstGeom>
        </p:spPr>
        <p:txBody>
          <a:bodyPr/>
          <a:lstStyle/>
          <a:p>
            <a:r>
              <a:rPr lang="en-GB" dirty="0" smtClean="0"/>
              <a:t>Drug Prevalence Estimates</a:t>
            </a:r>
            <a:endParaRPr lang="en-GB" dirty="0"/>
          </a:p>
        </p:txBody>
      </p:sp>
      <p:sp>
        <p:nvSpPr>
          <p:cNvPr id="6" name="TextBox 5"/>
          <p:cNvSpPr txBox="1"/>
          <p:nvPr/>
        </p:nvSpPr>
        <p:spPr>
          <a:xfrm>
            <a:off x="1187624" y="5013176"/>
            <a:ext cx="3816424" cy="246221"/>
          </a:xfrm>
          <a:prstGeom prst="rect">
            <a:avLst/>
          </a:prstGeom>
          <a:noFill/>
        </p:spPr>
        <p:txBody>
          <a:bodyPr wrap="square" rtlCol="0">
            <a:spAutoFit/>
          </a:bodyPr>
          <a:lstStyle/>
          <a:p>
            <a:r>
              <a:rPr lang="en-GB" sz="1000" dirty="0" smtClean="0"/>
              <a:t>Source: ISD Scotland</a:t>
            </a:r>
            <a:endParaRPr lang="en-GB"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160" y="1700808"/>
            <a:ext cx="2736304" cy="4247317"/>
          </a:xfrm>
          <a:prstGeom prst="rect">
            <a:avLst/>
          </a:prstGeom>
          <a:noFill/>
        </p:spPr>
        <p:txBody>
          <a:bodyPr wrap="square" rtlCol="0">
            <a:spAutoFit/>
          </a:bodyPr>
          <a:lstStyle/>
          <a:p>
            <a:r>
              <a:rPr lang="en-GB" dirty="0" smtClean="0"/>
              <a:t>Scottish Drug Misuse Database (SMR25a) assessments</a:t>
            </a:r>
          </a:p>
          <a:p>
            <a:endParaRPr lang="en-GB" dirty="0" smtClean="0"/>
          </a:p>
          <a:p>
            <a:r>
              <a:rPr lang="en-GB" dirty="0" smtClean="0"/>
              <a:t>Numbers of individuals presenting for specialist drug treatment</a:t>
            </a:r>
          </a:p>
          <a:p>
            <a:endParaRPr lang="en-GB" dirty="0" smtClean="0"/>
          </a:p>
          <a:p>
            <a:r>
              <a:rPr lang="en-GB" dirty="0" smtClean="0"/>
              <a:t>Gradual </a:t>
            </a:r>
            <a:r>
              <a:rPr lang="en-GB" b="1" dirty="0" smtClean="0"/>
              <a:t>decrease</a:t>
            </a:r>
            <a:r>
              <a:rPr lang="en-GB" dirty="0" smtClean="0"/>
              <a:t> in size of treatment population since 2013/14</a:t>
            </a:r>
          </a:p>
          <a:p>
            <a:endParaRPr lang="en-GB" dirty="0" smtClean="0"/>
          </a:p>
          <a:p>
            <a:r>
              <a:rPr lang="en-GB" b="1" dirty="0" smtClean="0"/>
              <a:t>Approx 30% </a:t>
            </a:r>
            <a:r>
              <a:rPr lang="en-GB" dirty="0" smtClean="0"/>
              <a:t>of individuals assessed for treatment are female </a:t>
            </a:r>
            <a:endParaRPr lang="en-GB" dirty="0"/>
          </a:p>
        </p:txBody>
      </p:sp>
      <p:graphicFrame>
        <p:nvGraphicFramePr>
          <p:cNvPr id="5" name="Chart 4"/>
          <p:cNvGraphicFramePr/>
          <p:nvPr/>
        </p:nvGraphicFramePr>
        <p:xfrm>
          <a:off x="467544" y="1772816"/>
          <a:ext cx="5544616"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idx="4294967295"/>
          </p:nvPr>
        </p:nvSpPr>
        <p:spPr>
          <a:xfrm>
            <a:off x="457200" y="274638"/>
            <a:ext cx="8229600" cy="1143000"/>
          </a:xfrm>
          <a:prstGeom prst="rect">
            <a:avLst/>
          </a:prstGeom>
        </p:spPr>
        <p:txBody>
          <a:bodyPr>
            <a:normAutofit fontScale="90000"/>
          </a:bodyPr>
          <a:lstStyle/>
          <a:p>
            <a:r>
              <a:rPr lang="en-GB" dirty="0" smtClean="0"/>
              <a:t>Specialist Drug Treatment Assessments</a:t>
            </a:r>
            <a:endParaRPr lang="en-GB" dirty="0"/>
          </a:p>
        </p:txBody>
      </p:sp>
      <p:sp>
        <p:nvSpPr>
          <p:cNvPr id="7" name="TextBox 6"/>
          <p:cNvSpPr txBox="1"/>
          <p:nvPr/>
        </p:nvSpPr>
        <p:spPr>
          <a:xfrm>
            <a:off x="1043608" y="5229200"/>
            <a:ext cx="3816424" cy="246221"/>
          </a:xfrm>
          <a:prstGeom prst="rect">
            <a:avLst/>
          </a:prstGeom>
          <a:noFill/>
        </p:spPr>
        <p:txBody>
          <a:bodyPr wrap="square" rtlCol="0">
            <a:spAutoFit/>
          </a:bodyPr>
          <a:lstStyle/>
          <a:p>
            <a:r>
              <a:rPr lang="en-GB" sz="1000" dirty="0" smtClean="0"/>
              <a:t>Source: ISD Scotland</a:t>
            </a:r>
            <a:endParaRPr lang="en-GB"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179512" y="620688"/>
            <a:ext cx="2962275" cy="2562225"/>
          </a:xfrm>
          <a:prstGeom prst="rect">
            <a:avLst/>
          </a:prstGeom>
          <a:noFill/>
          <a:ln w="9525">
            <a:noFill/>
            <a:miter lim="800000"/>
            <a:headEnd/>
            <a:tailEnd/>
          </a:ln>
        </p:spPr>
      </p:pic>
      <p:sp>
        <p:nvSpPr>
          <p:cNvPr id="5" name="TextBox 4"/>
          <p:cNvSpPr txBox="1"/>
          <p:nvPr/>
        </p:nvSpPr>
        <p:spPr>
          <a:xfrm>
            <a:off x="1547664" y="2852936"/>
            <a:ext cx="2088232" cy="307777"/>
          </a:xfrm>
          <a:prstGeom prst="rect">
            <a:avLst/>
          </a:prstGeom>
          <a:noFill/>
        </p:spPr>
        <p:txBody>
          <a:bodyPr wrap="square" rtlCol="0">
            <a:spAutoFit/>
          </a:bodyPr>
          <a:lstStyle/>
          <a:p>
            <a:r>
              <a:rPr lang="en-GB" sz="1400" dirty="0" smtClean="0"/>
              <a:t>Guardian, 23/08/17</a:t>
            </a:r>
            <a:endParaRPr lang="en-GB" sz="1400" dirty="0"/>
          </a:p>
        </p:txBody>
      </p:sp>
      <p:pic>
        <p:nvPicPr>
          <p:cNvPr id="63491" name="Picture 3"/>
          <p:cNvPicPr>
            <a:picLocks noChangeAspect="1" noChangeArrowheads="1"/>
          </p:cNvPicPr>
          <p:nvPr/>
        </p:nvPicPr>
        <p:blipFill>
          <a:blip r:embed="rId4" cstate="print"/>
          <a:srcRect/>
          <a:stretch>
            <a:fillRect/>
          </a:stretch>
        </p:blipFill>
        <p:spPr bwMode="auto">
          <a:xfrm>
            <a:off x="395536" y="3140968"/>
            <a:ext cx="8313737" cy="781050"/>
          </a:xfrm>
          <a:prstGeom prst="rect">
            <a:avLst/>
          </a:prstGeom>
          <a:noFill/>
          <a:ln w="9525">
            <a:noFill/>
            <a:miter lim="800000"/>
            <a:headEnd/>
            <a:tailEnd/>
          </a:ln>
        </p:spPr>
      </p:pic>
      <p:sp>
        <p:nvSpPr>
          <p:cNvPr id="7" name="TextBox 6"/>
          <p:cNvSpPr txBox="1"/>
          <p:nvPr/>
        </p:nvSpPr>
        <p:spPr>
          <a:xfrm>
            <a:off x="2051720" y="3573016"/>
            <a:ext cx="2088232" cy="307777"/>
          </a:xfrm>
          <a:prstGeom prst="rect">
            <a:avLst/>
          </a:prstGeom>
          <a:noFill/>
        </p:spPr>
        <p:txBody>
          <a:bodyPr wrap="square" rtlCol="0">
            <a:spAutoFit/>
          </a:bodyPr>
          <a:lstStyle/>
          <a:p>
            <a:r>
              <a:rPr lang="en-GB" sz="1400" dirty="0" smtClean="0"/>
              <a:t>Herald, 16/08/17</a:t>
            </a:r>
            <a:endParaRPr lang="en-GB" sz="1400" dirty="0"/>
          </a:p>
        </p:txBody>
      </p:sp>
      <p:pic>
        <p:nvPicPr>
          <p:cNvPr id="63492" name="Picture 4"/>
          <p:cNvPicPr>
            <a:picLocks noChangeAspect="1" noChangeArrowheads="1"/>
          </p:cNvPicPr>
          <p:nvPr/>
        </p:nvPicPr>
        <p:blipFill>
          <a:blip r:embed="rId5" cstate="print"/>
          <a:srcRect/>
          <a:stretch>
            <a:fillRect/>
          </a:stretch>
        </p:blipFill>
        <p:spPr bwMode="auto">
          <a:xfrm>
            <a:off x="251520" y="4005064"/>
            <a:ext cx="4316037" cy="2630612"/>
          </a:xfrm>
          <a:prstGeom prst="rect">
            <a:avLst/>
          </a:prstGeom>
          <a:noFill/>
          <a:ln w="9525">
            <a:noFill/>
            <a:miter lim="800000"/>
            <a:headEnd/>
            <a:tailEnd/>
          </a:ln>
        </p:spPr>
      </p:pic>
      <p:grpSp>
        <p:nvGrpSpPr>
          <p:cNvPr id="2" name="Group 20"/>
          <p:cNvGrpSpPr/>
          <p:nvPr/>
        </p:nvGrpSpPr>
        <p:grpSpPr>
          <a:xfrm>
            <a:off x="3491880" y="1556792"/>
            <a:ext cx="4896544" cy="595809"/>
            <a:chOff x="3203848" y="908720"/>
            <a:chExt cx="4896544" cy="595809"/>
          </a:xfrm>
        </p:grpSpPr>
        <p:pic>
          <p:nvPicPr>
            <p:cNvPr id="63493" name="Picture 5"/>
            <p:cNvPicPr>
              <a:picLocks noChangeAspect="1" noChangeArrowheads="1"/>
            </p:cNvPicPr>
            <p:nvPr/>
          </p:nvPicPr>
          <p:blipFill>
            <a:blip r:embed="rId6" cstate="print"/>
            <a:srcRect/>
            <a:stretch>
              <a:fillRect/>
            </a:stretch>
          </p:blipFill>
          <p:spPr bwMode="auto">
            <a:xfrm>
              <a:off x="3203848" y="908720"/>
              <a:ext cx="4608512" cy="310389"/>
            </a:xfrm>
            <a:prstGeom prst="rect">
              <a:avLst/>
            </a:prstGeom>
            <a:noFill/>
            <a:ln w="9525">
              <a:noFill/>
              <a:miter lim="800000"/>
              <a:headEnd/>
              <a:tailEnd/>
            </a:ln>
          </p:spPr>
        </p:pic>
        <p:sp>
          <p:nvSpPr>
            <p:cNvPr id="10" name="TextBox 9"/>
            <p:cNvSpPr txBox="1"/>
            <p:nvPr/>
          </p:nvSpPr>
          <p:spPr>
            <a:xfrm>
              <a:off x="5796136" y="1196752"/>
              <a:ext cx="2304256" cy="307777"/>
            </a:xfrm>
            <a:prstGeom prst="rect">
              <a:avLst/>
            </a:prstGeom>
            <a:noFill/>
          </p:spPr>
          <p:txBody>
            <a:bodyPr wrap="square" rtlCol="0">
              <a:spAutoFit/>
            </a:bodyPr>
            <a:lstStyle/>
            <a:p>
              <a:r>
                <a:rPr lang="en-GB" sz="1400" dirty="0" smtClean="0"/>
                <a:t>Scottish Daily Mail, 16/08/17</a:t>
              </a:r>
              <a:endParaRPr lang="en-GB" sz="1400" dirty="0"/>
            </a:p>
          </p:txBody>
        </p:sp>
      </p:grpSp>
      <p:sp>
        <p:nvSpPr>
          <p:cNvPr id="11" name="Rectangle 10"/>
          <p:cNvSpPr/>
          <p:nvPr/>
        </p:nvSpPr>
        <p:spPr>
          <a:xfrm>
            <a:off x="2843808" y="6381328"/>
            <a:ext cx="1661160" cy="307777"/>
          </a:xfrm>
          <a:prstGeom prst="rect">
            <a:avLst/>
          </a:prstGeom>
        </p:spPr>
        <p:txBody>
          <a:bodyPr wrap="none">
            <a:spAutoFit/>
          </a:bodyPr>
          <a:lstStyle/>
          <a:p>
            <a:r>
              <a:rPr lang="en-GB" sz="1400" dirty="0" smtClean="0"/>
              <a:t>Scotsman, 16/08/17</a:t>
            </a:r>
            <a:endParaRPr lang="en-GB" sz="1400" dirty="0"/>
          </a:p>
        </p:txBody>
      </p:sp>
      <p:pic>
        <p:nvPicPr>
          <p:cNvPr id="63494" name="Picture 6"/>
          <p:cNvPicPr>
            <a:picLocks noChangeAspect="1" noChangeArrowheads="1"/>
          </p:cNvPicPr>
          <p:nvPr/>
        </p:nvPicPr>
        <p:blipFill>
          <a:blip r:embed="rId7" cstate="print"/>
          <a:srcRect/>
          <a:stretch>
            <a:fillRect/>
          </a:stretch>
        </p:blipFill>
        <p:spPr bwMode="auto">
          <a:xfrm>
            <a:off x="3419872" y="2132856"/>
            <a:ext cx="5116687" cy="936104"/>
          </a:xfrm>
          <a:prstGeom prst="rect">
            <a:avLst/>
          </a:prstGeom>
          <a:noFill/>
          <a:ln w="9525">
            <a:noFill/>
            <a:miter lim="800000"/>
            <a:headEnd/>
            <a:tailEnd/>
          </a:ln>
        </p:spPr>
      </p:pic>
      <p:sp>
        <p:nvSpPr>
          <p:cNvPr id="13" name="TextBox 12"/>
          <p:cNvSpPr txBox="1"/>
          <p:nvPr/>
        </p:nvSpPr>
        <p:spPr>
          <a:xfrm>
            <a:off x="6839744" y="2708920"/>
            <a:ext cx="2304256" cy="307777"/>
          </a:xfrm>
          <a:prstGeom prst="rect">
            <a:avLst/>
          </a:prstGeom>
          <a:noFill/>
        </p:spPr>
        <p:txBody>
          <a:bodyPr wrap="square" rtlCol="0">
            <a:spAutoFit/>
          </a:bodyPr>
          <a:lstStyle/>
          <a:p>
            <a:r>
              <a:rPr lang="en-GB" sz="1400" dirty="0" err="1" smtClean="0"/>
              <a:t>Holyrood</a:t>
            </a:r>
            <a:r>
              <a:rPr lang="en-GB" sz="1400" dirty="0" smtClean="0"/>
              <a:t>, 15/08/17</a:t>
            </a:r>
            <a:endParaRPr lang="en-GB" sz="1400" dirty="0"/>
          </a:p>
        </p:txBody>
      </p:sp>
      <p:pic>
        <p:nvPicPr>
          <p:cNvPr id="63495" name="Picture 7"/>
          <p:cNvPicPr>
            <a:picLocks noChangeAspect="1" noChangeArrowheads="1"/>
          </p:cNvPicPr>
          <p:nvPr/>
        </p:nvPicPr>
        <p:blipFill>
          <a:blip r:embed="rId8" cstate="print"/>
          <a:srcRect/>
          <a:stretch>
            <a:fillRect/>
          </a:stretch>
        </p:blipFill>
        <p:spPr bwMode="auto">
          <a:xfrm>
            <a:off x="4716016" y="3573016"/>
            <a:ext cx="3754900" cy="3118669"/>
          </a:xfrm>
          <a:prstGeom prst="rect">
            <a:avLst/>
          </a:prstGeom>
          <a:noFill/>
          <a:ln w="9525">
            <a:noFill/>
            <a:miter lim="800000"/>
            <a:headEnd/>
            <a:tailEnd/>
          </a:ln>
        </p:spPr>
      </p:pic>
      <p:sp>
        <p:nvSpPr>
          <p:cNvPr id="15" name="TextBox 14"/>
          <p:cNvSpPr txBox="1"/>
          <p:nvPr/>
        </p:nvSpPr>
        <p:spPr>
          <a:xfrm>
            <a:off x="6876256" y="4149080"/>
            <a:ext cx="2088232" cy="307777"/>
          </a:xfrm>
          <a:prstGeom prst="rect">
            <a:avLst/>
          </a:prstGeom>
          <a:noFill/>
        </p:spPr>
        <p:txBody>
          <a:bodyPr wrap="square" rtlCol="0">
            <a:spAutoFit/>
          </a:bodyPr>
          <a:lstStyle/>
          <a:p>
            <a:r>
              <a:rPr lang="en-GB" sz="1400" dirty="0" smtClean="0">
                <a:solidFill>
                  <a:schemeClr val="bg1"/>
                </a:solidFill>
              </a:rPr>
              <a:t>Scotsman, 05/04/17</a:t>
            </a:r>
            <a:endParaRPr lang="en-GB" sz="1400" dirty="0">
              <a:solidFill>
                <a:schemeClr val="bg1"/>
              </a:solidFill>
            </a:endParaRPr>
          </a:p>
        </p:txBody>
      </p:sp>
      <p:grpSp>
        <p:nvGrpSpPr>
          <p:cNvPr id="3" name="Group 21"/>
          <p:cNvGrpSpPr/>
          <p:nvPr/>
        </p:nvGrpSpPr>
        <p:grpSpPr>
          <a:xfrm>
            <a:off x="3491880" y="764704"/>
            <a:ext cx="5328592" cy="667817"/>
            <a:chOff x="3275856" y="188640"/>
            <a:chExt cx="5328592" cy="667817"/>
          </a:xfrm>
        </p:grpSpPr>
        <p:pic>
          <p:nvPicPr>
            <p:cNvPr id="63496" name="Picture 8"/>
            <p:cNvPicPr>
              <a:picLocks noChangeAspect="1" noChangeArrowheads="1"/>
            </p:cNvPicPr>
            <p:nvPr/>
          </p:nvPicPr>
          <p:blipFill>
            <a:blip r:embed="rId9" cstate="print"/>
            <a:srcRect/>
            <a:stretch>
              <a:fillRect/>
            </a:stretch>
          </p:blipFill>
          <p:spPr bwMode="auto">
            <a:xfrm>
              <a:off x="3275856" y="188640"/>
              <a:ext cx="4392488" cy="617694"/>
            </a:xfrm>
            <a:prstGeom prst="rect">
              <a:avLst/>
            </a:prstGeom>
            <a:noFill/>
            <a:ln w="9525">
              <a:noFill/>
              <a:miter lim="800000"/>
              <a:headEnd/>
              <a:tailEnd/>
            </a:ln>
          </p:spPr>
        </p:pic>
        <p:sp>
          <p:nvSpPr>
            <p:cNvPr id="17" name="TextBox 16"/>
            <p:cNvSpPr txBox="1"/>
            <p:nvPr/>
          </p:nvSpPr>
          <p:spPr>
            <a:xfrm>
              <a:off x="6300192" y="548680"/>
              <a:ext cx="2304256" cy="307777"/>
            </a:xfrm>
            <a:prstGeom prst="rect">
              <a:avLst/>
            </a:prstGeom>
            <a:noFill/>
          </p:spPr>
          <p:txBody>
            <a:bodyPr wrap="square" rtlCol="0">
              <a:spAutoFit/>
            </a:bodyPr>
            <a:lstStyle/>
            <a:p>
              <a:r>
                <a:rPr lang="en-GB" sz="1400" dirty="0" smtClean="0"/>
                <a:t>BBC, 26/07/17</a:t>
              </a:r>
              <a:endParaRPr lang="en-GB" sz="1400" dirty="0"/>
            </a:p>
          </p:txBody>
        </p:sp>
      </p:grpSp>
      <p:sp>
        <p:nvSpPr>
          <p:cNvPr id="19" name="TextBox 18"/>
          <p:cNvSpPr txBox="1"/>
          <p:nvPr/>
        </p:nvSpPr>
        <p:spPr>
          <a:xfrm>
            <a:off x="6228184" y="476672"/>
            <a:ext cx="1728192" cy="307777"/>
          </a:xfrm>
          <a:prstGeom prst="rect">
            <a:avLst/>
          </a:prstGeom>
          <a:noFill/>
        </p:spPr>
        <p:txBody>
          <a:bodyPr wrap="square" rtlCol="0">
            <a:spAutoFit/>
          </a:bodyPr>
          <a:lstStyle/>
          <a:p>
            <a:r>
              <a:rPr lang="en-GB" sz="1400" dirty="0" smtClean="0"/>
              <a:t>Herald, 15/11/09</a:t>
            </a:r>
            <a:endParaRPr lang="en-GB" sz="1400" dirty="0"/>
          </a:p>
        </p:txBody>
      </p:sp>
      <p:pic>
        <p:nvPicPr>
          <p:cNvPr id="63498" name="Picture 10"/>
          <p:cNvPicPr>
            <a:picLocks noChangeAspect="1" noChangeArrowheads="1"/>
          </p:cNvPicPr>
          <p:nvPr/>
        </p:nvPicPr>
        <p:blipFill>
          <a:blip r:embed="rId10" cstate="print"/>
          <a:srcRect/>
          <a:stretch>
            <a:fillRect/>
          </a:stretch>
        </p:blipFill>
        <p:spPr bwMode="auto">
          <a:xfrm>
            <a:off x="323528" y="188640"/>
            <a:ext cx="7304718"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835696" y="1988840"/>
            <a:ext cx="5895669" cy="3780631"/>
          </a:xfrm>
          <a:prstGeom prst="rect">
            <a:avLst/>
          </a:prstGeom>
          <a:noFill/>
          <a:ln w="9525">
            <a:noFill/>
            <a:miter lim="800000"/>
            <a:headEnd/>
            <a:tailEnd/>
          </a:ln>
          <a:effectLst/>
        </p:spPr>
      </p:pic>
      <p:cxnSp>
        <p:nvCxnSpPr>
          <p:cNvPr id="4" name="Straight Connector 3"/>
          <p:cNvCxnSpPr/>
          <p:nvPr/>
        </p:nvCxnSpPr>
        <p:spPr>
          <a:xfrm flipV="1">
            <a:off x="3923928" y="2204864"/>
            <a:ext cx="0" cy="27363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2123728" y="404664"/>
            <a:ext cx="5401022" cy="11366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Older People with</a:t>
            </a:r>
            <a:r>
              <a:rPr kumimoji="0" lang="en-GB" sz="3200" b="0" i="0" u="none" strike="noStrike" kern="1200" cap="none" spc="0" normalizeH="0" noProof="0" dirty="0" smtClean="0">
                <a:ln>
                  <a:noFill/>
                </a:ln>
                <a:solidFill>
                  <a:schemeClr val="tx1"/>
                </a:solidFill>
                <a:effectLst/>
                <a:uLnTx/>
                <a:uFillTx/>
                <a:latin typeface="+mj-lt"/>
                <a:ea typeface="+mj-ea"/>
                <a:cs typeface="+mj-cs"/>
              </a:rPr>
              <a:t> a Drug Problem: Population Projections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(2009/10-2027/28)</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2483768" y="5805264"/>
            <a:ext cx="3816424" cy="246221"/>
          </a:xfrm>
          <a:prstGeom prst="rect">
            <a:avLst/>
          </a:prstGeom>
          <a:noFill/>
        </p:spPr>
        <p:txBody>
          <a:bodyPr wrap="square" rtlCol="0">
            <a:spAutoFit/>
          </a:bodyPr>
          <a:lstStyle/>
          <a:p>
            <a:r>
              <a:rPr lang="en-GB" sz="1000" dirty="0" smtClean="0"/>
              <a:t>Source: ISD Scotland</a:t>
            </a:r>
            <a:endParaRPr lang="en-GB"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11760" y="1916832"/>
          <a:ext cx="5184576" cy="3337560"/>
        </p:xfrm>
        <a:graphic>
          <a:graphicData uri="http://schemas.openxmlformats.org/drawingml/2006/table">
            <a:tbl>
              <a:tblPr firstRow="1" bandRow="1">
                <a:tableStyleId>{5C22544A-7EE6-4342-B048-85BDC9FD1C3A}</a:tableStyleId>
              </a:tblPr>
              <a:tblGrid>
                <a:gridCol w="1524000"/>
                <a:gridCol w="1140296"/>
                <a:gridCol w="1224136"/>
                <a:gridCol w="1296144"/>
              </a:tblGrid>
              <a:tr h="370840">
                <a:tc>
                  <a:txBody>
                    <a:bodyPr/>
                    <a:lstStyle/>
                    <a:p>
                      <a:endParaRPr lang="en-GB" dirty="0"/>
                    </a:p>
                  </a:txBody>
                  <a:tcPr/>
                </a:tc>
                <a:tc>
                  <a:txBody>
                    <a:bodyPr/>
                    <a:lstStyle/>
                    <a:p>
                      <a:r>
                        <a:rPr lang="en-GB" dirty="0" smtClean="0"/>
                        <a:t>2008-12</a:t>
                      </a:r>
                      <a:endParaRPr lang="en-GB" dirty="0"/>
                    </a:p>
                  </a:txBody>
                  <a:tcPr/>
                </a:tc>
                <a:tc>
                  <a:txBody>
                    <a:bodyPr/>
                    <a:lstStyle/>
                    <a:p>
                      <a:r>
                        <a:rPr lang="en-GB" dirty="0" smtClean="0"/>
                        <a:t>2011-15</a:t>
                      </a:r>
                      <a:endParaRPr lang="en-GB" dirty="0"/>
                    </a:p>
                  </a:txBody>
                  <a:tcPr/>
                </a:tc>
                <a:tc>
                  <a:txBody>
                    <a:bodyPr/>
                    <a:lstStyle/>
                    <a:p>
                      <a:r>
                        <a:rPr lang="en-GB" dirty="0" smtClean="0"/>
                        <a:t>2013-2017</a:t>
                      </a:r>
                      <a:endParaRPr lang="en-GB" dirty="0"/>
                    </a:p>
                  </a:txBody>
                  <a:tcPr/>
                </a:tc>
              </a:tr>
              <a:tr h="370840">
                <a:tc>
                  <a:txBody>
                    <a:bodyPr/>
                    <a:lstStyle/>
                    <a:p>
                      <a:r>
                        <a:rPr lang="en-GB" dirty="0" smtClean="0"/>
                        <a:t>Male 15-24</a:t>
                      </a:r>
                      <a:endParaRPr lang="en-GB" dirty="0"/>
                    </a:p>
                  </a:txBody>
                  <a:tcPr/>
                </a:tc>
                <a:tc>
                  <a:txBody>
                    <a:bodyPr/>
                    <a:lstStyle/>
                    <a:p>
                      <a:pPr algn="r"/>
                      <a:r>
                        <a:rPr lang="en-GB" dirty="0" smtClean="0"/>
                        <a:t>6.0</a:t>
                      </a:r>
                    </a:p>
                  </a:txBody>
                  <a:tcPr/>
                </a:tc>
                <a:tc>
                  <a:txBody>
                    <a:bodyPr/>
                    <a:lstStyle/>
                    <a:p>
                      <a:pPr algn="r"/>
                      <a:r>
                        <a:rPr lang="en-GB" dirty="0" smtClean="0"/>
                        <a:t>5.0</a:t>
                      </a:r>
                      <a:endParaRPr lang="en-GB" dirty="0"/>
                    </a:p>
                  </a:txBody>
                  <a:tcPr/>
                </a:tc>
                <a:tc>
                  <a:txBody>
                    <a:bodyPr/>
                    <a:lstStyle/>
                    <a:p>
                      <a:pPr algn="r"/>
                      <a:r>
                        <a:rPr lang="en-GB" dirty="0" smtClean="0"/>
                        <a:t>4.1</a:t>
                      </a:r>
                      <a:endParaRPr lang="en-GB" dirty="0"/>
                    </a:p>
                  </a:txBody>
                  <a:tcPr/>
                </a:tc>
              </a:tr>
              <a:tr h="370840">
                <a:tc>
                  <a:txBody>
                    <a:bodyPr/>
                    <a:lstStyle/>
                    <a:p>
                      <a:r>
                        <a:rPr lang="en-GB" dirty="0" smtClean="0"/>
                        <a:t>Male 25-34</a:t>
                      </a:r>
                      <a:endParaRPr lang="en-GB" dirty="0"/>
                    </a:p>
                  </a:txBody>
                  <a:tcPr/>
                </a:tc>
                <a:tc>
                  <a:txBody>
                    <a:bodyPr/>
                    <a:lstStyle/>
                    <a:p>
                      <a:pPr algn="r"/>
                      <a:r>
                        <a:rPr lang="en-GB" dirty="0" smtClean="0"/>
                        <a:t>8.6</a:t>
                      </a:r>
                      <a:endParaRPr lang="en-GB" dirty="0"/>
                    </a:p>
                  </a:txBody>
                  <a:tcPr/>
                </a:tc>
                <a:tc>
                  <a:txBody>
                    <a:bodyPr/>
                    <a:lstStyle/>
                    <a:p>
                      <a:pPr algn="r"/>
                      <a:r>
                        <a:rPr lang="en-GB" dirty="0" smtClean="0"/>
                        <a:t>8.1</a:t>
                      </a:r>
                      <a:endParaRPr lang="en-GB" dirty="0"/>
                    </a:p>
                  </a:txBody>
                  <a:tcPr/>
                </a:tc>
                <a:tc>
                  <a:txBody>
                    <a:bodyPr/>
                    <a:lstStyle/>
                    <a:p>
                      <a:pPr algn="r"/>
                      <a:r>
                        <a:rPr lang="en-GB" dirty="0" smtClean="0"/>
                        <a:t>11.2</a:t>
                      </a:r>
                      <a:endParaRPr lang="en-GB" dirty="0"/>
                    </a:p>
                  </a:txBody>
                  <a:tcPr/>
                </a:tc>
              </a:tr>
              <a:tr h="370840">
                <a:tc>
                  <a:txBody>
                    <a:bodyPr/>
                    <a:lstStyle/>
                    <a:p>
                      <a:r>
                        <a:rPr lang="en-GB" dirty="0" smtClean="0"/>
                        <a:t>Male 35-64</a:t>
                      </a:r>
                    </a:p>
                  </a:txBody>
                  <a:tcPr/>
                </a:tc>
                <a:tc>
                  <a:txBody>
                    <a:bodyPr/>
                    <a:lstStyle/>
                    <a:p>
                      <a:pPr algn="r"/>
                      <a:r>
                        <a:rPr lang="en-GB" dirty="0" smtClean="0"/>
                        <a:t>11.5</a:t>
                      </a:r>
                      <a:endParaRPr lang="en-GB" dirty="0"/>
                    </a:p>
                  </a:txBody>
                  <a:tcPr/>
                </a:tc>
                <a:tc>
                  <a:txBody>
                    <a:bodyPr/>
                    <a:lstStyle/>
                    <a:p>
                      <a:pPr algn="r"/>
                      <a:r>
                        <a:rPr lang="en-GB" dirty="0" smtClean="0"/>
                        <a:t>11.5</a:t>
                      </a:r>
                      <a:endParaRPr lang="en-GB" dirty="0"/>
                    </a:p>
                  </a:txBody>
                  <a:tcPr/>
                </a:tc>
                <a:tc>
                  <a:txBody>
                    <a:bodyPr/>
                    <a:lstStyle/>
                    <a:p>
                      <a:pPr algn="r"/>
                      <a:r>
                        <a:rPr lang="en-GB" dirty="0" smtClean="0"/>
                        <a:t>13.1</a:t>
                      </a:r>
                      <a:endParaRPr lang="en-GB" dirty="0"/>
                    </a:p>
                  </a:txBody>
                  <a:tcPr/>
                </a:tc>
              </a:tr>
              <a:tr h="370840">
                <a:tc>
                  <a:txBody>
                    <a:bodyPr/>
                    <a:lstStyle/>
                    <a:p>
                      <a:r>
                        <a:rPr lang="en-GB" b="1" dirty="0" smtClean="0"/>
                        <a:t>Males</a:t>
                      </a:r>
                    </a:p>
                  </a:txBody>
                  <a:tcPr/>
                </a:tc>
                <a:tc>
                  <a:txBody>
                    <a:bodyPr/>
                    <a:lstStyle/>
                    <a:p>
                      <a:pPr algn="r"/>
                      <a:r>
                        <a:rPr lang="en-GB" b="1" dirty="0" smtClean="0"/>
                        <a:t>9.3</a:t>
                      </a:r>
                      <a:endParaRPr lang="en-GB" b="1" dirty="0"/>
                    </a:p>
                  </a:txBody>
                  <a:tcPr/>
                </a:tc>
                <a:tc>
                  <a:txBody>
                    <a:bodyPr/>
                    <a:lstStyle/>
                    <a:p>
                      <a:pPr algn="r"/>
                      <a:r>
                        <a:rPr lang="en-GB" b="1" dirty="0" smtClean="0"/>
                        <a:t>9.4</a:t>
                      </a:r>
                      <a:endParaRPr lang="en-GB" b="1" dirty="0"/>
                    </a:p>
                  </a:txBody>
                  <a:tcPr/>
                </a:tc>
                <a:tc>
                  <a:txBody>
                    <a:bodyPr/>
                    <a:lstStyle/>
                    <a:p>
                      <a:pPr algn="r"/>
                      <a:r>
                        <a:rPr lang="en-GB" b="1" dirty="0" smtClean="0">
                          <a:solidFill>
                            <a:srgbClr val="FF0000"/>
                          </a:solidFill>
                        </a:rPr>
                        <a:t>11.2</a:t>
                      </a:r>
                      <a:endParaRPr lang="en-GB" b="1" dirty="0">
                        <a:solidFill>
                          <a:srgbClr val="FF0000"/>
                        </a:solidFill>
                      </a:endParaRPr>
                    </a:p>
                  </a:txBody>
                  <a:tcPr/>
                </a:tc>
              </a:tr>
              <a:tr h="370840">
                <a:tc>
                  <a:txBody>
                    <a:bodyPr/>
                    <a:lstStyle/>
                    <a:p>
                      <a:r>
                        <a:rPr lang="en-GB" dirty="0" smtClean="0"/>
                        <a:t>Female 15-24</a:t>
                      </a:r>
                      <a:endParaRPr lang="en-GB" dirty="0"/>
                    </a:p>
                  </a:txBody>
                  <a:tcPr/>
                </a:tc>
                <a:tc>
                  <a:txBody>
                    <a:bodyPr/>
                    <a:lstStyle/>
                    <a:p>
                      <a:pPr algn="r"/>
                      <a:r>
                        <a:rPr lang="en-GB" dirty="0" smtClean="0"/>
                        <a:t>4.9</a:t>
                      </a:r>
                      <a:endParaRPr lang="en-GB" dirty="0"/>
                    </a:p>
                  </a:txBody>
                  <a:tcPr/>
                </a:tc>
                <a:tc>
                  <a:txBody>
                    <a:bodyPr/>
                    <a:lstStyle/>
                    <a:p>
                      <a:pPr algn="r"/>
                      <a:r>
                        <a:rPr lang="en-GB" dirty="0" smtClean="0"/>
                        <a:t>1.9</a:t>
                      </a:r>
                      <a:endParaRPr lang="en-GB" dirty="0"/>
                    </a:p>
                  </a:txBody>
                  <a:tcPr/>
                </a:tc>
                <a:tc>
                  <a:txBody>
                    <a:bodyPr/>
                    <a:lstStyle/>
                    <a:p>
                      <a:pPr algn="r"/>
                      <a:r>
                        <a:rPr lang="en-GB" dirty="0" smtClean="0"/>
                        <a:t>2.7</a:t>
                      </a:r>
                      <a:endParaRPr lang="en-GB" dirty="0"/>
                    </a:p>
                  </a:txBody>
                  <a:tcPr/>
                </a:tc>
              </a:tr>
              <a:tr h="370840">
                <a:tc>
                  <a:txBody>
                    <a:bodyPr/>
                    <a:lstStyle/>
                    <a:p>
                      <a:r>
                        <a:rPr lang="en-GB" dirty="0" smtClean="0"/>
                        <a:t>Female 25-34</a:t>
                      </a:r>
                      <a:endParaRPr lang="en-GB" dirty="0"/>
                    </a:p>
                  </a:txBody>
                  <a:tcPr/>
                </a:tc>
                <a:tc>
                  <a:txBody>
                    <a:bodyPr/>
                    <a:lstStyle/>
                    <a:p>
                      <a:pPr algn="r"/>
                      <a:r>
                        <a:rPr lang="en-GB" dirty="0" smtClean="0"/>
                        <a:t>4.8</a:t>
                      </a:r>
                      <a:endParaRPr lang="en-GB" dirty="0"/>
                    </a:p>
                  </a:txBody>
                  <a:tcPr/>
                </a:tc>
                <a:tc>
                  <a:txBody>
                    <a:bodyPr/>
                    <a:lstStyle/>
                    <a:p>
                      <a:pPr algn="r"/>
                      <a:r>
                        <a:rPr lang="en-GB" dirty="0" smtClean="0"/>
                        <a:t>5.1</a:t>
                      </a:r>
                      <a:endParaRPr lang="en-GB" dirty="0"/>
                    </a:p>
                  </a:txBody>
                  <a:tcPr/>
                </a:tc>
                <a:tc>
                  <a:txBody>
                    <a:bodyPr/>
                    <a:lstStyle/>
                    <a:p>
                      <a:pPr algn="r"/>
                      <a:r>
                        <a:rPr lang="en-GB" dirty="0" smtClean="0"/>
                        <a:t>7.5</a:t>
                      </a:r>
                      <a:endParaRPr lang="en-GB" dirty="0"/>
                    </a:p>
                  </a:txBody>
                  <a:tcPr/>
                </a:tc>
              </a:tr>
              <a:tr h="370840">
                <a:tc>
                  <a:txBody>
                    <a:bodyPr/>
                    <a:lstStyle/>
                    <a:p>
                      <a:r>
                        <a:rPr lang="en-GB" dirty="0" smtClean="0"/>
                        <a:t>Female 35-64</a:t>
                      </a:r>
                    </a:p>
                  </a:txBody>
                  <a:tcPr/>
                </a:tc>
                <a:tc>
                  <a:txBody>
                    <a:bodyPr/>
                    <a:lstStyle/>
                    <a:p>
                      <a:pPr algn="r"/>
                      <a:r>
                        <a:rPr lang="en-GB" dirty="0" smtClean="0">
                          <a:solidFill>
                            <a:srgbClr val="FF0000"/>
                          </a:solidFill>
                        </a:rPr>
                        <a:t>10.2</a:t>
                      </a:r>
                      <a:endParaRPr lang="en-GB" dirty="0">
                        <a:solidFill>
                          <a:srgbClr val="FF0000"/>
                        </a:solidFill>
                      </a:endParaRPr>
                    </a:p>
                  </a:txBody>
                  <a:tcPr/>
                </a:tc>
                <a:tc>
                  <a:txBody>
                    <a:bodyPr/>
                    <a:lstStyle/>
                    <a:p>
                      <a:pPr algn="r"/>
                      <a:r>
                        <a:rPr lang="en-GB" dirty="0" smtClean="0">
                          <a:solidFill>
                            <a:srgbClr val="FF0000"/>
                          </a:solidFill>
                        </a:rPr>
                        <a:t>14.1</a:t>
                      </a:r>
                      <a:endParaRPr lang="en-GB" dirty="0">
                        <a:solidFill>
                          <a:srgbClr val="FF0000"/>
                        </a:solidFill>
                      </a:endParaRPr>
                    </a:p>
                  </a:txBody>
                  <a:tcPr/>
                </a:tc>
                <a:tc>
                  <a:txBody>
                    <a:bodyPr/>
                    <a:lstStyle/>
                    <a:p>
                      <a:pPr algn="r"/>
                      <a:r>
                        <a:rPr lang="en-GB" dirty="0" smtClean="0">
                          <a:solidFill>
                            <a:srgbClr val="FF0000"/>
                          </a:solidFill>
                        </a:rPr>
                        <a:t>15.3</a:t>
                      </a:r>
                      <a:endParaRPr lang="en-GB" dirty="0">
                        <a:solidFill>
                          <a:srgbClr val="FF0000"/>
                        </a:solidFill>
                      </a:endParaRPr>
                    </a:p>
                  </a:txBody>
                  <a:tcPr/>
                </a:tc>
              </a:tr>
              <a:tr h="370840">
                <a:tc>
                  <a:txBody>
                    <a:bodyPr/>
                    <a:lstStyle/>
                    <a:p>
                      <a:r>
                        <a:rPr lang="en-GB" b="1" dirty="0" smtClean="0"/>
                        <a:t>Females</a:t>
                      </a:r>
                    </a:p>
                  </a:txBody>
                  <a:tcPr/>
                </a:tc>
                <a:tc>
                  <a:txBody>
                    <a:bodyPr/>
                    <a:lstStyle/>
                    <a:p>
                      <a:pPr algn="r"/>
                      <a:r>
                        <a:rPr lang="en-GB" b="1" dirty="0" smtClean="0"/>
                        <a:t>7.0</a:t>
                      </a:r>
                      <a:endParaRPr lang="en-GB" b="1" dirty="0"/>
                    </a:p>
                  </a:txBody>
                  <a:tcPr/>
                </a:tc>
                <a:tc>
                  <a:txBody>
                    <a:bodyPr/>
                    <a:lstStyle/>
                    <a:p>
                      <a:pPr algn="r"/>
                      <a:r>
                        <a:rPr lang="en-GB" b="1" dirty="0" smtClean="0"/>
                        <a:t>8.0</a:t>
                      </a:r>
                      <a:endParaRPr lang="en-GB" b="1" dirty="0"/>
                    </a:p>
                  </a:txBody>
                  <a:tcPr/>
                </a:tc>
                <a:tc>
                  <a:txBody>
                    <a:bodyPr/>
                    <a:lstStyle/>
                    <a:p>
                      <a:pPr algn="r"/>
                      <a:r>
                        <a:rPr lang="en-GB" b="1" dirty="0" smtClean="0">
                          <a:solidFill>
                            <a:srgbClr val="FF0000"/>
                          </a:solidFill>
                        </a:rPr>
                        <a:t>11.0</a:t>
                      </a:r>
                      <a:endParaRPr lang="en-GB" b="1" dirty="0">
                        <a:solidFill>
                          <a:srgbClr val="FF0000"/>
                        </a:solidFill>
                      </a:endParaRPr>
                    </a:p>
                  </a:txBody>
                  <a:tcPr/>
                </a:tc>
              </a:tr>
            </a:tbl>
          </a:graphicData>
        </a:graphic>
      </p:graphicFrame>
      <p:sp>
        <p:nvSpPr>
          <p:cNvPr id="3" name="Title 1"/>
          <p:cNvSpPr txBox="1">
            <a:spLocks/>
          </p:cNvSpPr>
          <p:nvPr/>
        </p:nvSpPr>
        <p:spPr>
          <a:xfrm>
            <a:off x="2195736" y="548680"/>
            <a:ext cx="5688632" cy="11366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Non-intentional DRD rates per 1,000</a:t>
            </a:r>
            <a:r>
              <a:rPr kumimoji="0" lang="en-GB" sz="3200" b="0" i="0" u="none" strike="noStrike" kern="1200" cap="none" spc="0" normalizeH="0" noProof="0" dirty="0" smtClean="0">
                <a:ln>
                  <a:noFill/>
                </a:ln>
                <a:solidFill>
                  <a:schemeClr val="tx1"/>
                </a:solidFill>
                <a:effectLst/>
                <a:uLnTx/>
                <a:uFillTx/>
                <a:latin typeface="+mj-lt"/>
                <a:ea typeface="+mj-ea"/>
                <a:cs typeface="+mj-cs"/>
              </a:rPr>
              <a:t> adults (PDPs)</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2411760" y="5373216"/>
            <a:ext cx="3816424" cy="246221"/>
          </a:xfrm>
          <a:prstGeom prst="rect">
            <a:avLst/>
          </a:prstGeom>
          <a:noFill/>
        </p:spPr>
        <p:txBody>
          <a:bodyPr wrap="square" rtlCol="0">
            <a:spAutoFit/>
          </a:bodyPr>
          <a:lstStyle/>
          <a:p>
            <a:r>
              <a:rPr lang="en-GB" sz="1000" dirty="0" smtClean="0"/>
              <a:t>Source: National Records of Scotland/ISD Scotland</a:t>
            </a:r>
            <a:endParaRPr lang="en-GB"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23728" y="404664"/>
            <a:ext cx="5401022" cy="1136650"/>
          </a:xfrm>
          <a:prstGeom prst="rect">
            <a:avLst/>
          </a:prstGeom>
        </p:spPr>
        <p:txBody>
          <a:bodyPr/>
          <a:lstStyle/>
          <a:p>
            <a:r>
              <a:rPr lang="en-GB" sz="3200" dirty="0" smtClean="0"/>
              <a:t>Non-intentional DRD trends (2001-2017)</a:t>
            </a:r>
            <a:endParaRPr lang="en-GB" sz="3200" dirty="0"/>
          </a:p>
        </p:txBody>
      </p:sp>
      <p:pic>
        <p:nvPicPr>
          <p:cNvPr id="12291" name="Picture 3"/>
          <p:cNvPicPr>
            <a:picLocks noChangeAspect="1" noChangeArrowheads="1"/>
          </p:cNvPicPr>
          <p:nvPr/>
        </p:nvPicPr>
        <p:blipFill>
          <a:blip r:embed="rId3" cstate="print"/>
          <a:srcRect/>
          <a:stretch>
            <a:fillRect/>
          </a:stretch>
        </p:blipFill>
        <p:spPr bwMode="auto">
          <a:xfrm>
            <a:off x="1979712" y="1772816"/>
            <a:ext cx="6123234" cy="4207544"/>
          </a:xfrm>
          <a:prstGeom prst="rect">
            <a:avLst/>
          </a:prstGeom>
          <a:noFill/>
          <a:ln w="9525">
            <a:noFill/>
            <a:miter lim="800000"/>
            <a:headEnd/>
            <a:tailEnd/>
          </a:ln>
          <a:effectLst/>
        </p:spPr>
      </p:pic>
      <p:sp>
        <p:nvSpPr>
          <p:cNvPr id="4" name="TextBox 3"/>
          <p:cNvSpPr txBox="1"/>
          <p:nvPr/>
        </p:nvSpPr>
        <p:spPr>
          <a:xfrm>
            <a:off x="2627784" y="5877272"/>
            <a:ext cx="3816424" cy="246221"/>
          </a:xfrm>
          <a:prstGeom prst="rect">
            <a:avLst/>
          </a:prstGeom>
          <a:noFill/>
        </p:spPr>
        <p:txBody>
          <a:bodyPr wrap="square" rtlCol="0">
            <a:spAutoFit/>
          </a:bodyPr>
          <a:lstStyle/>
          <a:p>
            <a:r>
              <a:rPr lang="en-GB" sz="1000" dirty="0" smtClean="0"/>
              <a:t>Source: National Records of Scotland</a:t>
            </a:r>
            <a:endParaRPr lang="en-GB"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484784"/>
            <a:ext cx="7560840" cy="3693319"/>
          </a:xfrm>
          <a:prstGeom prst="rect">
            <a:avLst/>
          </a:prstGeom>
          <a:noFill/>
        </p:spPr>
        <p:txBody>
          <a:bodyPr wrap="square" rtlCol="0">
            <a:spAutoFit/>
          </a:bodyPr>
          <a:lstStyle/>
          <a:p>
            <a:pPr marL="457200" indent="-457200">
              <a:buFont typeface="+mj-lt"/>
              <a:buAutoNum type="arabicPeriod"/>
            </a:pPr>
            <a:r>
              <a:rPr lang="en-GB" sz="2400" dirty="0" smtClean="0"/>
              <a:t>To what extent are DRDs among females increasing?</a:t>
            </a:r>
          </a:p>
          <a:p>
            <a:pPr marL="457200" indent="-457200">
              <a:buFont typeface="+mj-lt"/>
              <a:buAutoNum type="arabicPeriod"/>
            </a:pPr>
            <a:endParaRPr lang="en-GB" sz="2400" dirty="0" smtClean="0"/>
          </a:p>
          <a:p>
            <a:pPr marL="457200" indent="-457200">
              <a:buFont typeface="+mj-lt"/>
              <a:buAutoNum type="arabicPeriod"/>
            </a:pPr>
            <a:r>
              <a:rPr lang="en-GB" sz="2400" dirty="0" smtClean="0"/>
              <a:t>Does this reflect demographic changes in the population using drugs?</a:t>
            </a:r>
          </a:p>
          <a:p>
            <a:pPr marL="457200" indent="-457200">
              <a:buFont typeface="+mj-lt"/>
              <a:buAutoNum type="arabicPeriod"/>
            </a:pPr>
            <a:endParaRPr lang="en-GB" sz="2400" dirty="0" smtClean="0"/>
          </a:p>
          <a:p>
            <a:pPr marL="457200" indent="-457200">
              <a:buFont typeface="+mj-lt"/>
              <a:buAutoNum type="arabicPeriod"/>
            </a:pPr>
            <a:r>
              <a:rPr lang="en-GB" sz="2400" b="1" dirty="0" smtClean="0"/>
              <a:t>What are the other protective/risk factors for DRD and how do these differ between sexes?</a:t>
            </a:r>
          </a:p>
          <a:p>
            <a:pPr marL="457200" indent="-457200">
              <a:buFont typeface="+mj-lt"/>
              <a:buAutoNum type="arabicPeriod"/>
            </a:pPr>
            <a:endParaRPr lang="en-GB" sz="2400" dirty="0" smtClean="0"/>
          </a:p>
          <a:p>
            <a:pPr marL="457200" indent="-457200">
              <a:buFont typeface="+mj-lt"/>
              <a:buAutoNum type="arabicPeriod"/>
            </a:pPr>
            <a:r>
              <a:rPr lang="en-GB" sz="2400" dirty="0" smtClean="0"/>
              <a:t>What are the implications for research/policy/practice?</a:t>
            </a:r>
          </a:p>
          <a:p>
            <a:endParaRPr lang="en-GB" dirty="0"/>
          </a:p>
        </p:txBody>
      </p:sp>
      <p:sp>
        <p:nvSpPr>
          <p:cNvPr id="3" name="Title 2"/>
          <p:cNvSpPr>
            <a:spLocks noGrp="1"/>
          </p:cNvSpPr>
          <p:nvPr>
            <p:ph type="title" idx="4294967295"/>
          </p:nvPr>
        </p:nvSpPr>
        <p:spPr>
          <a:xfrm>
            <a:off x="0" y="274638"/>
            <a:ext cx="8229600" cy="1143000"/>
          </a:xfrm>
          <a:prstGeom prst="rect">
            <a:avLst/>
          </a:prstGeom>
        </p:spPr>
        <p:txBody>
          <a:bodyPr/>
          <a:lstStyle/>
          <a:p>
            <a:r>
              <a:rPr lang="en-GB" dirty="0" smtClean="0"/>
              <a:t>Key Questions</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51520" y="332656"/>
            <a:ext cx="8229600" cy="1143000"/>
          </a:xfrm>
          <a:prstGeom prst="rect">
            <a:avLst/>
          </a:prstGeom>
        </p:spPr>
        <p:txBody>
          <a:bodyPr/>
          <a:lstStyle/>
          <a:p>
            <a:r>
              <a:rPr lang="en-GB" dirty="0" smtClean="0"/>
              <a:t>DRD</a:t>
            </a:r>
            <a:r>
              <a:rPr lang="en-GB" baseline="0" dirty="0" smtClean="0"/>
              <a:t> risk factors</a:t>
            </a:r>
            <a:endParaRPr lang="en-GB" dirty="0"/>
          </a:p>
        </p:txBody>
      </p:sp>
      <p:sp>
        <p:nvSpPr>
          <p:cNvPr id="3" name="TextBox 2"/>
          <p:cNvSpPr txBox="1"/>
          <p:nvPr/>
        </p:nvSpPr>
        <p:spPr>
          <a:xfrm>
            <a:off x="827584" y="1412776"/>
            <a:ext cx="6336704" cy="369332"/>
          </a:xfrm>
          <a:prstGeom prst="rect">
            <a:avLst/>
          </a:prstGeom>
          <a:noFill/>
        </p:spPr>
        <p:txBody>
          <a:bodyPr wrap="square" rtlCol="0">
            <a:spAutoFit/>
          </a:bodyPr>
          <a:lstStyle/>
          <a:p>
            <a:r>
              <a:rPr lang="en-GB" dirty="0" err="1" smtClean="0"/>
              <a:t>Frischer</a:t>
            </a:r>
            <a:r>
              <a:rPr lang="en-GB" dirty="0" smtClean="0"/>
              <a:t> </a:t>
            </a:r>
            <a:r>
              <a:rPr lang="en-GB" i="1" dirty="0" smtClean="0"/>
              <a:t>et al </a:t>
            </a:r>
            <a:r>
              <a:rPr lang="en-GB" dirty="0" smtClean="0"/>
              <a:t>(2012) </a:t>
            </a:r>
            <a:r>
              <a:rPr lang="en-GB" b="1" dirty="0" smtClean="0"/>
              <a:t>Preventing Opioid Overdoses in Europe</a:t>
            </a:r>
          </a:p>
        </p:txBody>
      </p:sp>
      <p:sp>
        <p:nvSpPr>
          <p:cNvPr id="4" name="TextBox 3"/>
          <p:cNvSpPr txBox="1"/>
          <p:nvPr/>
        </p:nvSpPr>
        <p:spPr>
          <a:xfrm>
            <a:off x="971600" y="2060848"/>
            <a:ext cx="7344816" cy="3970318"/>
          </a:xfrm>
          <a:prstGeom prst="rect">
            <a:avLst/>
          </a:prstGeom>
          <a:noFill/>
        </p:spPr>
        <p:txBody>
          <a:bodyPr wrap="square" rtlCol="0">
            <a:spAutoFit/>
          </a:bodyPr>
          <a:lstStyle/>
          <a:p>
            <a:r>
              <a:rPr lang="en-GB" dirty="0" smtClean="0"/>
              <a:t>Review of literature on risk of fatal overdose in heroin users. </a:t>
            </a:r>
          </a:p>
          <a:p>
            <a:endParaRPr lang="en-GB" dirty="0" smtClean="0"/>
          </a:p>
          <a:p>
            <a:r>
              <a:rPr lang="en-GB" u="sng" dirty="0" smtClean="0"/>
              <a:t>Four sets of factors involved in overdose:</a:t>
            </a:r>
          </a:p>
          <a:p>
            <a:r>
              <a:rPr lang="en-GB" b="1" dirty="0" smtClean="0"/>
              <a:t>Individual</a:t>
            </a:r>
            <a:r>
              <a:rPr lang="en-GB" dirty="0" smtClean="0"/>
              <a:t> characteristics – age, duration/type of drug use  </a:t>
            </a:r>
          </a:p>
          <a:p>
            <a:r>
              <a:rPr lang="en-GB" b="1" dirty="0" smtClean="0"/>
              <a:t>Situational</a:t>
            </a:r>
            <a:r>
              <a:rPr lang="en-GB" dirty="0" smtClean="0"/>
              <a:t> factors – witnessed, THN availability</a:t>
            </a:r>
          </a:p>
          <a:p>
            <a:r>
              <a:rPr lang="en-GB" b="1" dirty="0" smtClean="0"/>
              <a:t>Treatment</a:t>
            </a:r>
            <a:r>
              <a:rPr lang="en-GB" dirty="0" smtClean="0"/>
              <a:t> interventions – OST, treatment retention</a:t>
            </a:r>
          </a:p>
          <a:p>
            <a:r>
              <a:rPr lang="en-GB" b="1" dirty="0" smtClean="0"/>
              <a:t>Organisational</a:t>
            </a:r>
            <a:r>
              <a:rPr lang="en-GB" dirty="0" smtClean="0"/>
              <a:t> response to OD – hospitalisation, police attendance at OD</a:t>
            </a:r>
          </a:p>
          <a:p>
            <a:endParaRPr lang="en-GB" b="1" dirty="0" smtClean="0"/>
          </a:p>
          <a:p>
            <a:r>
              <a:rPr lang="en-GB" dirty="0" smtClean="0"/>
              <a:t>Complex events with </a:t>
            </a:r>
            <a:r>
              <a:rPr lang="en-GB" b="1" dirty="0" smtClean="0"/>
              <a:t>multiple, interacting factors</a:t>
            </a:r>
          </a:p>
          <a:p>
            <a:endParaRPr lang="en-GB" b="1" dirty="0" smtClean="0"/>
          </a:p>
          <a:p>
            <a:r>
              <a:rPr lang="en-GB" b="1" dirty="0" smtClean="0"/>
              <a:t>Greater the number  of individual, situational and organisational risk factors, greater likelihood that overdose will be fatal</a:t>
            </a:r>
          </a:p>
          <a:p>
            <a:endParaRPr lang="en-GB" b="1" dirty="0" smtClean="0"/>
          </a:p>
          <a:p>
            <a:endParaRPr lang="en-GB"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23728" y="692696"/>
            <a:ext cx="5401022" cy="11366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Age and substance use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(onset of problem drug use)</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7" name="Picture 3"/>
          <p:cNvPicPr>
            <a:picLocks noChangeAspect="1" noChangeArrowheads="1"/>
          </p:cNvPicPr>
          <p:nvPr/>
        </p:nvPicPr>
        <p:blipFill>
          <a:blip r:embed="rId3" cstate="print"/>
          <a:srcRect/>
          <a:stretch>
            <a:fillRect/>
          </a:stretch>
        </p:blipFill>
        <p:spPr bwMode="auto">
          <a:xfrm>
            <a:off x="1691680" y="1844824"/>
            <a:ext cx="5919270" cy="3810223"/>
          </a:xfrm>
          <a:prstGeom prst="rect">
            <a:avLst/>
          </a:prstGeom>
          <a:noFill/>
          <a:ln w="9525">
            <a:noFill/>
            <a:miter lim="800000"/>
            <a:headEnd/>
            <a:tailEnd/>
          </a:ln>
          <a:effectLst/>
        </p:spPr>
      </p:pic>
      <p:sp>
        <p:nvSpPr>
          <p:cNvPr id="4" name="TextBox 3"/>
          <p:cNvSpPr txBox="1"/>
          <p:nvPr/>
        </p:nvSpPr>
        <p:spPr>
          <a:xfrm>
            <a:off x="2339752" y="5589240"/>
            <a:ext cx="3816424" cy="246221"/>
          </a:xfrm>
          <a:prstGeom prst="rect">
            <a:avLst/>
          </a:prstGeom>
          <a:noFill/>
        </p:spPr>
        <p:txBody>
          <a:bodyPr wrap="square" rtlCol="0">
            <a:spAutoFit/>
          </a:bodyPr>
          <a:lstStyle/>
          <a:p>
            <a:r>
              <a:rPr lang="en-GB" sz="1000" dirty="0" smtClean="0"/>
              <a:t>Source: SDMD (ISD Scotland)</a:t>
            </a:r>
            <a:endParaRPr lang="en-GB"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23728" y="692696"/>
            <a:ext cx="5401022" cy="11366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Age and substance use</a:t>
            </a:r>
          </a:p>
          <a:p>
            <a:pPr algn="ctr">
              <a:spcBef>
                <a:spcPct val="0"/>
              </a:spcBef>
              <a:defRPr/>
            </a:pPr>
            <a:r>
              <a:rPr lang="en-GB" sz="3200" dirty="0" smtClean="0"/>
              <a:t>(onset of injecting)</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a:stretch>
            <a:fillRect/>
          </a:stretch>
        </p:blipFill>
        <p:spPr bwMode="auto">
          <a:xfrm>
            <a:off x="1691680" y="1844824"/>
            <a:ext cx="5941688" cy="3816424"/>
          </a:xfrm>
          <a:prstGeom prst="rect">
            <a:avLst/>
          </a:prstGeom>
          <a:noFill/>
          <a:ln w="9525">
            <a:noFill/>
            <a:miter lim="800000"/>
            <a:headEnd/>
            <a:tailEnd/>
          </a:ln>
          <a:effectLst/>
        </p:spPr>
      </p:pic>
      <p:sp>
        <p:nvSpPr>
          <p:cNvPr id="4" name="TextBox 3"/>
          <p:cNvSpPr txBox="1"/>
          <p:nvPr/>
        </p:nvSpPr>
        <p:spPr>
          <a:xfrm>
            <a:off x="2339752" y="5589240"/>
            <a:ext cx="3816424" cy="246221"/>
          </a:xfrm>
          <a:prstGeom prst="rect">
            <a:avLst/>
          </a:prstGeom>
          <a:noFill/>
        </p:spPr>
        <p:txBody>
          <a:bodyPr wrap="square" rtlCol="0">
            <a:spAutoFit/>
          </a:bodyPr>
          <a:lstStyle/>
          <a:p>
            <a:r>
              <a:rPr lang="en-GB" sz="1000" dirty="0" smtClean="0"/>
              <a:t>Source: SDMD (ISD Scotland)</a:t>
            </a:r>
            <a:endParaRPr lang="en-GB"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5004048" y="1988840"/>
          <a:ext cx="3816424" cy="1349502"/>
        </p:xfrm>
        <a:graphic>
          <a:graphicData uri="http://schemas.openxmlformats.org/drawingml/2006/table">
            <a:tbl>
              <a:tblPr/>
              <a:tblGrid>
                <a:gridCol w="1583126"/>
                <a:gridCol w="1002496"/>
                <a:gridCol w="1230802"/>
              </a:tblGrid>
              <a:tr h="0">
                <a:tc>
                  <a:txBody>
                    <a:bodyPr/>
                    <a:lstStyle/>
                    <a:p>
                      <a:pPr algn="ctr">
                        <a:lnSpc>
                          <a:spcPct val="115000"/>
                        </a:lnSpc>
                        <a:spcAft>
                          <a:spcPts val="0"/>
                        </a:spcAft>
                      </a:pPr>
                      <a:r>
                        <a:rPr lang="en-GB" sz="1100" b="1" spc="-50" dirty="0" smtClean="0">
                          <a:solidFill>
                            <a:srgbClr val="FFFFFF"/>
                          </a:solidFill>
                          <a:latin typeface="Arial"/>
                          <a:ea typeface="Calibri"/>
                          <a:cs typeface="Times New Roman"/>
                        </a:rPr>
                        <a:t>Sex</a:t>
                      </a:r>
                      <a:r>
                        <a:rPr lang="en-GB" sz="1100" b="1" spc="-50" baseline="0" dirty="0" smtClean="0">
                          <a:solidFill>
                            <a:srgbClr val="FFFFFF"/>
                          </a:solidFill>
                          <a:latin typeface="Arial"/>
                          <a:ea typeface="Calibri"/>
                          <a:cs typeface="Times New Roman"/>
                        </a:rPr>
                        <a:t> and Age Group</a:t>
                      </a:r>
                      <a:endParaRPr lang="en-GB" sz="1100" b="1" spc="-50" dirty="0">
                        <a:solidFill>
                          <a:srgbClr val="FFFFFF"/>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C2383"/>
                    </a:solidFill>
                  </a:tcPr>
                </a:tc>
                <a:tc>
                  <a:txBody>
                    <a:bodyPr/>
                    <a:lstStyle/>
                    <a:p>
                      <a:pPr algn="ctr">
                        <a:lnSpc>
                          <a:spcPct val="115000"/>
                        </a:lnSpc>
                        <a:spcAft>
                          <a:spcPts val="0"/>
                        </a:spcAft>
                      </a:pPr>
                      <a:r>
                        <a:rPr lang="en-GB" sz="1100" b="1" spc="-50" dirty="0" smtClean="0">
                          <a:solidFill>
                            <a:srgbClr val="FFFFFF"/>
                          </a:solidFill>
                          <a:latin typeface="Arial"/>
                          <a:ea typeface="Calibri"/>
                          <a:cs typeface="Times New Roman"/>
                        </a:rPr>
                        <a:t>Years of Life Lost</a:t>
                      </a:r>
                      <a:endParaRPr lang="en-GB" sz="1100" b="1" spc="-50" dirty="0">
                        <a:solidFill>
                          <a:srgbClr val="FFFFFF"/>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C2383"/>
                    </a:solidFill>
                  </a:tcPr>
                </a:tc>
                <a:tc>
                  <a:txBody>
                    <a:bodyPr/>
                    <a:lstStyle/>
                    <a:p>
                      <a:pPr algn="ctr">
                        <a:lnSpc>
                          <a:spcPct val="115000"/>
                        </a:lnSpc>
                        <a:spcAft>
                          <a:spcPts val="0"/>
                        </a:spcAft>
                      </a:pPr>
                      <a:r>
                        <a:rPr lang="en-GB" sz="1100" b="1" spc="-50" dirty="0" smtClean="0">
                          <a:solidFill>
                            <a:srgbClr val="FFFFFF"/>
                          </a:solidFill>
                          <a:latin typeface="Arial"/>
                          <a:ea typeface="Calibri"/>
                          <a:cs typeface="Times New Roman"/>
                        </a:rPr>
                        <a:t>Cause of preventable death (rank</a:t>
                      </a:r>
                      <a:r>
                        <a:rPr lang="en-GB" sz="1100" b="1" spc="-50" baseline="0" dirty="0" smtClean="0">
                          <a:solidFill>
                            <a:srgbClr val="FFFFFF"/>
                          </a:solidFill>
                          <a:latin typeface="Arial"/>
                          <a:ea typeface="Calibri"/>
                          <a:cs typeface="Times New Roman"/>
                        </a:rPr>
                        <a:t> order)</a:t>
                      </a:r>
                      <a:endParaRPr lang="en-GB" sz="1100" b="1" spc="-50" dirty="0">
                        <a:solidFill>
                          <a:srgbClr val="FFFFFF"/>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C2383"/>
                    </a:solidFill>
                  </a:tcPr>
                </a:tc>
              </a:tr>
              <a:tr h="0">
                <a:tc>
                  <a:txBody>
                    <a:bodyPr/>
                    <a:lstStyle/>
                    <a:p>
                      <a:pPr algn="r">
                        <a:lnSpc>
                          <a:spcPct val="115000"/>
                        </a:lnSpc>
                        <a:spcBef>
                          <a:spcPts val="100"/>
                        </a:spcBef>
                        <a:spcAft>
                          <a:spcPts val="100"/>
                        </a:spcAft>
                      </a:pPr>
                      <a:r>
                        <a:rPr lang="en-GB" sz="1100" spc="-50" dirty="0" smtClean="0">
                          <a:solidFill>
                            <a:srgbClr val="262626"/>
                          </a:solidFill>
                          <a:latin typeface="Arial"/>
                          <a:ea typeface="Calibri"/>
                          <a:cs typeface="Times New Roman"/>
                        </a:rPr>
                        <a:t>Male 15-34 years </a:t>
                      </a:r>
                      <a:endParaRPr lang="en-GB" sz="1100" spc="-50" dirty="0">
                        <a:solidFill>
                          <a:srgbClr val="262626"/>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00"/>
                        </a:spcBef>
                        <a:spcAft>
                          <a:spcPts val="100"/>
                        </a:spcAft>
                      </a:pPr>
                      <a:r>
                        <a:rPr lang="en-GB" sz="1100" spc="-50" dirty="0" smtClean="0">
                          <a:solidFill>
                            <a:srgbClr val="262626"/>
                          </a:solidFill>
                          <a:latin typeface="Arial"/>
                          <a:ea typeface="Calibri"/>
                          <a:cs typeface="Times New Roman"/>
                        </a:rPr>
                        <a:t>7,017</a:t>
                      </a:r>
                      <a:endParaRPr lang="en-GB" sz="1100" spc="-50" dirty="0">
                        <a:solidFill>
                          <a:srgbClr val="262626"/>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00"/>
                        </a:spcBef>
                        <a:spcAft>
                          <a:spcPts val="100"/>
                        </a:spcAft>
                      </a:pPr>
                      <a:r>
                        <a:rPr lang="en-GB" sz="1100" spc="-50" dirty="0" smtClean="0">
                          <a:solidFill>
                            <a:srgbClr val="262626"/>
                          </a:solidFill>
                          <a:latin typeface="Arial"/>
                          <a:ea typeface="Calibri"/>
                          <a:cs typeface="Times New Roman"/>
                        </a:rPr>
                        <a:t>1</a:t>
                      </a:r>
                      <a:endParaRPr lang="en-GB" sz="1100" spc="-50" dirty="0">
                        <a:solidFill>
                          <a:srgbClr val="262626"/>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lnSpc>
                          <a:spcPct val="115000"/>
                        </a:lnSpc>
                        <a:spcBef>
                          <a:spcPts val="100"/>
                        </a:spcBef>
                        <a:spcAft>
                          <a:spcPts val="100"/>
                        </a:spcAft>
                      </a:pPr>
                      <a:r>
                        <a:rPr lang="en-GB" sz="1100" spc="-50" dirty="0" smtClean="0">
                          <a:solidFill>
                            <a:srgbClr val="262626"/>
                          </a:solidFill>
                          <a:latin typeface="Arial"/>
                          <a:ea typeface="Calibri"/>
                          <a:cs typeface="Times New Roman"/>
                        </a:rPr>
                        <a:t>Female 15-34 years</a:t>
                      </a:r>
                      <a:endParaRPr lang="en-GB" sz="1100" spc="-50" dirty="0">
                        <a:solidFill>
                          <a:srgbClr val="262626"/>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00"/>
                        </a:spcBef>
                        <a:spcAft>
                          <a:spcPts val="100"/>
                        </a:spcAft>
                      </a:pPr>
                      <a:r>
                        <a:rPr lang="en-GB" sz="1100" spc="-50" dirty="0" smtClean="0">
                          <a:solidFill>
                            <a:srgbClr val="262626"/>
                          </a:solidFill>
                          <a:latin typeface="Arial"/>
                          <a:ea typeface="Calibri"/>
                          <a:cs typeface="Times New Roman"/>
                        </a:rPr>
                        <a:t>2,467</a:t>
                      </a:r>
                      <a:endParaRPr lang="en-GB" sz="1100" spc="-50" dirty="0">
                        <a:solidFill>
                          <a:srgbClr val="262626"/>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00"/>
                        </a:spcBef>
                        <a:spcAft>
                          <a:spcPts val="100"/>
                        </a:spcAft>
                      </a:pPr>
                      <a:r>
                        <a:rPr lang="en-GB" sz="1100" spc="-50" dirty="0" smtClean="0">
                          <a:solidFill>
                            <a:srgbClr val="262626"/>
                          </a:solidFill>
                          <a:latin typeface="Arial"/>
                          <a:ea typeface="Calibri"/>
                          <a:cs typeface="Times New Roman"/>
                        </a:rPr>
                        <a:t>1</a:t>
                      </a:r>
                      <a:endParaRPr lang="en-GB" sz="1100" spc="-50" dirty="0">
                        <a:solidFill>
                          <a:srgbClr val="262626"/>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lnSpc>
                          <a:spcPct val="115000"/>
                        </a:lnSpc>
                        <a:spcBef>
                          <a:spcPts val="100"/>
                        </a:spcBef>
                        <a:spcAft>
                          <a:spcPts val="100"/>
                        </a:spcAft>
                      </a:pPr>
                      <a:r>
                        <a:rPr lang="en-GB" sz="1100" spc="-50" dirty="0" smtClean="0">
                          <a:solidFill>
                            <a:srgbClr val="262626"/>
                          </a:solidFill>
                          <a:latin typeface="Arial"/>
                          <a:ea typeface="Calibri"/>
                          <a:cs typeface="Times New Roman"/>
                        </a:rPr>
                        <a:t>Male 35-64 years</a:t>
                      </a:r>
                      <a:endParaRPr lang="en-GB" sz="1100" spc="-50" dirty="0">
                        <a:solidFill>
                          <a:srgbClr val="262626"/>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00"/>
                        </a:spcBef>
                        <a:spcAft>
                          <a:spcPts val="100"/>
                        </a:spcAft>
                      </a:pPr>
                      <a:r>
                        <a:rPr lang="en-GB" sz="1100" spc="-50" dirty="0" smtClean="0">
                          <a:solidFill>
                            <a:srgbClr val="262626"/>
                          </a:solidFill>
                          <a:latin typeface="Arial"/>
                          <a:ea typeface="Calibri"/>
                          <a:cs typeface="Times New Roman"/>
                        </a:rPr>
                        <a:t>10.759</a:t>
                      </a:r>
                      <a:endParaRPr lang="en-GB" sz="1100" spc="-50" dirty="0">
                        <a:solidFill>
                          <a:srgbClr val="262626"/>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00"/>
                        </a:spcBef>
                        <a:spcAft>
                          <a:spcPts val="100"/>
                        </a:spcAft>
                      </a:pPr>
                      <a:r>
                        <a:rPr lang="en-GB" sz="1100" spc="-50" dirty="0" smtClean="0">
                          <a:solidFill>
                            <a:srgbClr val="262626"/>
                          </a:solidFill>
                          <a:latin typeface="Arial"/>
                          <a:ea typeface="Calibri"/>
                          <a:cs typeface="Times New Roman"/>
                        </a:rPr>
                        <a:t>3</a:t>
                      </a:r>
                      <a:endParaRPr lang="en-GB" sz="1100" spc="-50" dirty="0">
                        <a:solidFill>
                          <a:srgbClr val="262626"/>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lnSpc>
                          <a:spcPct val="115000"/>
                        </a:lnSpc>
                        <a:spcBef>
                          <a:spcPts val="100"/>
                        </a:spcBef>
                        <a:spcAft>
                          <a:spcPts val="100"/>
                        </a:spcAft>
                      </a:pPr>
                      <a:r>
                        <a:rPr lang="en-GB" sz="1100" spc="-50" dirty="0" smtClean="0">
                          <a:solidFill>
                            <a:srgbClr val="262626"/>
                          </a:solidFill>
                          <a:latin typeface="Arial"/>
                          <a:ea typeface="Calibri"/>
                          <a:cs typeface="Times New Roman"/>
                        </a:rPr>
                        <a:t>Female 35-64 years</a:t>
                      </a:r>
                      <a:endParaRPr lang="en-GB" sz="1100" spc="-50" dirty="0">
                        <a:solidFill>
                          <a:srgbClr val="262626"/>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00"/>
                        </a:spcBef>
                        <a:spcAft>
                          <a:spcPts val="100"/>
                        </a:spcAft>
                      </a:pPr>
                      <a:r>
                        <a:rPr lang="en-GB" sz="1100" spc="-50" dirty="0" smtClean="0">
                          <a:solidFill>
                            <a:srgbClr val="262626"/>
                          </a:solidFill>
                          <a:latin typeface="Arial"/>
                          <a:ea typeface="Calibri"/>
                          <a:cs typeface="Times New Roman"/>
                        </a:rPr>
                        <a:t>5,344</a:t>
                      </a:r>
                      <a:endParaRPr lang="en-GB" sz="1100" spc="-50" dirty="0">
                        <a:solidFill>
                          <a:srgbClr val="262626"/>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00"/>
                        </a:spcBef>
                        <a:spcAft>
                          <a:spcPts val="100"/>
                        </a:spcAft>
                      </a:pPr>
                      <a:r>
                        <a:rPr lang="en-GB" sz="1100" spc="-50" dirty="0" smtClean="0">
                          <a:solidFill>
                            <a:srgbClr val="262626"/>
                          </a:solidFill>
                          <a:latin typeface="Arial"/>
                          <a:ea typeface="Calibri"/>
                          <a:cs typeface="Times New Roman"/>
                        </a:rPr>
                        <a:t>6</a:t>
                      </a:r>
                      <a:endParaRPr lang="en-GB" sz="1100" spc="-50" dirty="0">
                        <a:solidFill>
                          <a:srgbClr val="262626"/>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5220072" y="4077072"/>
          <a:ext cx="3298190" cy="1156716"/>
        </p:xfrm>
        <a:graphic>
          <a:graphicData uri="http://schemas.openxmlformats.org/drawingml/2006/table">
            <a:tbl>
              <a:tblPr/>
              <a:tblGrid>
                <a:gridCol w="1057910"/>
                <a:gridCol w="2240280"/>
              </a:tblGrid>
              <a:tr h="0">
                <a:tc>
                  <a:txBody>
                    <a:bodyPr/>
                    <a:lstStyle/>
                    <a:p>
                      <a:pPr algn="ctr">
                        <a:lnSpc>
                          <a:spcPct val="115000"/>
                        </a:lnSpc>
                        <a:spcAft>
                          <a:spcPts val="0"/>
                        </a:spcAft>
                      </a:pPr>
                      <a:r>
                        <a:rPr lang="en-GB" sz="1100" b="1" spc="-50" dirty="0">
                          <a:solidFill>
                            <a:srgbClr val="FFFFFF"/>
                          </a:solidFill>
                          <a:latin typeface="Arial"/>
                          <a:ea typeface="Calibri"/>
                          <a:cs typeface="Times New Roman"/>
                        </a:rPr>
                        <a:t>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C2383"/>
                    </a:solidFill>
                  </a:tcPr>
                </a:tc>
                <a:tc>
                  <a:txBody>
                    <a:bodyPr/>
                    <a:lstStyle/>
                    <a:p>
                      <a:pPr algn="ctr">
                        <a:lnSpc>
                          <a:spcPct val="115000"/>
                        </a:lnSpc>
                        <a:spcAft>
                          <a:spcPts val="0"/>
                        </a:spcAft>
                      </a:pPr>
                      <a:r>
                        <a:rPr lang="en-GB" sz="1100" b="1" spc="-50" dirty="0">
                          <a:solidFill>
                            <a:srgbClr val="FFFFFF"/>
                          </a:solidFill>
                          <a:latin typeface="Arial"/>
                          <a:ea typeface="Calibri"/>
                          <a:cs typeface="Times New Roman"/>
                        </a:rPr>
                        <a:t>Rate per 100,000 population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C2383"/>
                    </a:solidFill>
                  </a:tcPr>
                </a:tc>
              </a:tr>
              <a:tr h="0">
                <a:tc>
                  <a:txBody>
                    <a:bodyPr/>
                    <a:lstStyle/>
                    <a:p>
                      <a:pPr algn="r">
                        <a:lnSpc>
                          <a:spcPct val="115000"/>
                        </a:lnSpc>
                        <a:spcBef>
                          <a:spcPts val="100"/>
                        </a:spcBef>
                        <a:spcAft>
                          <a:spcPts val="100"/>
                        </a:spcAft>
                      </a:pPr>
                      <a:r>
                        <a:rPr lang="en-GB" sz="1100" spc="-50" dirty="0">
                          <a:solidFill>
                            <a:srgbClr val="FF0000"/>
                          </a:solidFill>
                          <a:latin typeface="Arial"/>
                          <a:ea typeface="Calibri"/>
                          <a:cs typeface="Times New Roman"/>
                        </a:rPr>
                        <a:t>Scotland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00"/>
                        </a:spcBef>
                        <a:spcAft>
                          <a:spcPts val="100"/>
                        </a:spcAft>
                      </a:pPr>
                      <a:r>
                        <a:rPr lang="en-GB" sz="1100" spc="-50" dirty="0">
                          <a:solidFill>
                            <a:srgbClr val="FF0000"/>
                          </a:solidFill>
                          <a:latin typeface="Arial"/>
                          <a:ea typeface="Calibri"/>
                          <a:cs typeface="Times New Roman"/>
                        </a:rPr>
                        <a:t>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lnSpc>
                          <a:spcPct val="115000"/>
                        </a:lnSpc>
                        <a:spcBef>
                          <a:spcPts val="100"/>
                        </a:spcBef>
                        <a:spcAft>
                          <a:spcPts val="100"/>
                        </a:spcAft>
                      </a:pPr>
                      <a:r>
                        <a:rPr lang="en-GB" sz="1100" spc="-50" dirty="0">
                          <a:solidFill>
                            <a:srgbClr val="262626"/>
                          </a:solidFill>
                          <a:latin typeface="Arial"/>
                          <a:ea typeface="Calibri"/>
                          <a:cs typeface="Times New Roman"/>
                        </a:rPr>
                        <a:t>Northern Ireland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00"/>
                        </a:spcBef>
                        <a:spcAft>
                          <a:spcPts val="100"/>
                        </a:spcAft>
                      </a:pPr>
                      <a:r>
                        <a:rPr lang="en-GB" sz="1100" spc="-50" dirty="0">
                          <a:solidFill>
                            <a:srgbClr val="262626"/>
                          </a:solidFill>
                          <a:latin typeface="Arial"/>
                          <a:ea typeface="Calibri"/>
                          <a:cs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lnSpc>
                          <a:spcPct val="115000"/>
                        </a:lnSpc>
                        <a:spcBef>
                          <a:spcPts val="100"/>
                        </a:spcBef>
                        <a:spcAft>
                          <a:spcPts val="100"/>
                        </a:spcAft>
                      </a:pPr>
                      <a:r>
                        <a:rPr lang="en-GB" sz="1100" spc="-50">
                          <a:solidFill>
                            <a:srgbClr val="262626"/>
                          </a:solidFill>
                          <a:latin typeface="Arial"/>
                          <a:ea typeface="Calibri"/>
                          <a:cs typeface="Times New Roman"/>
                        </a:rPr>
                        <a:t>Wales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00"/>
                        </a:spcBef>
                        <a:spcAft>
                          <a:spcPts val="100"/>
                        </a:spcAft>
                      </a:pPr>
                      <a:r>
                        <a:rPr lang="en-GB" sz="1100" spc="-50">
                          <a:solidFill>
                            <a:srgbClr val="262626"/>
                          </a:solidFill>
                          <a:latin typeface="Arial"/>
                          <a:ea typeface="Calibri"/>
                          <a:cs typeface="Times New Roman"/>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lnSpc>
                          <a:spcPct val="115000"/>
                        </a:lnSpc>
                        <a:spcBef>
                          <a:spcPts val="100"/>
                        </a:spcBef>
                        <a:spcAft>
                          <a:spcPts val="100"/>
                        </a:spcAft>
                      </a:pPr>
                      <a:r>
                        <a:rPr lang="en-GB" sz="1100" spc="-50">
                          <a:solidFill>
                            <a:srgbClr val="262626"/>
                          </a:solidFill>
                          <a:latin typeface="Arial"/>
                          <a:ea typeface="Calibri"/>
                          <a:cs typeface="Times New Roman"/>
                        </a:rPr>
                        <a:t>England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00"/>
                        </a:spcBef>
                        <a:spcAft>
                          <a:spcPts val="100"/>
                        </a:spcAft>
                      </a:pPr>
                      <a:r>
                        <a:rPr lang="en-GB" sz="1100" spc="-50">
                          <a:solidFill>
                            <a:srgbClr val="262626"/>
                          </a:solidFill>
                          <a:latin typeface="Arial"/>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lnSpc>
                          <a:spcPct val="115000"/>
                        </a:lnSpc>
                        <a:spcBef>
                          <a:spcPts val="100"/>
                        </a:spcBef>
                        <a:spcAft>
                          <a:spcPts val="100"/>
                        </a:spcAft>
                      </a:pPr>
                      <a:r>
                        <a:rPr lang="en-GB" sz="1100" spc="-50">
                          <a:solidFill>
                            <a:srgbClr val="262626"/>
                          </a:solidFill>
                          <a:latin typeface="Arial"/>
                          <a:ea typeface="Calibri"/>
                          <a:cs typeface="Times New Roman"/>
                        </a:rPr>
                        <a:t>United Kingdom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100"/>
                        </a:spcBef>
                        <a:spcAft>
                          <a:spcPts val="100"/>
                        </a:spcAft>
                      </a:pPr>
                      <a:r>
                        <a:rPr lang="en-GB" sz="1100" spc="-50" dirty="0">
                          <a:solidFill>
                            <a:srgbClr val="262626"/>
                          </a:solidFill>
                          <a:latin typeface="Arial"/>
                          <a:ea typeface="Calibri"/>
                          <a:cs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4985792" y="3501008"/>
            <a:ext cx="4158208" cy="584775"/>
          </a:xfrm>
          <a:prstGeom prst="rect">
            <a:avLst/>
          </a:prstGeom>
        </p:spPr>
        <p:txBody>
          <a:bodyPr wrap="square">
            <a:spAutoFit/>
          </a:bodyPr>
          <a:lstStyle/>
          <a:p>
            <a:r>
              <a:rPr lang="en-GB" sz="1600" b="1" dirty="0" smtClean="0">
                <a:solidFill>
                  <a:srgbClr val="7030A0"/>
                </a:solidFill>
                <a:latin typeface="Arial" pitchFamily="34" charset="0"/>
                <a:cs typeface="Arial" pitchFamily="34" charset="0"/>
              </a:rPr>
              <a:t>EMCDDA Drug-induced death rates by UK country (2015)</a:t>
            </a:r>
            <a:endParaRPr lang="en-GB" sz="1600" b="1" dirty="0">
              <a:solidFill>
                <a:srgbClr val="7030A0"/>
              </a:solidFill>
              <a:latin typeface="Arial" pitchFamily="34" charset="0"/>
              <a:cs typeface="Arial" pitchFamily="34" charset="0"/>
            </a:endParaRPr>
          </a:p>
        </p:txBody>
      </p:sp>
      <p:sp>
        <p:nvSpPr>
          <p:cNvPr id="10" name="Rectangle 9"/>
          <p:cNvSpPr/>
          <p:nvPr/>
        </p:nvSpPr>
        <p:spPr>
          <a:xfrm>
            <a:off x="5076056" y="1412776"/>
            <a:ext cx="4107215" cy="584775"/>
          </a:xfrm>
          <a:prstGeom prst="rect">
            <a:avLst/>
          </a:prstGeom>
        </p:spPr>
        <p:txBody>
          <a:bodyPr wrap="none">
            <a:spAutoFit/>
          </a:bodyPr>
          <a:lstStyle/>
          <a:p>
            <a:r>
              <a:rPr lang="en-GB" sz="1600" b="1" dirty="0" smtClean="0">
                <a:solidFill>
                  <a:srgbClr val="7030A0"/>
                </a:solidFill>
                <a:latin typeface="Arial" pitchFamily="34" charset="0"/>
                <a:cs typeface="Arial" pitchFamily="34" charset="0"/>
              </a:rPr>
              <a:t>‘Drug use disorder’ deaths in</a:t>
            </a:r>
          </a:p>
          <a:p>
            <a:r>
              <a:rPr lang="en-GB" sz="1600" b="1" dirty="0" smtClean="0">
                <a:solidFill>
                  <a:srgbClr val="7030A0"/>
                </a:solidFill>
                <a:latin typeface="Arial" pitchFamily="34" charset="0"/>
                <a:cs typeface="Arial" pitchFamily="34" charset="0"/>
              </a:rPr>
              <a:t>Scottish Burden of Disease study (2015)</a:t>
            </a:r>
            <a:endParaRPr lang="en-GB" sz="1600" b="1" dirty="0">
              <a:solidFill>
                <a:srgbClr val="7030A0"/>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611560" y="404664"/>
            <a:ext cx="3960440" cy="6015447"/>
          </a:xfrm>
          <a:prstGeom prst="rect">
            <a:avLst/>
          </a:prstGeom>
          <a:noFill/>
          <a:ln w="9525">
            <a:noFill/>
            <a:miter lim="800000"/>
            <a:headEnd/>
            <a:tailEnd/>
          </a:ln>
          <a:effectLst/>
        </p:spPr>
      </p:pic>
      <p:sp>
        <p:nvSpPr>
          <p:cNvPr id="7" name="TextBox 6"/>
          <p:cNvSpPr txBox="1"/>
          <p:nvPr/>
        </p:nvSpPr>
        <p:spPr>
          <a:xfrm>
            <a:off x="5148064" y="5301209"/>
            <a:ext cx="3816424" cy="246221"/>
          </a:xfrm>
          <a:prstGeom prst="rect">
            <a:avLst/>
          </a:prstGeom>
          <a:noFill/>
        </p:spPr>
        <p:txBody>
          <a:bodyPr wrap="square" rtlCol="0">
            <a:spAutoFit/>
          </a:bodyPr>
          <a:lstStyle/>
          <a:p>
            <a:r>
              <a:rPr lang="en-GB" sz="1000" dirty="0" smtClean="0"/>
              <a:t>Source: UK Focal Point on Drugs</a:t>
            </a:r>
            <a:endParaRPr lang="en-GB"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23728" y="692696"/>
            <a:ext cx="5401022" cy="11366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Age and substance use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(first</a:t>
            </a:r>
            <a:r>
              <a:rPr kumimoji="0" lang="en-GB" sz="3200" b="0" i="0" u="none" strike="noStrike" kern="1200" cap="none" spc="0" normalizeH="0" noProof="0" dirty="0" smtClean="0">
                <a:ln>
                  <a:noFill/>
                </a:ln>
                <a:solidFill>
                  <a:schemeClr val="tx1"/>
                </a:solidFill>
                <a:effectLst/>
                <a:uLnTx/>
                <a:uFillTx/>
                <a:latin typeface="+mj-lt"/>
                <a:ea typeface="+mj-ea"/>
                <a:cs typeface="+mj-cs"/>
              </a:rPr>
              <a:t> treatment)</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3074" name="Picture 2"/>
          <p:cNvPicPr>
            <a:picLocks noChangeAspect="1" noChangeArrowheads="1"/>
          </p:cNvPicPr>
          <p:nvPr/>
        </p:nvPicPr>
        <p:blipFill>
          <a:blip r:embed="rId3" cstate="print"/>
          <a:srcRect/>
          <a:stretch>
            <a:fillRect/>
          </a:stretch>
        </p:blipFill>
        <p:spPr bwMode="auto">
          <a:xfrm>
            <a:off x="1691680" y="1844824"/>
            <a:ext cx="5941688" cy="3816424"/>
          </a:xfrm>
          <a:prstGeom prst="rect">
            <a:avLst/>
          </a:prstGeom>
          <a:noFill/>
          <a:ln w="9525">
            <a:noFill/>
            <a:miter lim="800000"/>
            <a:headEnd/>
            <a:tailEnd/>
          </a:ln>
          <a:effectLst/>
        </p:spPr>
      </p:pic>
      <p:sp>
        <p:nvSpPr>
          <p:cNvPr id="4" name="TextBox 3"/>
          <p:cNvSpPr txBox="1"/>
          <p:nvPr/>
        </p:nvSpPr>
        <p:spPr>
          <a:xfrm>
            <a:off x="2339752" y="5589240"/>
            <a:ext cx="3816424" cy="246221"/>
          </a:xfrm>
          <a:prstGeom prst="rect">
            <a:avLst/>
          </a:prstGeom>
          <a:noFill/>
        </p:spPr>
        <p:txBody>
          <a:bodyPr wrap="square" rtlCol="0">
            <a:spAutoFit/>
          </a:bodyPr>
          <a:lstStyle/>
          <a:p>
            <a:r>
              <a:rPr lang="en-GB" sz="1000" dirty="0" smtClean="0"/>
              <a:t>Source: SDMD (ISD Scotland)</a:t>
            </a:r>
            <a:endParaRPr lang="en-GB"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23728" y="692696"/>
            <a:ext cx="5401022" cy="11366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Age and substance use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(current treatment)</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1691680" y="1844824"/>
            <a:ext cx="5941688" cy="3816424"/>
          </a:xfrm>
          <a:prstGeom prst="rect">
            <a:avLst/>
          </a:prstGeom>
          <a:noFill/>
          <a:ln w="9525">
            <a:noFill/>
            <a:miter lim="800000"/>
            <a:headEnd/>
            <a:tailEnd/>
          </a:ln>
          <a:effectLst/>
        </p:spPr>
      </p:pic>
      <p:sp>
        <p:nvSpPr>
          <p:cNvPr id="4" name="TextBox 3"/>
          <p:cNvSpPr txBox="1"/>
          <p:nvPr/>
        </p:nvSpPr>
        <p:spPr>
          <a:xfrm>
            <a:off x="2339752" y="5589240"/>
            <a:ext cx="3816424" cy="246221"/>
          </a:xfrm>
          <a:prstGeom prst="rect">
            <a:avLst/>
          </a:prstGeom>
          <a:noFill/>
        </p:spPr>
        <p:txBody>
          <a:bodyPr wrap="square" rtlCol="0">
            <a:spAutoFit/>
          </a:bodyPr>
          <a:lstStyle/>
          <a:p>
            <a:r>
              <a:rPr lang="en-GB" sz="1000" dirty="0" smtClean="0"/>
              <a:t>Source: SDMD (ISD Scotland)</a:t>
            </a:r>
            <a:endParaRPr lang="en-GB"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23728" y="692696"/>
            <a:ext cx="5401022" cy="11366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Age and substance use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(DRD)</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5122" name="Picture 2"/>
          <p:cNvPicPr>
            <a:picLocks noChangeAspect="1" noChangeArrowheads="1"/>
          </p:cNvPicPr>
          <p:nvPr/>
        </p:nvPicPr>
        <p:blipFill>
          <a:blip r:embed="rId3" cstate="print"/>
          <a:srcRect/>
          <a:stretch>
            <a:fillRect/>
          </a:stretch>
        </p:blipFill>
        <p:spPr bwMode="auto">
          <a:xfrm>
            <a:off x="1691680" y="1772816"/>
            <a:ext cx="6053795" cy="3888432"/>
          </a:xfrm>
          <a:prstGeom prst="rect">
            <a:avLst/>
          </a:prstGeom>
          <a:noFill/>
          <a:ln w="9525">
            <a:noFill/>
            <a:miter lim="800000"/>
            <a:headEnd/>
            <a:tailEnd/>
          </a:ln>
          <a:effectLst/>
        </p:spPr>
      </p:pic>
      <p:sp>
        <p:nvSpPr>
          <p:cNvPr id="4" name="TextBox 3"/>
          <p:cNvSpPr txBox="1"/>
          <p:nvPr/>
        </p:nvSpPr>
        <p:spPr>
          <a:xfrm>
            <a:off x="2339752" y="5589240"/>
            <a:ext cx="3816424" cy="246221"/>
          </a:xfrm>
          <a:prstGeom prst="rect">
            <a:avLst/>
          </a:prstGeom>
          <a:noFill/>
        </p:spPr>
        <p:txBody>
          <a:bodyPr wrap="square" rtlCol="0">
            <a:spAutoFit/>
          </a:bodyPr>
          <a:lstStyle/>
          <a:p>
            <a:r>
              <a:rPr lang="en-GB" sz="1000" dirty="0" smtClean="0"/>
              <a:t>Source: SDMD/NDRDD (ISD Scotland)</a:t>
            </a:r>
            <a:endParaRPr lang="en-GB"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907704" y="260648"/>
            <a:ext cx="5832648" cy="1143000"/>
          </a:xfrm>
          <a:prstGeom prst="rect">
            <a:avLst/>
          </a:prstGeom>
        </p:spPr>
        <p:txBody>
          <a:bodyPr>
            <a:normAutofit fontScale="90000"/>
          </a:bodyPr>
          <a:lstStyle/>
          <a:p>
            <a:r>
              <a:rPr lang="en-GB" dirty="0" smtClean="0"/>
              <a:t>Drugs</a:t>
            </a:r>
            <a:r>
              <a:rPr lang="en-GB" baseline="0" dirty="0" smtClean="0"/>
              <a:t> present</a:t>
            </a:r>
            <a:r>
              <a:rPr lang="en-GB" dirty="0" smtClean="0"/>
              <a:t> at post mortem</a:t>
            </a:r>
            <a:endParaRPr lang="en-GB" dirty="0"/>
          </a:p>
        </p:txBody>
      </p:sp>
      <p:pic>
        <p:nvPicPr>
          <p:cNvPr id="6146" name="Picture 2"/>
          <p:cNvPicPr>
            <a:picLocks noChangeAspect="1" noChangeArrowheads="1"/>
          </p:cNvPicPr>
          <p:nvPr/>
        </p:nvPicPr>
        <p:blipFill>
          <a:blip r:embed="rId3" cstate="print"/>
          <a:srcRect/>
          <a:stretch>
            <a:fillRect/>
          </a:stretch>
        </p:blipFill>
        <p:spPr bwMode="auto">
          <a:xfrm>
            <a:off x="179512" y="2204864"/>
            <a:ext cx="5040560" cy="2981368"/>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3995936" y="2132856"/>
            <a:ext cx="5004048" cy="3084513"/>
          </a:xfrm>
          <a:prstGeom prst="rect">
            <a:avLst/>
          </a:prstGeom>
          <a:noFill/>
          <a:ln w="9525">
            <a:noFill/>
            <a:miter lim="800000"/>
            <a:headEnd/>
            <a:tailEnd/>
          </a:ln>
          <a:effectLst/>
        </p:spPr>
      </p:pic>
      <p:sp>
        <p:nvSpPr>
          <p:cNvPr id="8" name="TextBox 7"/>
          <p:cNvSpPr txBox="1"/>
          <p:nvPr/>
        </p:nvSpPr>
        <p:spPr>
          <a:xfrm>
            <a:off x="683568" y="1844824"/>
            <a:ext cx="3312368" cy="369332"/>
          </a:xfrm>
          <a:prstGeom prst="rect">
            <a:avLst/>
          </a:prstGeom>
          <a:noFill/>
        </p:spPr>
        <p:txBody>
          <a:bodyPr wrap="square" rtlCol="0">
            <a:spAutoFit/>
          </a:bodyPr>
          <a:lstStyle/>
          <a:p>
            <a:r>
              <a:rPr lang="en-GB" b="1" dirty="0" smtClean="0"/>
              <a:t>Males</a:t>
            </a:r>
            <a:r>
              <a:rPr lang="en-GB" dirty="0" smtClean="0"/>
              <a:t> (NDRDD; 2009-2016)</a:t>
            </a:r>
            <a:endParaRPr lang="en-GB" dirty="0"/>
          </a:p>
        </p:txBody>
      </p:sp>
      <p:sp>
        <p:nvSpPr>
          <p:cNvPr id="9" name="TextBox 8"/>
          <p:cNvSpPr txBox="1"/>
          <p:nvPr/>
        </p:nvSpPr>
        <p:spPr>
          <a:xfrm>
            <a:off x="4499992" y="1844824"/>
            <a:ext cx="3312368" cy="369332"/>
          </a:xfrm>
          <a:prstGeom prst="rect">
            <a:avLst/>
          </a:prstGeom>
          <a:noFill/>
        </p:spPr>
        <p:txBody>
          <a:bodyPr wrap="square" rtlCol="0">
            <a:spAutoFit/>
          </a:bodyPr>
          <a:lstStyle/>
          <a:p>
            <a:r>
              <a:rPr lang="en-GB" b="1" dirty="0" smtClean="0"/>
              <a:t>Females</a:t>
            </a:r>
            <a:r>
              <a:rPr lang="en-GB" dirty="0" smtClean="0"/>
              <a:t> (NDRDD; 2009-2016)</a:t>
            </a:r>
            <a:endParaRPr lang="en-GB" dirty="0"/>
          </a:p>
        </p:txBody>
      </p:sp>
      <p:sp>
        <p:nvSpPr>
          <p:cNvPr id="10" name="Right Arrow 9"/>
          <p:cNvSpPr/>
          <p:nvPr/>
        </p:nvSpPr>
        <p:spPr>
          <a:xfrm rot="16200000">
            <a:off x="791580" y="5697252"/>
            <a:ext cx="10081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547664" y="5301208"/>
            <a:ext cx="1944216" cy="1200329"/>
          </a:xfrm>
          <a:prstGeom prst="rect">
            <a:avLst/>
          </a:prstGeom>
          <a:noFill/>
        </p:spPr>
        <p:txBody>
          <a:bodyPr wrap="square" rtlCol="0">
            <a:spAutoFit/>
          </a:bodyPr>
          <a:lstStyle/>
          <a:p>
            <a:r>
              <a:rPr lang="en-GB" dirty="0" smtClean="0"/>
              <a:t>Heroin/Morphine</a:t>
            </a:r>
          </a:p>
          <a:p>
            <a:r>
              <a:rPr lang="en-GB" dirty="0" smtClean="0"/>
              <a:t>Alcohol</a:t>
            </a:r>
          </a:p>
          <a:p>
            <a:r>
              <a:rPr lang="en-GB" dirty="0" smtClean="0"/>
              <a:t>Cannabis</a:t>
            </a:r>
          </a:p>
          <a:p>
            <a:r>
              <a:rPr lang="en-GB" dirty="0" smtClean="0"/>
              <a:t>Cocaine</a:t>
            </a:r>
            <a:endParaRPr lang="en-GB" dirty="0"/>
          </a:p>
        </p:txBody>
      </p:sp>
      <p:sp>
        <p:nvSpPr>
          <p:cNvPr id="12" name="Right Arrow 11"/>
          <p:cNvSpPr/>
          <p:nvPr/>
        </p:nvSpPr>
        <p:spPr>
          <a:xfrm rot="16200000">
            <a:off x="4824028" y="5769260"/>
            <a:ext cx="1008112" cy="36004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580112" y="5229200"/>
            <a:ext cx="1944216" cy="1477328"/>
          </a:xfrm>
          <a:prstGeom prst="rect">
            <a:avLst/>
          </a:prstGeom>
          <a:noFill/>
        </p:spPr>
        <p:txBody>
          <a:bodyPr wrap="square" rtlCol="0">
            <a:spAutoFit/>
          </a:bodyPr>
          <a:lstStyle/>
          <a:p>
            <a:r>
              <a:rPr lang="en-GB" dirty="0" smtClean="0"/>
              <a:t>Antidepressants</a:t>
            </a:r>
          </a:p>
          <a:p>
            <a:r>
              <a:rPr lang="en-GB" dirty="0" smtClean="0"/>
              <a:t>Methadone</a:t>
            </a:r>
          </a:p>
          <a:p>
            <a:r>
              <a:rPr lang="en-GB" dirty="0" smtClean="0"/>
              <a:t>Gabapentin</a:t>
            </a:r>
          </a:p>
          <a:p>
            <a:r>
              <a:rPr lang="en-GB" dirty="0" smtClean="0"/>
              <a:t>Pregabalin</a:t>
            </a:r>
          </a:p>
          <a:p>
            <a:r>
              <a:rPr lang="en-GB" dirty="0" smtClean="0"/>
              <a:t>Zopiclone</a:t>
            </a:r>
            <a:endParaRPr lang="en-GB" dirty="0"/>
          </a:p>
        </p:txBody>
      </p:sp>
      <p:sp>
        <p:nvSpPr>
          <p:cNvPr id="14" name="TextBox 13"/>
          <p:cNvSpPr txBox="1"/>
          <p:nvPr/>
        </p:nvSpPr>
        <p:spPr>
          <a:xfrm>
            <a:off x="7668344" y="6453336"/>
            <a:ext cx="3816424" cy="246221"/>
          </a:xfrm>
          <a:prstGeom prst="rect">
            <a:avLst/>
          </a:prstGeom>
          <a:noFill/>
        </p:spPr>
        <p:txBody>
          <a:bodyPr wrap="square" rtlCol="0">
            <a:spAutoFit/>
          </a:bodyPr>
          <a:lstStyle/>
          <a:p>
            <a:r>
              <a:rPr lang="en-GB" sz="1000" dirty="0" smtClean="0"/>
              <a:t>Source: ISD Scotland</a:t>
            </a:r>
            <a:endParaRPr lang="en-GB"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srcRect/>
          <a:stretch>
            <a:fillRect/>
          </a:stretch>
        </p:blipFill>
        <p:spPr bwMode="auto">
          <a:xfrm>
            <a:off x="179512" y="1844824"/>
            <a:ext cx="4249737" cy="3243263"/>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4340225" y="1916832"/>
            <a:ext cx="4803775" cy="3346450"/>
          </a:xfrm>
          <a:prstGeom prst="rect">
            <a:avLst/>
          </a:prstGeom>
          <a:noFill/>
          <a:ln w="9525">
            <a:noFill/>
            <a:miter lim="800000"/>
            <a:headEnd/>
            <a:tailEnd/>
          </a:ln>
          <a:effectLst/>
        </p:spPr>
      </p:pic>
      <p:sp>
        <p:nvSpPr>
          <p:cNvPr id="5" name="Title 4"/>
          <p:cNvSpPr txBox="1">
            <a:spLocks/>
          </p:cNvSpPr>
          <p:nvPr/>
        </p:nvSpPr>
        <p:spPr>
          <a:xfrm>
            <a:off x="1763688" y="476672"/>
            <a:ext cx="5832648"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Injecting</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4860032" y="5229200"/>
            <a:ext cx="3528392" cy="369332"/>
          </a:xfrm>
          <a:prstGeom prst="rect">
            <a:avLst/>
          </a:prstGeom>
          <a:noFill/>
        </p:spPr>
        <p:txBody>
          <a:bodyPr wrap="square" rtlCol="0">
            <a:spAutoFit/>
          </a:bodyPr>
          <a:lstStyle/>
          <a:p>
            <a:pPr>
              <a:buFont typeface="Arial" pitchFamily="34" charset="0"/>
              <a:buChar char="•"/>
            </a:pPr>
            <a:r>
              <a:rPr lang="en-GB" b="1" dirty="0" smtClean="0"/>
              <a:t>2009-16:</a:t>
            </a:r>
            <a:r>
              <a:rPr lang="en-GB" dirty="0" smtClean="0"/>
              <a:t> F (67%) &gt; M (63%)</a:t>
            </a:r>
            <a:endParaRPr lang="en-GB" dirty="0"/>
          </a:p>
        </p:txBody>
      </p:sp>
      <p:sp>
        <p:nvSpPr>
          <p:cNvPr id="7" name="TextBox 6"/>
          <p:cNvSpPr txBox="1"/>
          <p:nvPr/>
        </p:nvSpPr>
        <p:spPr>
          <a:xfrm>
            <a:off x="395536" y="5229200"/>
            <a:ext cx="4176464" cy="646331"/>
          </a:xfrm>
          <a:prstGeom prst="rect">
            <a:avLst/>
          </a:prstGeom>
          <a:noFill/>
        </p:spPr>
        <p:txBody>
          <a:bodyPr wrap="square" rtlCol="0">
            <a:spAutoFit/>
          </a:bodyPr>
          <a:lstStyle/>
          <a:p>
            <a:pPr>
              <a:buFont typeface="Arial" pitchFamily="34" charset="0"/>
              <a:buChar char="•"/>
            </a:pPr>
            <a:r>
              <a:rPr lang="en-GB" b="1" dirty="0" smtClean="0"/>
              <a:t>Ever injecting - 2006/07-16/17:</a:t>
            </a:r>
            <a:r>
              <a:rPr lang="en-GB" dirty="0" smtClean="0"/>
              <a:t> </a:t>
            </a:r>
          </a:p>
          <a:p>
            <a:r>
              <a:rPr lang="en-GB" dirty="0" smtClean="0"/>
              <a:t>F (55%) &gt; M (54%) </a:t>
            </a:r>
            <a:endParaRPr lang="en-GB" dirty="0"/>
          </a:p>
        </p:txBody>
      </p:sp>
      <p:sp>
        <p:nvSpPr>
          <p:cNvPr id="9" name="TextBox 8"/>
          <p:cNvSpPr txBox="1"/>
          <p:nvPr/>
        </p:nvSpPr>
        <p:spPr>
          <a:xfrm>
            <a:off x="7668344" y="6453336"/>
            <a:ext cx="3816424" cy="246221"/>
          </a:xfrm>
          <a:prstGeom prst="rect">
            <a:avLst/>
          </a:prstGeom>
          <a:noFill/>
        </p:spPr>
        <p:txBody>
          <a:bodyPr wrap="square" rtlCol="0">
            <a:spAutoFit/>
          </a:bodyPr>
          <a:lstStyle/>
          <a:p>
            <a:r>
              <a:rPr lang="en-GB" sz="1000" dirty="0" smtClean="0"/>
              <a:t>Source: ISD Scotland</a:t>
            </a:r>
            <a:endParaRPr lang="en-GB" sz="1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475656" y="260648"/>
            <a:ext cx="5832648"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Experience of overdose</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9219" name="Picture 3"/>
          <p:cNvPicPr>
            <a:picLocks noChangeAspect="1" noChangeArrowheads="1"/>
          </p:cNvPicPr>
          <p:nvPr/>
        </p:nvPicPr>
        <p:blipFill>
          <a:blip r:embed="rId3" cstate="print"/>
          <a:srcRect/>
          <a:stretch>
            <a:fillRect/>
          </a:stretch>
        </p:blipFill>
        <p:spPr bwMode="auto">
          <a:xfrm>
            <a:off x="683568" y="1844824"/>
            <a:ext cx="5064950" cy="3528392"/>
          </a:xfrm>
          <a:prstGeom prst="rect">
            <a:avLst/>
          </a:prstGeom>
          <a:noFill/>
          <a:ln w="9525">
            <a:noFill/>
            <a:miter lim="800000"/>
            <a:headEnd/>
            <a:tailEnd/>
          </a:ln>
          <a:effectLst/>
        </p:spPr>
      </p:pic>
      <p:sp>
        <p:nvSpPr>
          <p:cNvPr id="5" name="TextBox 4"/>
          <p:cNvSpPr txBox="1"/>
          <p:nvPr/>
        </p:nvSpPr>
        <p:spPr>
          <a:xfrm>
            <a:off x="5796136" y="2924944"/>
            <a:ext cx="3203848" cy="1631216"/>
          </a:xfrm>
          <a:prstGeom prst="rect">
            <a:avLst/>
          </a:prstGeom>
          <a:noFill/>
        </p:spPr>
        <p:txBody>
          <a:bodyPr wrap="square" rtlCol="0">
            <a:spAutoFit/>
          </a:bodyPr>
          <a:lstStyle/>
          <a:p>
            <a:pPr>
              <a:buFont typeface="Arial" pitchFamily="34" charset="0"/>
              <a:buChar char="•"/>
            </a:pPr>
            <a:r>
              <a:rPr lang="en-GB" sz="2000" dirty="0" smtClean="0"/>
              <a:t>F &gt; M in all years except 2011</a:t>
            </a:r>
          </a:p>
          <a:p>
            <a:pPr>
              <a:buFont typeface="Arial" pitchFamily="34" charset="0"/>
              <a:buChar char="•"/>
            </a:pPr>
            <a:endParaRPr lang="en-GB" sz="2000" dirty="0" smtClean="0"/>
          </a:p>
          <a:p>
            <a:pPr>
              <a:buFont typeface="Arial" pitchFamily="34" charset="0"/>
              <a:buChar char="•"/>
            </a:pPr>
            <a:r>
              <a:rPr lang="en-GB" sz="2000" b="1" dirty="0" smtClean="0"/>
              <a:t>2009-16:</a:t>
            </a:r>
            <a:r>
              <a:rPr lang="en-GB" sz="2000" dirty="0" smtClean="0"/>
              <a:t> F (59%) &gt; M (49%)</a:t>
            </a:r>
          </a:p>
          <a:p>
            <a:pPr>
              <a:buFont typeface="Arial" pitchFamily="34" charset="0"/>
              <a:buChar char="•"/>
            </a:pPr>
            <a:endParaRPr lang="en-GB" sz="2000" dirty="0"/>
          </a:p>
        </p:txBody>
      </p:sp>
      <p:sp>
        <p:nvSpPr>
          <p:cNvPr id="6" name="TextBox 5"/>
          <p:cNvSpPr txBox="1"/>
          <p:nvPr/>
        </p:nvSpPr>
        <p:spPr>
          <a:xfrm>
            <a:off x="7668344" y="6453336"/>
            <a:ext cx="3816424" cy="246221"/>
          </a:xfrm>
          <a:prstGeom prst="rect">
            <a:avLst/>
          </a:prstGeom>
          <a:noFill/>
        </p:spPr>
        <p:txBody>
          <a:bodyPr wrap="square" rtlCol="0">
            <a:spAutoFit/>
          </a:bodyPr>
          <a:lstStyle/>
          <a:p>
            <a:r>
              <a:rPr lang="en-GB" sz="1000" dirty="0" smtClean="0"/>
              <a:t>Source: ISD Scotland</a:t>
            </a:r>
            <a:endParaRPr lang="en-GB"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print"/>
          <a:srcRect/>
          <a:stretch>
            <a:fillRect/>
          </a:stretch>
        </p:blipFill>
        <p:spPr bwMode="auto">
          <a:xfrm>
            <a:off x="4355976" y="1196752"/>
            <a:ext cx="3608937" cy="2592288"/>
          </a:xfrm>
          <a:prstGeom prst="rect">
            <a:avLst/>
          </a:prstGeom>
          <a:noFill/>
          <a:ln w="9525">
            <a:noFill/>
            <a:miter lim="800000"/>
            <a:headEnd/>
            <a:tailEnd/>
          </a:ln>
          <a:effectLst/>
        </p:spPr>
      </p:pic>
      <p:sp>
        <p:nvSpPr>
          <p:cNvPr id="12" name="TextBox 11"/>
          <p:cNvSpPr txBox="1"/>
          <p:nvPr/>
        </p:nvSpPr>
        <p:spPr>
          <a:xfrm>
            <a:off x="4355976" y="908720"/>
            <a:ext cx="3384376" cy="338554"/>
          </a:xfrm>
          <a:prstGeom prst="rect">
            <a:avLst/>
          </a:prstGeom>
          <a:noFill/>
        </p:spPr>
        <p:txBody>
          <a:bodyPr wrap="square" rtlCol="0">
            <a:spAutoFit/>
          </a:bodyPr>
          <a:lstStyle/>
          <a:p>
            <a:r>
              <a:rPr lang="en-GB" sz="1600" b="1" dirty="0" smtClean="0">
                <a:solidFill>
                  <a:srgbClr val="6C2383"/>
                </a:solidFill>
                <a:latin typeface="Arial" pitchFamily="34" charset="0"/>
                <a:cs typeface="Arial" pitchFamily="34" charset="0"/>
              </a:rPr>
              <a:t>OST by age group &amp; sex (09-16)</a:t>
            </a:r>
            <a:endParaRPr lang="en-GB" sz="1600" b="1" dirty="0">
              <a:solidFill>
                <a:srgbClr val="6C2383"/>
              </a:solidFill>
              <a:latin typeface="Arial" pitchFamily="34" charset="0"/>
              <a:cs typeface="Arial" pitchFamily="34" charset="0"/>
            </a:endParaRPr>
          </a:p>
        </p:txBody>
      </p:sp>
      <p:sp>
        <p:nvSpPr>
          <p:cNvPr id="14" name="TextBox 13"/>
          <p:cNvSpPr txBox="1"/>
          <p:nvPr/>
        </p:nvSpPr>
        <p:spPr>
          <a:xfrm>
            <a:off x="539552" y="3789040"/>
            <a:ext cx="5112568" cy="338554"/>
          </a:xfrm>
          <a:prstGeom prst="rect">
            <a:avLst/>
          </a:prstGeom>
          <a:noFill/>
        </p:spPr>
        <p:txBody>
          <a:bodyPr wrap="square" rtlCol="0">
            <a:spAutoFit/>
          </a:bodyPr>
          <a:lstStyle/>
          <a:p>
            <a:r>
              <a:rPr lang="en-GB" sz="1600" b="1" dirty="0" smtClean="0">
                <a:solidFill>
                  <a:srgbClr val="6C2383"/>
                </a:solidFill>
                <a:latin typeface="Arial" pitchFamily="34" charset="0"/>
                <a:cs typeface="Arial" pitchFamily="34" charset="0"/>
              </a:rPr>
              <a:t>Average methadone dose by sex </a:t>
            </a:r>
            <a:r>
              <a:rPr lang="en-GB" sz="1600" b="1" dirty="0" smtClean="0">
                <a:solidFill>
                  <a:srgbClr val="6C2383"/>
                </a:solidFill>
                <a:latin typeface="Arial" pitchFamily="34" charset="0"/>
                <a:cs typeface="Arial" pitchFamily="34" charset="0"/>
              </a:rPr>
              <a:t>(09-16</a:t>
            </a:r>
            <a:r>
              <a:rPr lang="en-GB" sz="1600" b="1" dirty="0" smtClean="0">
                <a:solidFill>
                  <a:srgbClr val="6C2383"/>
                </a:solidFill>
                <a:latin typeface="Arial" pitchFamily="34" charset="0"/>
                <a:cs typeface="Arial" pitchFamily="34" charset="0"/>
              </a:rPr>
              <a:t>)</a:t>
            </a:r>
            <a:endParaRPr lang="en-GB" sz="1600" b="1" dirty="0">
              <a:solidFill>
                <a:srgbClr val="6C2383"/>
              </a:solidFill>
              <a:latin typeface="Arial" pitchFamily="34" charset="0"/>
              <a:cs typeface="Arial" pitchFamily="34" charset="0"/>
            </a:endParaRPr>
          </a:p>
        </p:txBody>
      </p:sp>
      <p:sp>
        <p:nvSpPr>
          <p:cNvPr id="16" name="Title 15"/>
          <p:cNvSpPr>
            <a:spLocks noGrp="1"/>
          </p:cNvSpPr>
          <p:nvPr>
            <p:ph type="title" idx="4294967295"/>
          </p:nvPr>
        </p:nvSpPr>
        <p:spPr>
          <a:xfrm>
            <a:off x="251520" y="188640"/>
            <a:ext cx="8280920" cy="792088"/>
          </a:xfrm>
          <a:prstGeom prst="rect">
            <a:avLst/>
          </a:prstGeom>
        </p:spPr>
        <p:txBody>
          <a:bodyPr/>
          <a:lstStyle/>
          <a:p>
            <a:r>
              <a:rPr lang="en-GB" dirty="0" smtClean="0"/>
              <a:t>Treatment/OST</a:t>
            </a:r>
            <a:endParaRPr lang="en-GB" dirty="0"/>
          </a:p>
        </p:txBody>
      </p:sp>
      <p:sp>
        <p:nvSpPr>
          <p:cNvPr id="11" name="TextBox 10"/>
          <p:cNvSpPr txBox="1"/>
          <p:nvPr/>
        </p:nvSpPr>
        <p:spPr>
          <a:xfrm>
            <a:off x="611560" y="908720"/>
            <a:ext cx="3384376" cy="338554"/>
          </a:xfrm>
          <a:prstGeom prst="rect">
            <a:avLst/>
          </a:prstGeom>
          <a:noFill/>
        </p:spPr>
        <p:txBody>
          <a:bodyPr wrap="square" rtlCol="0">
            <a:spAutoFit/>
          </a:bodyPr>
          <a:lstStyle/>
          <a:p>
            <a:r>
              <a:rPr lang="en-GB" sz="1600" b="1" dirty="0" smtClean="0">
                <a:solidFill>
                  <a:srgbClr val="6C2383"/>
                </a:solidFill>
                <a:latin typeface="Arial" pitchFamily="34" charset="0"/>
                <a:cs typeface="Arial" pitchFamily="34" charset="0"/>
              </a:rPr>
              <a:t>DTS by </a:t>
            </a:r>
            <a:r>
              <a:rPr lang="en-GB" sz="1600" b="1" dirty="0" smtClean="0">
                <a:solidFill>
                  <a:srgbClr val="6C2383"/>
                </a:solidFill>
                <a:latin typeface="Arial" pitchFamily="34" charset="0"/>
                <a:cs typeface="Arial" pitchFamily="34" charset="0"/>
              </a:rPr>
              <a:t>age group &amp; sex (09-16)</a:t>
            </a:r>
            <a:endParaRPr lang="en-GB" sz="1600" b="1" dirty="0">
              <a:solidFill>
                <a:srgbClr val="6C2383"/>
              </a:solidFill>
              <a:latin typeface="Arial" pitchFamily="34" charset="0"/>
              <a:cs typeface="Arial" pitchFamily="34" charset="0"/>
            </a:endParaRPr>
          </a:p>
        </p:txBody>
      </p:sp>
      <p:pic>
        <p:nvPicPr>
          <p:cNvPr id="14338" name="Picture 2"/>
          <p:cNvPicPr>
            <a:picLocks noChangeAspect="1" noChangeArrowheads="1"/>
          </p:cNvPicPr>
          <p:nvPr/>
        </p:nvPicPr>
        <p:blipFill>
          <a:blip r:embed="rId4" cstate="print"/>
          <a:srcRect/>
          <a:stretch>
            <a:fillRect/>
          </a:stretch>
        </p:blipFill>
        <p:spPr bwMode="auto">
          <a:xfrm>
            <a:off x="755576" y="1196752"/>
            <a:ext cx="3384376" cy="2653924"/>
          </a:xfrm>
          <a:prstGeom prst="rect">
            <a:avLst/>
          </a:prstGeom>
          <a:noFill/>
          <a:ln w="9525">
            <a:noFill/>
            <a:miter lim="800000"/>
            <a:headEnd/>
            <a:tailEnd/>
          </a:ln>
          <a:effectLst/>
        </p:spPr>
      </p:pic>
      <p:pic>
        <p:nvPicPr>
          <p:cNvPr id="14339" name="Picture 3"/>
          <p:cNvPicPr>
            <a:picLocks noChangeAspect="1" noChangeArrowheads="1"/>
          </p:cNvPicPr>
          <p:nvPr/>
        </p:nvPicPr>
        <p:blipFill>
          <a:blip r:embed="rId5" cstate="print"/>
          <a:srcRect/>
          <a:stretch>
            <a:fillRect/>
          </a:stretch>
        </p:blipFill>
        <p:spPr bwMode="auto">
          <a:xfrm>
            <a:off x="467544" y="4048125"/>
            <a:ext cx="4329113" cy="2809875"/>
          </a:xfrm>
          <a:prstGeom prst="rect">
            <a:avLst/>
          </a:prstGeom>
          <a:noFill/>
          <a:ln w="9525">
            <a:noFill/>
            <a:miter lim="800000"/>
            <a:headEnd/>
            <a:tailEnd/>
          </a:ln>
          <a:effectLst/>
        </p:spPr>
      </p:pic>
      <p:sp>
        <p:nvSpPr>
          <p:cNvPr id="18" name="TextBox 17"/>
          <p:cNvSpPr txBox="1"/>
          <p:nvPr/>
        </p:nvSpPr>
        <p:spPr>
          <a:xfrm>
            <a:off x="4932040" y="4077072"/>
            <a:ext cx="3672408" cy="1938992"/>
          </a:xfrm>
          <a:prstGeom prst="rect">
            <a:avLst/>
          </a:prstGeom>
          <a:noFill/>
        </p:spPr>
        <p:txBody>
          <a:bodyPr wrap="square" rtlCol="0">
            <a:spAutoFit/>
          </a:bodyPr>
          <a:lstStyle/>
          <a:p>
            <a:pPr>
              <a:buFont typeface="Arial" pitchFamily="34" charset="0"/>
              <a:buChar char="•"/>
            </a:pPr>
            <a:r>
              <a:rPr lang="en-GB" sz="2000" b="1" dirty="0" smtClean="0"/>
              <a:t>2009-16:</a:t>
            </a:r>
            <a:r>
              <a:rPr lang="en-GB" sz="2000" dirty="0" smtClean="0"/>
              <a:t> F (73.4) ~&gt; M (69.6)</a:t>
            </a:r>
          </a:p>
          <a:p>
            <a:pPr>
              <a:buFont typeface="Arial" pitchFamily="34" charset="0"/>
              <a:buChar char="•"/>
            </a:pPr>
            <a:endParaRPr lang="en-GB" sz="2000" dirty="0" smtClean="0"/>
          </a:p>
          <a:p>
            <a:pPr>
              <a:buFont typeface="Arial" pitchFamily="34" charset="0"/>
              <a:buChar char="•"/>
            </a:pPr>
            <a:r>
              <a:rPr lang="en-GB" sz="2000" dirty="0" err="1" smtClean="0"/>
              <a:t>Gao</a:t>
            </a:r>
            <a:r>
              <a:rPr lang="en-GB" sz="2000" dirty="0" smtClean="0"/>
              <a:t> et al (2016): DRD risk among methadone </a:t>
            </a:r>
            <a:r>
              <a:rPr lang="en-GB" sz="2000" dirty="0" err="1" smtClean="0"/>
              <a:t>prescribees</a:t>
            </a:r>
            <a:r>
              <a:rPr lang="en-GB" sz="2000" dirty="0" smtClean="0"/>
              <a:t> &gt; w age  </a:t>
            </a:r>
          </a:p>
          <a:p>
            <a:pPr>
              <a:buFont typeface="Arial" pitchFamily="34" charset="0"/>
              <a:buChar char="•"/>
            </a:pPr>
            <a:endParaRPr lang="en-GB" sz="2000" dirty="0"/>
          </a:p>
        </p:txBody>
      </p:sp>
      <p:sp>
        <p:nvSpPr>
          <p:cNvPr id="10" name="TextBox 9"/>
          <p:cNvSpPr txBox="1"/>
          <p:nvPr/>
        </p:nvSpPr>
        <p:spPr>
          <a:xfrm>
            <a:off x="5940152" y="6381328"/>
            <a:ext cx="3816424" cy="246221"/>
          </a:xfrm>
          <a:prstGeom prst="rect">
            <a:avLst/>
          </a:prstGeom>
          <a:noFill/>
        </p:spPr>
        <p:txBody>
          <a:bodyPr wrap="square" rtlCol="0">
            <a:spAutoFit/>
          </a:bodyPr>
          <a:lstStyle/>
          <a:p>
            <a:r>
              <a:rPr lang="en-GB" sz="1000" dirty="0" smtClean="0"/>
              <a:t>Source: NDRDD (ISD Scotland)</a:t>
            </a:r>
            <a:endParaRPr lang="en-GB"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457200" y="274638"/>
            <a:ext cx="8229600" cy="1143000"/>
          </a:xfrm>
          <a:prstGeom prst="rect">
            <a:avLst/>
          </a:prstGeom>
        </p:spPr>
        <p:txBody>
          <a:bodyPr/>
          <a:lstStyle/>
          <a:p>
            <a:r>
              <a:rPr lang="en-GB" dirty="0" smtClean="0"/>
              <a:t>Living</a:t>
            </a:r>
            <a:r>
              <a:rPr lang="en-GB" baseline="0" dirty="0" smtClean="0"/>
              <a:t> Circumstances</a:t>
            </a:r>
            <a:endParaRPr lang="en-GB" dirty="0"/>
          </a:p>
        </p:txBody>
      </p:sp>
      <p:pic>
        <p:nvPicPr>
          <p:cNvPr id="8194" name="Picture 2"/>
          <p:cNvPicPr>
            <a:picLocks noChangeAspect="1" noChangeArrowheads="1"/>
          </p:cNvPicPr>
          <p:nvPr/>
        </p:nvPicPr>
        <p:blipFill>
          <a:blip r:embed="rId3" cstate="print"/>
          <a:srcRect/>
          <a:stretch>
            <a:fillRect/>
          </a:stretch>
        </p:blipFill>
        <p:spPr bwMode="auto">
          <a:xfrm>
            <a:off x="179512" y="1988840"/>
            <a:ext cx="4392488" cy="3426139"/>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4716016" y="1628800"/>
            <a:ext cx="2952328" cy="2318956"/>
          </a:xfrm>
          <a:prstGeom prst="rect">
            <a:avLst/>
          </a:prstGeom>
          <a:noFill/>
          <a:ln w="9525">
            <a:noFill/>
            <a:miter lim="800000"/>
            <a:headEnd/>
            <a:tailEnd/>
          </a:ln>
          <a:effectLst/>
        </p:spPr>
      </p:pic>
      <p:sp>
        <p:nvSpPr>
          <p:cNvPr id="12" name="TextBox 11"/>
          <p:cNvSpPr txBox="1"/>
          <p:nvPr/>
        </p:nvSpPr>
        <p:spPr>
          <a:xfrm>
            <a:off x="4427984" y="1340768"/>
            <a:ext cx="5220072" cy="323165"/>
          </a:xfrm>
          <a:prstGeom prst="rect">
            <a:avLst/>
          </a:prstGeom>
          <a:noFill/>
        </p:spPr>
        <p:txBody>
          <a:bodyPr wrap="square" rtlCol="0">
            <a:spAutoFit/>
          </a:bodyPr>
          <a:lstStyle/>
          <a:p>
            <a:r>
              <a:rPr lang="en-GB" sz="1500" b="1" dirty="0" smtClean="0">
                <a:solidFill>
                  <a:srgbClr val="6C2383"/>
                </a:solidFill>
                <a:latin typeface="Arial" pitchFamily="34" charset="0"/>
                <a:cs typeface="Arial" pitchFamily="34" charset="0"/>
              </a:rPr>
              <a:t>Living Alone by age group &amp; sex </a:t>
            </a:r>
            <a:r>
              <a:rPr lang="en-GB" sz="1500" b="1" dirty="0" smtClean="0">
                <a:solidFill>
                  <a:srgbClr val="6C2383"/>
                </a:solidFill>
                <a:latin typeface="Arial" pitchFamily="34" charset="0"/>
                <a:cs typeface="Arial" pitchFamily="34" charset="0"/>
              </a:rPr>
              <a:t>(NDRDDD: 09-16</a:t>
            </a:r>
            <a:r>
              <a:rPr lang="en-GB" sz="1500" b="1" dirty="0" smtClean="0">
                <a:solidFill>
                  <a:srgbClr val="6C2383"/>
                </a:solidFill>
                <a:latin typeface="Arial" pitchFamily="34" charset="0"/>
                <a:cs typeface="Arial" pitchFamily="34" charset="0"/>
              </a:rPr>
              <a:t>)</a:t>
            </a:r>
            <a:endParaRPr lang="en-GB" sz="1500" b="1" dirty="0">
              <a:solidFill>
                <a:srgbClr val="6C2383"/>
              </a:solidFill>
              <a:latin typeface="Arial" pitchFamily="34" charset="0"/>
              <a:cs typeface="Arial" pitchFamily="34" charset="0"/>
            </a:endParaRPr>
          </a:p>
        </p:txBody>
      </p:sp>
      <p:pic>
        <p:nvPicPr>
          <p:cNvPr id="8196" name="Picture 4"/>
          <p:cNvPicPr>
            <a:picLocks noChangeAspect="1" noChangeArrowheads="1"/>
          </p:cNvPicPr>
          <p:nvPr/>
        </p:nvPicPr>
        <p:blipFill>
          <a:blip r:embed="rId5" cstate="print"/>
          <a:srcRect/>
          <a:stretch>
            <a:fillRect/>
          </a:stretch>
        </p:blipFill>
        <p:spPr bwMode="auto">
          <a:xfrm>
            <a:off x="4716016" y="4293096"/>
            <a:ext cx="2982590" cy="2338856"/>
          </a:xfrm>
          <a:prstGeom prst="rect">
            <a:avLst/>
          </a:prstGeom>
          <a:noFill/>
          <a:ln w="9525">
            <a:noFill/>
            <a:miter lim="800000"/>
            <a:headEnd/>
            <a:tailEnd/>
          </a:ln>
          <a:effectLst/>
        </p:spPr>
      </p:pic>
      <p:sp>
        <p:nvSpPr>
          <p:cNvPr id="13" name="TextBox 12"/>
          <p:cNvSpPr txBox="1"/>
          <p:nvPr/>
        </p:nvSpPr>
        <p:spPr>
          <a:xfrm>
            <a:off x="4211960" y="3933056"/>
            <a:ext cx="5832648" cy="323165"/>
          </a:xfrm>
          <a:prstGeom prst="rect">
            <a:avLst/>
          </a:prstGeom>
          <a:noFill/>
        </p:spPr>
        <p:txBody>
          <a:bodyPr wrap="square" rtlCol="0">
            <a:spAutoFit/>
          </a:bodyPr>
          <a:lstStyle/>
          <a:p>
            <a:r>
              <a:rPr lang="en-GB" sz="1500" b="1" dirty="0" smtClean="0">
                <a:solidFill>
                  <a:srgbClr val="6C2383"/>
                </a:solidFill>
                <a:latin typeface="Arial" pitchFamily="34" charset="0"/>
                <a:cs typeface="Arial" pitchFamily="34" charset="0"/>
              </a:rPr>
              <a:t>Living w Spouse by age group &amp; sex </a:t>
            </a:r>
            <a:r>
              <a:rPr lang="en-GB" sz="1500" b="1" dirty="0" smtClean="0">
                <a:solidFill>
                  <a:srgbClr val="6C2383"/>
                </a:solidFill>
                <a:latin typeface="Arial" pitchFamily="34" charset="0"/>
                <a:cs typeface="Arial" pitchFamily="34" charset="0"/>
              </a:rPr>
              <a:t>(NDRDD: 09-16</a:t>
            </a:r>
            <a:r>
              <a:rPr lang="en-GB" sz="1500" b="1" dirty="0" smtClean="0">
                <a:solidFill>
                  <a:srgbClr val="6C2383"/>
                </a:solidFill>
                <a:latin typeface="Arial" pitchFamily="34" charset="0"/>
                <a:cs typeface="Arial" pitchFamily="34" charset="0"/>
              </a:rPr>
              <a:t>)</a:t>
            </a:r>
            <a:endParaRPr lang="en-GB" sz="1500" b="1" dirty="0">
              <a:solidFill>
                <a:srgbClr val="6C2383"/>
              </a:solidFill>
              <a:latin typeface="Arial" pitchFamily="34" charset="0"/>
              <a:cs typeface="Arial" pitchFamily="34" charset="0"/>
            </a:endParaRPr>
          </a:p>
        </p:txBody>
      </p:sp>
      <p:sp>
        <p:nvSpPr>
          <p:cNvPr id="8" name="TextBox 7"/>
          <p:cNvSpPr txBox="1"/>
          <p:nvPr/>
        </p:nvSpPr>
        <p:spPr>
          <a:xfrm>
            <a:off x="323528" y="6381328"/>
            <a:ext cx="3816424" cy="246221"/>
          </a:xfrm>
          <a:prstGeom prst="rect">
            <a:avLst/>
          </a:prstGeom>
          <a:noFill/>
        </p:spPr>
        <p:txBody>
          <a:bodyPr wrap="square" rtlCol="0">
            <a:spAutoFit/>
          </a:bodyPr>
          <a:lstStyle/>
          <a:p>
            <a:r>
              <a:rPr lang="en-GB" sz="1000" dirty="0" smtClean="0"/>
              <a:t>Source: ISD Scotland</a:t>
            </a:r>
            <a:endParaRPr lang="en-GB"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a:prstGeom prst="rect">
            <a:avLst/>
          </a:prstGeom>
        </p:spPr>
        <p:txBody>
          <a:bodyPr/>
          <a:lstStyle/>
          <a:p>
            <a:r>
              <a:rPr lang="en-GB" dirty="0" smtClean="0"/>
              <a:t>Others</a:t>
            </a:r>
            <a:r>
              <a:rPr lang="en-GB" baseline="0" dirty="0" smtClean="0"/>
              <a:t> present at death</a:t>
            </a:r>
            <a:endParaRPr lang="en-GB" dirty="0"/>
          </a:p>
        </p:txBody>
      </p:sp>
      <p:pic>
        <p:nvPicPr>
          <p:cNvPr id="7171" name="Picture 3"/>
          <p:cNvPicPr>
            <a:picLocks noChangeAspect="1" noChangeArrowheads="1"/>
          </p:cNvPicPr>
          <p:nvPr/>
        </p:nvPicPr>
        <p:blipFill>
          <a:blip r:embed="rId3" cstate="print"/>
          <a:srcRect/>
          <a:stretch>
            <a:fillRect/>
          </a:stretch>
        </p:blipFill>
        <p:spPr bwMode="auto">
          <a:xfrm>
            <a:off x="467544" y="1628800"/>
            <a:ext cx="4803775" cy="3341687"/>
          </a:xfrm>
          <a:prstGeom prst="rect">
            <a:avLst/>
          </a:prstGeom>
          <a:noFill/>
          <a:ln w="9525">
            <a:noFill/>
            <a:miter lim="800000"/>
            <a:headEnd/>
            <a:tailEnd/>
          </a:ln>
          <a:effectLst/>
        </p:spPr>
      </p:pic>
      <p:sp>
        <p:nvSpPr>
          <p:cNvPr id="5" name="TextBox 4"/>
          <p:cNvSpPr txBox="1"/>
          <p:nvPr/>
        </p:nvSpPr>
        <p:spPr>
          <a:xfrm>
            <a:off x="5292080" y="1556792"/>
            <a:ext cx="4067944" cy="4708981"/>
          </a:xfrm>
          <a:prstGeom prst="rect">
            <a:avLst/>
          </a:prstGeom>
          <a:noFill/>
        </p:spPr>
        <p:txBody>
          <a:bodyPr wrap="square" rtlCol="0">
            <a:spAutoFit/>
          </a:bodyPr>
          <a:lstStyle/>
          <a:p>
            <a:r>
              <a:rPr lang="en-GB" sz="2000" b="1" dirty="0" smtClean="0"/>
              <a:t>NDRDD: 2009-16 </a:t>
            </a:r>
            <a:r>
              <a:rPr lang="en-GB" sz="2000" b="1" dirty="0" smtClean="0"/>
              <a:t>ORDs: </a:t>
            </a:r>
            <a:r>
              <a:rPr lang="en-GB" sz="2000" dirty="0" smtClean="0"/>
              <a:t> </a:t>
            </a:r>
          </a:p>
          <a:p>
            <a:pPr>
              <a:buFont typeface="Arial" pitchFamily="34" charset="0"/>
              <a:buChar char="•"/>
            </a:pPr>
            <a:endParaRPr lang="en-GB" sz="2000" dirty="0" smtClean="0"/>
          </a:p>
          <a:p>
            <a:r>
              <a:rPr lang="en-GB" sz="2000" dirty="0" smtClean="0"/>
              <a:t>Presence at scene of death:  </a:t>
            </a:r>
          </a:p>
          <a:p>
            <a:r>
              <a:rPr lang="en-GB" sz="2000" dirty="0" smtClean="0"/>
              <a:t>F (64%) &gt; M (54%)</a:t>
            </a:r>
          </a:p>
          <a:p>
            <a:pPr>
              <a:buFont typeface="Arial" pitchFamily="34" charset="0"/>
              <a:buChar char="•"/>
            </a:pPr>
            <a:endParaRPr lang="en-GB" sz="2000" dirty="0" smtClean="0"/>
          </a:p>
          <a:p>
            <a:r>
              <a:rPr lang="en-GB" sz="2000" dirty="0" smtClean="0"/>
              <a:t>Where others present, naloxone availability at scene of death:  </a:t>
            </a:r>
          </a:p>
          <a:p>
            <a:r>
              <a:rPr lang="en-GB" sz="2000" dirty="0" smtClean="0"/>
              <a:t>F (6%), M (6%)</a:t>
            </a:r>
          </a:p>
          <a:p>
            <a:pPr>
              <a:buFont typeface="Arial" pitchFamily="34" charset="0"/>
              <a:buChar char="•"/>
            </a:pPr>
            <a:endParaRPr lang="en-GB" sz="2000" dirty="0" smtClean="0"/>
          </a:p>
          <a:p>
            <a:r>
              <a:rPr lang="en-GB" sz="2000" dirty="0" smtClean="0"/>
              <a:t>Where available, naloxone use:  </a:t>
            </a:r>
          </a:p>
          <a:p>
            <a:r>
              <a:rPr lang="en-GB" sz="2000" dirty="0" smtClean="0"/>
              <a:t>F (70%), M (79%) (small numbers)</a:t>
            </a:r>
          </a:p>
          <a:p>
            <a:pPr>
              <a:buFont typeface="Arial" pitchFamily="34" charset="0"/>
              <a:buChar char="•"/>
            </a:pPr>
            <a:endParaRPr lang="en-GB" sz="2000" dirty="0" smtClean="0"/>
          </a:p>
          <a:p>
            <a:pPr>
              <a:buFont typeface="Arial" pitchFamily="34" charset="0"/>
              <a:buChar char="•"/>
            </a:pPr>
            <a:endParaRPr lang="en-GB" sz="2000" dirty="0" smtClean="0"/>
          </a:p>
          <a:p>
            <a:pPr>
              <a:buFont typeface="Arial" pitchFamily="34" charset="0"/>
              <a:buChar char="•"/>
            </a:pPr>
            <a:endParaRPr lang="en-GB" sz="2000" dirty="0" smtClean="0"/>
          </a:p>
          <a:p>
            <a:pPr>
              <a:buFont typeface="Arial" pitchFamily="34" charset="0"/>
              <a:buChar char="•"/>
            </a:pPr>
            <a:endParaRPr lang="en-GB" sz="2000" dirty="0"/>
          </a:p>
        </p:txBody>
      </p:sp>
      <p:sp>
        <p:nvSpPr>
          <p:cNvPr id="6" name="TextBox 5"/>
          <p:cNvSpPr txBox="1"/>
          <p:nvPr/>
        </p:nvSpPr>
        <p:spPr>
          <a:xfrm>
            <a:off x="6156176" y="6381328"/>
            <a:ext cx="3816424" cy="246221"/>
          </a:xfrm>
          <a:prstGeom prst="rect">
            <a:avLst/>
          </a:prstGeom>
          <a:noFill/>
        </p:spPr>
        <p:txBody>
          <a:bodyPr wrap="square" rtlCol="0">
            <a:spAutoFit/>
          </a:bodyPr>
          <a:lstStyle/>
          <a:p>
            <a:r>
              <a:rPr lang="en-GB" sz="1000" dirty="0" smtClean="0"/>
              <a:t>Source: ISD Scotland</a:t>
            </a:r>
            <a:endParaRPr lang="en-GB"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a:prstGeom prst="rect">
            <a:avLst/>
          </a:prstGeom>
        </p:spPr>
        <p:txBody>
          <a:bodyPr/>
          <a:lstStyle/>
          <a:p>
            <a:r>
              <a:rPr lang="en-GB" dirty="0" smtClean="0"/>
              <a:t>Risk</a:t>
            </a:r>
            <a:r>
              <a:rPr lang="en-GB" baseline="0" dirty="0" smtClean="0"/>
              <a:t> factor analysis</a:t>
            </a:r>
            <a:endParaRPr lang="en-GB" dirty="0"/>
          </a:p>
        </p:txBody>
      </p:sp>
      <p:graphicFrame>
        <p:nvGraphicFramePr>
          <p:cNvPr id="4" name="Table 3"/>
          <p:cNvGraphicFramePr>
            <a:graphicFrameLocks noGrp="1"/>
          </p:cNvGraphicFramePr>
          <p:nvPr/>
        </p:nvGraphicFramePr>
        <p:xfrm>
          <a:off x="611560" y="1700808"/>
          <a:ext cx="7920880" cy="4079240"/>
        </p:xfrm>
        <a:graphic>
          <a:graphicData uri="http://schemas.openxmlformats.org/drawingml/2006/table">
            <a:tbl>
              <a:tblPr firstRow="1" bandRow="1">
                <a:tableStyleId>{5C22544A-7EE6-4342-B048-85BDC9FD1C3A}</a:tableStyleId>
              </a:tblPr>
              <a:tblGrid>
                <a:gridCol w="2658321"/>
                <a:gridCol w="1446135"/>
                <a:gridCol w="1080120"/>
                <a:gridCol w="1152128"/>
                <a:gridCol w="1584176"/>
              </a:tblGrid>
              <a:tr h="370840">
                <a:tc>
                  <a:txBody>
                    <a:bodyPr/>
                    <a:lstStyle/>
                    <a:p>
                      <a:r>
                        <a:rPr lang="en-GB" dirty="0" smtClean="0"/>
                        <a:t>Factor</a:t>
                      </a:r>
                      <a:endParaRPr lang="en-GB" dirty="0"/>
                    </a:p>
                  </a:txBody>
                  <a:tcPr/>
                </a:tc>
                <a:tc>
                  <a:txBody>
                    <a:bodyPr/>
                    <a:lstStyle/>
                    <a:p>
                      <a:r>
                        <a:rPr lang="en-GB" dirty="0" smtClean="0"/>
                        <a:t>Type</a:t>
                      </a:r>
                      <a:endParaRPr lang="en-GB" dirty="0"/>
                    </a:p>
                  </a:txBody>
                  <a:tcPr/>
                </a:tc>
                <a:tc>
                  <a:txBody>
                    <a:bodyPr/>
                    <a:lstStyle/>
                    <a:p>
                      <a:r>
                        <a:rPr lang="en-GB" dirty="0" smtClean="0"/>
                        <a:t>Male</a:t>
                      </a:r>
                      <a:endParaRPr lang="en-GB" dirty="0"/>
                    </a:p>
                  </a:txBody>
                  <a:tcPr/>
                </a:tc>
                <a:tc>
                  <a:txBody>
                    <a:bodyPr/>
                    <a:lstStyle/>
                    <a:p>
                      <a:r>
                        <a:rPr lang="en-GB" dirty="0" smtClean="0"/>
                        <a:t>Female</a:t>
                      </a:r>
                      <a:endParaRPr lang="en-GB" dirty="0"/>
                    </a:p>
                  </a:txBody>
                  <a:tcPr/>
                </a:tc>
                <a:tc>
                  <a:txBody>
                    <a:bodyPr/>
                    <a:lstStyle/>
                    <a:p>
                      <a:r>
                        <a:rPr lang="en-GB" dirty="0" smtClean="0"/>
                        <a:t>+/- DRD risk</a:t>
                      </a:r>
                      <a:endParaRPr lang="en-GB" dirty="0"/>
                    </a:p>
                  </a:txBody>
                  <a:tcPr/>
                </a:tc>
              </a:tr>
              <a:tr h="370840">
                <a:tc>
                  <a:txBody>
                    <a:bodyPr/>
                    <a:lstStyle/>
                    <a:p>
                      <a:r>
                        <a:rPr lang="en-GB" dirty="0" smtClean="0"/>
                        <a:t>Age at DRD</a:t>
                      </a:r>
                      <a:endParaRPr lang="en-GB" dirty="0"/>
                    </a:p>
                  </a:txBody>
                  <a:tcPr/>
                </a:tc>
                <a:tc>
                  <a:txBody>
                    <a:bodyPr/>
                    <a:lstStyle/>
                    <a:p>
                      <a:r>
                        <a:rPr lang="en-GB" dirty="0" smtClean="0"/>
                        <a:t>Risk</a:t>
                      </a:r>
                      <a:endParaRPr lang="en-GB" dirty="0"/>
                    </a:p>
                  </a:txBody>
                  <a:tcPr/>
                </a:tc>
                <a:tc>
                  <a:txBody>
                    <a:bodyPr/>
                    <a:lstStyle/>
                    <a:p>
                      <a:pPr algn="r"/>
                      <a:r>
                        <a:rPr lang="en-GB" dirty="0" smtClean="0"/>
                        <a:t>38 years</a:t>
                      </a:r>
                    </a:p>
                  </a:txBody>
                  <a:tcPr/>
                </a:tc>
                <a:tc>
                  <a:txBody>
                    <a:bodyPr/>
                    <a:lstStyle/>
                    <a:p>
                      <a:pPr algn="r"/>
                      <a:r>
                        <a:rPr lang="en-GB" dirty="0" smtClean="0"/>
                        <a:t>40 years</a:t>
                      </a:r>
                      <a:endParaRPr lang="en-GB" dirty="0"/>
                    </a:p>
                  </a:txBody>
                  <a:tcPr/>
                </a:tc>
                <a:tc>
                  <a:txBody>
                    <a:bodyPr/>
                    <a:lstStyle/>
                    <a:p>
                      <a:endParaRPr lang="en-GB" dirty="0"/>
                    </a:p>
                  </a:txBody>
                  <a:tcPr/>
                </a:tc>
              </a:tr>
              <a:tr h="370840">
                <a:tc>
                  <a:txBody>
                    <a:bodyPr/>
                    <a:lstStyle/>
                    <a:p>
                      <a:r>
                        <a:rPr lang="en-GB" dirty="0" smtClean="0"/>
                        <a:t>PDU duration</a:t>
                      </a:r>
                      <a:endParaRPr lang="en-GB" dirty="0"/>
                    </a:p>
                  </a:txBody>
                  <a:tcPr/>
                </a:tc>
                <a:tc>
                  <a:txBody>
                    <a:bodyPr/>
                    <a:lstStyle/>
                    <a:p>
                      <a:r>
                        <a:rPr lang="en-GB" dirty="0" smtClean="0"/>
                        <a:t>Risk</a:t>
                      </a:r>
                      <a:endParaRPr lang="en-GB" dirty="0"/>
                    </a:p>
                  </a:txBody>
                  <a:tcPr/>
                </a:tc>
                <a:tc>
                  <a:txBody>
                    <a:bodyPr/>
                    <a:lstStyle/>
                    <a:p>
                      <a:pPr algn="r"/>
                      <a:r>
                        <a:rPr lang="en-GB" dirty="0" smtClean="0"/>
                        <a:t>18</a:t>
                      </a:r>
                      <a:r>
                        <a:rPr lang="en-GB" baseline="0" dirty="0" smtClean="0"/>
                        <a:t> years</a:t>
                      </a:r>
                      <a:endParaRPr lang="en-GB" dirty="0"/>
                    </a:p>
                  </a:txBody>
                  <a:tcPr/>
                </a:tc>
                <a:tc>
                  <a:txBody>
                    <a:bodyPr/>
                    <a:lstStyle/>
                    <a:p>
                      <a:pPr algn="r"/>
                      <a:r>
                        <a:rPr lang="en-GB" dirty="0" smtClean="0"/>
                        <a:t>19 years</a:t>
                      </a:r>
                      <a:endParaRPr lang="en-GB" dirty="0"/>
                    </a:p>
                  </a:txBody>
                  <a:tcPr/>
                </a:tc>
                <a:tc>
                  <a:txBody>
                    <a:bodyPr/>
                    <a:lstStyle/>
                    <a:p>
                      <a:endParaRPr lang="en-GB" dirty="0"/>
                    </a:p>
                  </a:txBody>
                  <a:tcPr/>
                </a:tc>
              </a:tr>
              <a:tr h="370840">
                <a:tc>
                  <a:txBody>
                    <a:bodyPr/>
                    <a:lstStyle/>
                    <a:p>
                      <a:r>
                        <a:rPr lang="en-GB" dirty="0" smtClean="0"/>
                        <a:t>Opioid &amp; </a:t>
                      </a:r>
                      <a:r>
                        <a:rPr lang="en-GB" dirty="0" err="1" smtClean="0"/>
                        <a:t>benzo</a:t>
                      </a:r>
                      <a:r>
                        <a:rPr lang="en-GB" baseline="0" dirty="0" smtClean="0"/>
                        <a:t> presence</a:t>
                      </a:r>
                      <a:endParaRPr lang="en-GB" dirty="0"/>
                    </a:p>
                  </a:txBody>
                  <a:tcPr/>
                </a:tc>
                <a:tc>
                  <a:txBody>
                    <a:bodyPr/>
                    <a:lstStyle/>
                    <a:p>
                      <a:r>
                        <a:rPr lang="en-GB" dirty="0" smtClean="0"/>
                        <a:t>Risk</a:t>
                      </a:r>
                      <a:endParaRPr lang="en-GB" dirty="0"/>
                    </a:p>
                  </a:txBody>
                  <a:tcPr/>
                </a:tc>
                <a:tc>
                  <a:txBody>
                    <a:bodyPr/>
                    <a:lstStyle/>
                    <a:p>
                      <a:pPr algn="r"/>
                      <a:r>
                        <a:rPr lang="en-GB" dirty="0" smtClean="0"/>
                        <a:t>71%</a:t>
                      </a:r>
                      <a:endParaRPr lang="en-GB" dirty="0"/>
                    </a:p>
                  </a:txBody>
                  <a:tcPr/>
                </a:tc>
                <a:tc>
                  <a:txBody>
                    <a:bodyPr/>
                    <a:lstStyle/>
                    <a:p>
                      <a:pPr algn="r"/>
                      <a:r>
                        <a:rPr lang="en-GB" dirty="0" smtClean="0"/>
                        <a:t>71%</a:t>
                      </a:r>
                      <a:endParaRPr lang="en-GB" dirty="0"/>
                    </a:p>
                  </a:txBody>
                  <a:tcPr/>
                </a:tc>
                <a:tc>
                  <a:txBody>
                    <a:bodyPr/>
                    <a:lstStyle/>
                    <a:p>
                      <a:endParaRPr lang="en-GB" dirty="0"/>
                    </a:p>
                  </a:txBody>
                  <a:tcPr/>
                </a:tc>
              </a:tr>
              <a:tr h="370840">
                <a:tc>
                  <a:txBody>
                    <a:bodyPr/>
                    <a:lstStyle/>
                    <a:p>
                      <a:r>
                        <a:rPr lang="en-GB" dirty="0" smtClean="0"/>
                        <a:t>Injecting</a:t>
                      </a:r>
                      <a:endParaRPr lang="en-GB" dirty="0"/>
                    </a:p>
                  </a:txBody>
                  <a:tcPr/>
                </a:tc>
                <a:tc>
                  <a:txBody>
                    <a:bodyPr/>
                    <a:lstStyle/>
                    <a:p>
                      <a:r>
                        <a:rPr lang="en-GB" dirty="0" smtClean="0"/>
                        <a:t>Risk</a:t>
                      </a:r>
                      <a:endParaRPr lang="en-GB" dirty="0"/>
                    </a:p>
                  </a:txBody>
                  <a:tcPr/>
                </a:tc>
                <a:tc>
                  <a:txBody>
                    <a:bodyPr/>
                    <a:lstStyle/>
                    <a:p>
                      <a:pPr algn="r"/>
                      <a:r>
                        <a:rPr lang="en-GB" dirty="0" smtClean="0"/>
                        <a:t>63%</a:t>
                      </a:r>
                      <a:endParaRPr lang="en-GB" dirty="0"/>
                    </a:p>
                  </a:txBody>
                  <a:tcPr/>
                </a:tc>
                <a:tc>
                  <a:txBody>
                    <a:bodyPr/>
                    <a:lstStyle/>
                    <a:p>
                      <a:pPr algn="r"/>
                      <a:r>
                        <a:rPr lang="en-GB" dirty="0" smtClean="0"/>
                        <a:t>67%</a:t>
                      </a:r>
                      <a:endParaRPr lang="en-GB" dirty="0"/>
                    </a:p>
                  </a:txBody>
                  <a:tcPr/>
                </a:tc>
                <a:tc>
                  <a:txBody>
                    <a:bodyPr/>
                    <a:lstStyle/>
                    <a:p>
                      <a:endParaRPr lang="en-GB" dirty="0"/>
                    </a:p>
                  </a:txBody>
                  <a:tcPr/>
                </a:tc>
              </a:tr>
              <a:tr h="370840">
                <a:tc>
                  <a:txBody>
                    <a:bodyPr/>
                    <a:lstStyle/>
                    <a:p>
                      <a:r>
                        <a:rPr lang="en-GB" dirty="0" smtClean="0"/>
                        <a:t>Prior overdose</a:t>
                      </a:r>
                      <a:endParaRPr lang="en-GB" dirty="0"/>
                    </a:p>
                  </a:txBody>
                  <a:tcPr/>
                </a:tc>
                <a:tc>
                  <a:txBody>
                    <a:bodyPr/>
                    <a:lstStyle/>
                    <a:p>
                      <a:r>
                        <a:rPr lang="en-GB" dirty="0" smtClean="0"/>
                        <a:t>Risk</a:t>
                      </a:r>
                      <a:endParaRPr lang="en-GB" dirty="0"/>
                    </a:p>
                  </a:txBody>
                  <a:tcPr/>
                </a:tc>
                <a:tc>
                  <a:txBody>
                    <a:bodyPr/>
                    <a:lstStyle/>
                    <a:p>
                      <a:pPr algn="r"/>
                      <a:r>
                        <a:rPr lang="en-GB" dirty="0" smtClean="0"/>
                        <a:t>49%</a:t>
                      </a:r>
                      <a:endParaRPr lang="en-GB" dirty="0"/>
                    </a:p>
                  </a:txBody>
                  <a:tcPr/>
                </a:tc>
                <a:tc>
                  <a:txBody>
                    <a:bodyPr/>
                    <a:lstStyle/>
                    <a:p>
                      <a:pPr algn="r"/>
                      <a:r>
                        <a:rPr lang="en-GB" dirty="0" smtClean="0"/>
                        <a:t>59%</a:t>
                      </a:r>
                      <a:endParaRPr lang="en-GB" dirty="0"/>
                    </a:p>
                  </a:txBody>
                  <a:tcPr/>
                </a:tc>
                <a:tc>
                  <a:txBody>
                    <a:bodyPr/>
                    <a:lstStyle/>
                    <a:p>
                      <a:endParaRPr lang="en-GB" dirty="0"/>
                    </a:p>
                  </a:txBody>
                  <a:tcPr/>
                </a:tc>
              </a:tr>
              <a:tr h="370840">
                <a:tc>
                  <a:txBody>
                    <a:bodyPr/>
                    <a:lstStyle/>
                    <a:p>
                      <a:r>
                        <a:rPr lang="en-GB" dirty="0" smtClean="0"/>
                        <a:t>Drug</a:t>
                      </a:r>
                      <a:r>
                        <a:rPr lang="en-GB" baseline="0" dirty="0" smtClean="0"/>
                        <a:t> Treatment</a:t>
                      </a:r>
                      <a:endParaRPr lang="en-GB" dirty="0" smtClean="0"/>
                    </a:p>
                  </a:txBody>
                  <a:tcPr/>
                </a:tc>
                <a:tc>
                  <a:txBody>
                    <a:bodyPr/>
                    <a:lstStyle/>
                    <a:p>
                      <a:r>
                        <a:rPr lang="en-GB" dirty="0" smtClean="0"/>
                        <a:t>Protective</a:t>
                      </a:r>
                      <a:endParaRPr lang="en-GB" dirty="0"/>
                    </a:p>
                  </a:txBody>
                  <a:tcPr/>
                </a:tc>
                <a:tc>
                  <a:txBody>
                    <a:bodyPr/>
                    <a:lstStyle/>
                    <a:p>
                      <a:pPr algn="r"/>
                      <a:r>
                        <a:rPr lang="en-GB" dirty="0" smtClean="0"/>
                        <a:t>39%</a:t>
                      </a:r>
                      <a:endParaRPr lang="en-GB" dirty="0"/>
                    </a:p>
                  </a:txBody>
                  <a:tcPr/>
                </a:tc>
                <a:tc>
                  <a:txBody>
                    <a:bodyPr/>
                    <a:lstStyle/>
                    <a:p>
                      <a:pPr algn="r"/>
                      <a:r>
                        <a:rPr lang="en-GB" dirty="0" smtClean="0"/>
                        <a:t>55%</a:t>
                      </a:r>
                      <a:endParaRPr lang="en-GB" dirty="0"/>
                    </a:p>
                  </a:txBody>
                  <a:tcPr/>
                </a:tc>
                <a:tc>
                  <a:txBody>
                    <a:bodyPr/>
                    <a:lstStyle/>
                    <a:p>
                      <a:endParaRPr lang="en-GB" dirty="0"/>
                    </a:p>
                  </a:txBody>
                  <a:tcPr/>
                </a:tc>
              </a:tr>
              <a:tr h="370840">
                <a:tc>
                  <a:txBody>
                    <a:bodyPr/>
                    <a:lstStyle/>
                    <a:p>
                      <a:r>
                        <a:rPr lang="en-GB" dirty="0" smtClean="0"/>
                        <a:t>OST</a:t>
                      </a:r>
                      <a:endParaRPr lang="en-GB" dirty="0"/>
                    </a:p>
                  </a:txBody>
                  <a:tcPr/>
                </a:tc>
                <a:tc>
                  <a:txBody>
                    <a:bodyPr/>
                    <a:lstStyle/>
                    <a:p>
                      <a:r>
                        <a:rPr lang="en-GB" dirty="0" smtClean="0"/>
                        <a:t>Protective</a:t>
                      </a:r>
                      <a:endParaRPr lang="en-GB" dirty="0"/>
                    </a:p>
                  </a:txBody>
                  <a:tcPr/>
                </a:tc>
                <a:tc>
                  <a:txBody>
                    <a:bodyPr/>
                    <a:lstStyle/>
                    <a:p>
                      <a:pPr algn="r"/>
                      <a:r>
                        <a:rPr lang="en-GB" dirty="0" smtClean="0"/>
                        <a:t>30%</a:t>
                      </a:r>
                      <a:endParaRPr lang="en-GB" dirty="0"/>
                    </a:p>
                  </a:txBody>
                  <a:tcPr/>
                </a:tc>
                <a:tc>
                  <a:txBody>
                    <a:bodyPr/>
                    <a:lstStyle/>
                    <a:p>
                      <a:pPr algn="r"/>
                      <a:r>
                        <a:rPr lang="en-GB" dirty="0" smtClean="0"/>
                        <a:t>48%</a:t>
                      </a:r>
                      <a:endParaRPr lang="en-GB" dirty="0"/>
                    </a:p>
                  </a:txBody>
                  <a:tcPr/>
                </a:tc>
                <a:tc>
                  <a:txBody>
                    <a:bodyPr/>
                    <a:lstStyle/>
                    <a:p>
                      <a:endParaRPr lang="en-GB" dirty="0"/>
                    </a:p>
                  </a:txBody>
                  <a:tcPr/>
                </a:tc>
              </a:tr>
              <a:tr h="370840">
                <a:tc>
                  <a:txBody>
                    <a:bodyPr/>
                    <a:lstStyle/>
                    <a:p>
                      <a:r>
                        <a:rPr lang="en-GB" dirty="0" smtClean="0"/>
                        <a:t>Living alone</a:t>
                      </a:r>
                      <a:endParaRPr lang="en-GB" dirty="0"/>
                    </a:p>
                  </a:txBody>
                  <a:tcPr/>
                </a:tc>
                <a:tc>
                  <a:txBody>
                    <a:bodyPr/>
                    <a:lstStyle/>
                    <a:p>
                      <a:r>
                        <a:rPr lang="en-GB" dirty="0" smtClean="0"/>
                        <a:t>Risk</a:t>
                      </a:r>
                      <a:endParaRPr lang="en-GB" dirty="0"/>
                    </a:p>
                  </a:txBody>
                  <a:tcPr/>
                </a:tc>
                <a:tc>
                  <a:txBody>
                    <a:bodyPr/>
                    <a:lstStyle/>
                    <a:p>
                      <a:pPr algn="r"/>
                      <a:r>
                        <a:rPr lang="en-GB" dirty="0" smtClean="0"/>
                        <a:t>53%</a:t>
                      </a:r>
                      <a:endParaRPr lang="en-GB" dirty="0"/>
                    </a:p>
                  </a:txBody>
                  <a:tcPr/>
                </a:tc>
                <a:tc>
                  <a:txBody>
                    <a:bodyPr/>
                    <a:lstStyle/>
                    <a:p>
                      <a:pPr algn="r"/>
                      <a:r>
                        <a:rPr lang="en-GB" dirty="0" smtClean="0"/>
                        <a:t>40%</a:t>
                      </a:r>
                      <a:endParaRPr lang="en-GB" dirty="0"/>
                    </a:p>
                  </a:txBody>
                  <a:tcPr/>
                </a:tc>
                <a:tc>
                  <a:txBody>
                    <a:bodyPr/>
                    <a:lstStyle/>
                    <a:p>
                      <a:endParaRPr lang="en-GB" dirty="0"/>
                    </a:p>
                  </a:txBody>
                  <a:tcPr/>
                </a:tc>
              </a:tr>
              <a:tr h="370840">
                <a:tc>
                  <a:txBody>
                    <a:bodyPr/>
                    <a:lstStyle/>
                    <a:p>
                      <a:r>
                        <a:rPr lang="en-GB" dirty="0" smtClean="0"/>
                        <a:t>Persons</a:t>
                      </a:r>
                      <a:r>
                        <a:rPr lang="en-GB" baseline="0" dirty="0" smtClean="0"/>
                        <a:t> present at OD</a:t>
                      </a:r>
                      <a:endParaRPr lang="en-GB" dirty="0"/>
                    </a:p>
                  </a:txBody>
                  <a:tcPr/>
                </a:tc>
                <a:tc>
                  <a:txBody>
                    <a:bodyPr/>
                    <a:lstStyle/>
                    <a:p>
                      <a:r>
                        <a:rPr lang="en-GB" dirty="0" smtClean="0"/>
                        <a:t>Protective</a:t>
                      </a:r>
                      <a:endParaRPr lang="en-GB" dirty="0"/>
                    </a:p>
                  </a:txBody>
                  <a:tcPr/>
                </a:tc>
                <a:tc>
                  <a:txBody>
                    <a:bodyPr/>
                    <a:lstStyle/>
                    <a:p>
                      <a:pPr algn="r"/>
                      <a:r>
                        <a:rPr lang="en-GB" dirty="0" smtClean="0"/>
                        <a:t>53%</a:t>
                      </a:r>
                      <a:endParaRPr lang="en-GB" dirty="0"/>
                    </a:p>
                  </a:txBody>
                  <a:tcPr/>
                </a:tc>
                <a:tc>
                  <a:txBody>
                    <a:bodyPr/>
                    <a:lstStyle/>
                    <a:p>
                      <a:pPr algn="r"/>
                      <a:r>
                        <a:rPr lang="en-GB" dirty="0" smtClean="0"/>
                        <a:t>64%</a:t>
                      </a:r>
                      <a:endParaRPr lang="en-GB" dirty="0"/>
                    </a:p>
                  </a:txBody>
                  <a:tcPr/>
                </a:tc>
                <a:tc>
                  <a:txBody>
                    <a:bodyPr/>
                    <a:lstStyle/>
                    <a:p>
                      <a:endParaRPr lang="en-GB" dirty="0"/>
                    </a:p>
                  </a:txBody>
                  <a:tcPr/>
                </a:tc>
              </a:tr>
              <a:tr h="370840">
                <a:tc>
                  <a:txBody>
                    <a:bodyPr/>
                    <a:lstStyle/>
                    <a:p>
                      <a:r>
                        <a:rPr lang="en-GB" dirty="0" smtClean="0"/>
                        <a:t>THN available</a:t>
                      </a:r>
                      <a:endParaRPr lang="en-GB" dirty="0"/>
                    </a:p>
                  </a:txBody>
                  <a:tcPr/>
                </a:tc>
                <a:tc>
                  <a:txBody>
                    <a:bodyPr/>
                    <a:lstStyle/>
                    <a:p>
                      <a:r>
                        <a:rPr lang="en-GB" dirty="0" smtClean="0"/>
                        <a:t>Protective</a:t>
                      </a:r>
                      <a:endParaRPr lang="en-GB" dirty="0"/>
                    </a:p>
                  </a:txBody>
                  <a:tcPr/>
                </a:tc>
                <a:tc>
                  <a:txBody>
                    <a:bodyPr/>
                    <a:lstStyle/>
                    <a:p>
                      <a:pPr algn="r"/>
                      <a:r>
                        <a:rPr lang="en-GB" dirty="0" smtClean="0"/>
                        <a:t>6%</a:t>
                      </a:r>
                      <a:endParaRPr lang="en-GB" dirty="0"/>
                    </a:p>
                  </a:txBody>
                  <a:tcPr/>
                </a:tc>
                <a:tc>
                  <a:txBody>
                    <a:bodyPr/>
                    <a:lstStyle/>
                    <a:p>
                      <a:pPr algn="r"/>
                      <a:r>
                        <a:rPr lang="en-GB" dirty="0" smtClean="0"/>
                        <a:t>6%</a:t>
                      </a:r>
                      <a:endParaRPr lang="en-GB" dirty="0"/>
                    </a:p>
                  </a:txBody>
                  <a:tcPr/>
                </a:tc>
                <a:tc>
                  <a:txBody>
                    <a:bodyPr/>
                    <a:lstStyle/>
                    <a:p>
                      <a:endParaRPr lang="en-GB" dirty="0"/>
                    </a:p>
                  </a:txBody>
                  <a:tcPr/>
                </a:tc>
              </a:tr>
            </a:tbl>
          </a:graphicData>
        </a:graphic>
      </p:graphicFrame>
      <p:sp>
        <p:nvSpPr>
          <p:cNvPr id="7" name="Left-Right Arrow 6"/>
          <p:cNvSpPr/>
          <p:nvPr/>
        </p:nvSpPr>
        <p:spPr>
          <a:xfrm>
            <a:off x="7501260" y="2561332"/>
            <a:ext cx="504056"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eft-Right Arrow 7"/>
          <p:cNvSpPr/>
          <p:nvPr/>
        </p:nvSpPr>
        <p:spPr>
          <a:xfrm>
            <a:off x="7501260" y="2921372"/>
            <a:ext cx="504056"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Up Arrow 8"/>
          <p:cNvSpPr/>
          <p:nvPr/>
        </p:nvSpPr>
        <p:spPr>
          <a:xfrm>
            <a:off x="7588424" y="3272532"/>
            <a:ext cx="288032" cy="216024"/>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18"/>
          <p:cNvGrpSpPr/>
          <p:nvPr/>
        </p:nvGrpSpPr>
        <p:grpSpPr>
          <a:xfrm>
            <a:off x="7512348" y="3635276"/>
            <a:ext cx="504056" cy="2041500"/>
            <a:chOff x="7524328" y="3619748"/>
            <a:chExt cx="504056" cy="2041500"/>
          </a:xfrm>
        </p:grpSpPr>
        <p:sp>
          <p:nvSpPr>
            <p:cNvPr id="11" name="Up Arrow 10"/>
            <p:cNvSpPr/>
            <p:nvPr/>
          </p:nvSpPr>
          <p:spPr>
            <a:xfrm>
              <a:off x="7599264" y="3619748"/>
              <a:ext cx="288032" cy="216024"/>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Right Arrow 11"/>
            <p:cNvSpPr/>
            <p:nvPr/>
          </p:nvSpPr>
          <p:spPr>
            <a:xfrm>
              <a:off x="7524328" y="5517232"/>
              <a:ext cx="504056"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7603580" y="3991868"/>
              <a:ext cx="288032" cy="216024"/>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7610104" y="4364112"/>
              <a:ext cx="288032" cy="216024"/>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7605788" y="4728096"/>
              <a:ext cx="288032" cy="216024"/>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7623276" y="5094660"/>
              <a:ext cx="288032" cy="216024"/>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Up Arrow 17"/>
          <p:cNvSpPr/>
          <p:nvPr/>
        </p:nvSpPr>
        <p:spPr>
          <a:xfrm>
            <a:off x="7584580" y="2156172"/>
            <a:ext cx="288032" cy="216024"/>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11560" y="5877272"/>
            <a:ext cx="3816424" cy="246221"/>
          </a:xfrm>
          <a:prstGeom prst="rect">
            <a:avLst/>
          </a:prstGeom>
          <a:noFill/>
        </p:spPr>
        <p:txBody>
          <a:bodyPr wrap="square" rtlCol="0">
            <a:spAutoFit/>
          </a:bodyPr>
          <a:lstStyle/>
          <a:p>
            <a:r>
              <a:rPr lang="en-GB" sz="1000" dirty="0" smtClean="0"/>
              <a:t>Source: SDMD/NDRDD (ISD Scotland)</a:t>
            </a:r>
            <a:endParaRPr lang="en-GB"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672" y="404664"/>
            <a:ext cx="6480720" cy="1143000"/>
          </a:xfrm>
          <a:prstGeom prst="rect">
            <a:avLst/>
          </a:prstGeom>
        </p:spPr>
        <p:txBody>
          <a:bodyPr/>
          <a:lstStyle/>
          <a:p>
            <a:r>
              <a:rPr lang="en-GB" dirty="0" smtClean="0"/>
              <a:t>DRD trends (1996-2017)</a:t>
            </a:r>
            <a:endParaRPr lang="en-GB" dirty="0"/>
          </a:p>
        </p:txBody>
      </p:sp>
      <p:graphicFrame>
        <p:nvGraphicFramePr>
          <p:cNvPr id="4" name="Table 3"/>
          <p:cNvGraphicFramePr>
            <a:graphicFrameLocks noGrp="1"/>
          </p:cNvGraphicFramePr>
          <p:nvPr/>
        </p:nvGraphicFramePr>
        <p:xfrm>
          <a:off x="2555776" y="5373216"/>
          <a:ext cx="5904656" cy="1112520"/>
        </p:xfrm>
        <a:graphic>
          <a:graphicData uri="http://schemas.openxmlformats.org/drawingml/2006/table">
            <a:tbl>
              <a:tblPr firstRow="1" bandRow="1">
                <a:tableStyleId>{5C22544A-7EE6-4342-B048-85BDC9FD1C3A}</a:tableStyleId>
              </a:tblPr>
              <a:tblGrid>
                <a:gridCol w="1044116"/>
                <a:gridCol w="1620180"/>
                <a:gridCol w="1620180"/>
                <a:gridCol w="1620180"/>
              </a:tblGrid>
              <a:tr h="370840">
                <a:tc>
                  <a:txBody>
                    <a:bodyPr/>
                    <a:lstStyle/>
                    <a:p>
                      <a:pPr algn="r"/>
                      <a:endParaRPr lang="en-GB" b="0" dirty="0"/>
                    </a:p>
                  </a:txBody>
                  <a:tcPr/>
                </a:tc>
                <a:tc>
                  <a:txBody>
                    <a:bodyPr/>
                    <a:lstStyle/>
                    <a:p>
                      <a:pPr algn="r"/>
                      <a:r>
                        <a:rPr lang="en-GB" sz="1600" dirty="0" smtClean="0"/>
                        <a:t>2003-07 average</a:t>
                      </a:r>
                      <a:endParaRPr lang="en-GB" sz="1600" dirty="0"/>
                    </a:p>
                  </a:txBody>
                  <a:tcPr/>
                </a:tc>
                <a:tc>
                  <a:txBody>
                    <a:bodyPr/>
                    <a:lstStyle/>
                    <a:p>
                      <a:pPr algn="r"/>
                      <a:r>
                        <a:rPr lang="en-GB" sz="1600" dirty="0" smtClean="0"/>
                        <a:t>2013-17 average</a:t>
                      </a:r>
                      <a:endParaRPr lang="en-GB" sz="1600" dirty="0"/>
                    </a:p>
                  </a:txBody>
                  <a:tcPr/>
                </a:tc>
                <a:tc>
                  <a:txBody>
                    <a:bodyPr/>
                    <a:lstStyle/>
                    <a:p>
                      <a:pPr algn="r"/>
                      <a:r>
                        <a:rPr lang="en-GB" dirty="0" smtClean="0"/>
                        <a:t>% increase</a:t>
                      </a:r>
                      <a:endParaRPr lang="en-GB" dirty="0"/>
                    </a:p>
                  </a:txBody>
                  <a:tcPr/>
                </a:tc>
              </a:tr>
              <a:tr h="370840">
                <a:tc>
                  <a:txBody>
                    <a:bodyPr/>
                    <a:lstStyle/>
                    <a:p>
                      <a:r>
                        <a:rPr lang="en-GB" sz="1600" dirty="0" smtClean="0"/>
                        <a:t>Males</a:t>
                      </a:r>
                      <a:endParaRPr lang="en-GB" sz="1600" dirty="0"/>
                    </a:p>
                  </a:txBody>
                  <a:tcPr/>
                </a:tc>
                <a:tc>
                  <a:txBody>
                    <a:bodyPr/>
                    <a:lstStyle/>
                    <a:p>
                      <a:pPr algn="r"/>
                      <a:r>
                        <a:rPr lang="en-GB" sz="1600" dirty="0" smtClean="0"/>
                        <a:t>306</a:t>
                      </a:r>
                      <a:endParaRPr lang="en-GB" sz="1600" dirty="0"/>
                    </a:p>
                  </a:txBody>
                  <a:tcPr/>
                </a:tc>
                <a:tc>
                  <a:txBody>
                    <a:bodyPr/>
                    <a:lstStyle/>
                    <a:p>
                      <a:pPr algn="r"/>
                      <a:r>
                        <a:rPr lang="en-GB" sz="1600" dirty="0" smtClean="0"/>
                        <a:t>515</a:t>
                      </a:r>
                      <a:endParaRPr lang="en-GB" sz="1600" dirty="0"/>
                    </a:p>
                  </a:txBody>
                  <a:tcPr/>
                </a:tc>
                <a:tc>
                  <a:txBody>
                    <a:bodyPr/>
                    <a:lstStyle/>
                    <a:p>
                      <a:pPr algn="r"/>
                      <a:r>
                        <a:rPr lang="en-GB" sz="1600" dirty="0" smtClean="0"/>
                        <a:t>68%</a:t>
                      </a:r>
                      <a:endParaRPr lang="en-GB" sz="1600" dirty="0"/>
                    </a:p>
                  </a:txBody>
                  <a:tcPr/>
                </a:tc>
              </a:tr>
              <a:tr h="370840">
                <a:tc>
                  <a:txBody>
                    <a:bodyPr/>
                    <a:lstStyle/>
                    <a:p>
                      <a:r>
                        <a:rPr lang="en-GB" sz="1600" dirty="0" smtClean="0"/>
                        <a:t>Females</a:t>
                      </a:r>
                      <a:endParaRPr lang="en-GB" sz="1600" dirty="0"/>
                    </a:p>
                  </a:txBody>
                  <a:tcPr/>
                </a:tc>
                <a:tc>
                  <a:txBody>
                    <a:bodyPr/>
                    <a:lstStyle/>
                    <a:p>
                      <a:pPr algn="r"/>
                      <a:r>
                        <a:rPr lang="en-GB" sz="1600" dirty="0" smtClean="0"/>
                        <a:t>71</a:t>
                      </a:r>
                      <a:endParaRPr lang="en-GB" sz="1600" dirty="0"/>
                    </a:p>
                  </a:txBody>
                  <a:tcPr/>
                </a:tc>
                <a:tc>
                  <a:txBody>
                    <a:bodyPr/>
                    <a:lstStyle/>
                    <a:p>
                      <a:pPr algn="r"/>
                      <a:r>
                        <a:rPr lang="en-GB" sz="1600" dirty="0" smtClean="0"/>
                        <a:t>215</a:t>
                      </a:r>
                      <a:endParaRPr lang="en-GB" sz="1600" dirty="0"/>
                    </a:p>
                  </a:txBody>
                  <a:tcPr/>
                </a:tc>
                <a:tc>
                  <a:txBody>
                    <a:bodyPr/>
                    <a:lstStyle/>
                    <a:p>
                      <a:pPr algn="r"/>
                      <a:r>
                        <a:rPr lang="en-GB" sz="1600" dirty="0" smtClean="0">
                          <a:solidFill>
                            <a:srgbClr val="FF0000"/>
                          </a:solidFill>
                        </a:rPr>
                        <a:t>203%</a:t>
                      </a:r>
                      <a:endParaRPr lang="en-GB" sz="1600" dirty="0">
                        <a:solidFill>
                          <a:srgbClr val="FF0000"/>
                        </a:solidFill>
                      </a:endParaRPr>
                    </a:p>
                  </a:txBody>
                  <a:tcPr/>
                </a:tc>
              </a:tr>
            </a:tbl>
          </a:graphicData>
        </a:graphic>
      </p:graphicFrame>
      <p:sp>
        <p:nvSpPr>
          <p:cNvPr id="5" name="TextBox 4"/>
          <p:cNvSpPr txBox="1"/>
          <p:nvPr/>
        </p:nvSpPr>
        <p:spPr>
          <a:xfrm>
            <a:off x="971600" y="5445224"/>
            <a:ext cx="1296144" cy="923330"/>
          </a:xfrm>
          <a:prstGeom prst="rect">
            <a:avLst/>
          </a:prstGeom>
          <a:noFill/>
        </p:spPr>
        <p:txBody>
          <a:bodyPr wrap="square" rtlCol="0">
            <a:spAutoFit/>
          </a:bodyPr>
          <a:lstStyle/>
          <a:p>
            <a:pPr algn="r"/>
            <a:r>
              <a:rPr lang="en-GB" dirty="0" smtClean="0"/>
              <a:t>DRD % change by sex</a:t>
            </a:r>
            <a:endParaRPr lang="en-GB" dirty="0"/>
          </a:p>
        </p:txBody>
      </p:sp>
      <p:pic>
        <p:nvPicPr>
          <p:cNvPr id="10242" name="Picture 2"/>
          <p:cNvPicPr>
            <a:picLocks noChangeAspect="1" noChangeArrowheads="1"/>
          </p:cNvPicPr>
          <p:nvPr/>
        </p:nvPicPr>
        <p:blipFill>
          <a:blip r:embed="rId3" cstate="print"/>
          <a:srcRect/>
          <a:stretch>
            <a:fillRect/>
          </a:stretch>
        </p:blipFill>
        <p:spPr bwMode="auto">
          <a:xfrm>
            <a:off x="2123728" y="1340768"/>
            <a:ext cx="5760640" cy="3958390"/>
          </a:xfrm>
          <a:prstGeom prst="rect">
            <a:avLst/>
          </a:prstGeom>
          <a:noFill/>
          <a:ln w="9525">
            <a:noFill/>
            <a:miter lim="800000"/>
            <a:headEnd/>
            <a:tailEnd/>
          </a:ln>
          <a:effectLst/>
        </p:spPr>
      </p:pic>
      <p:sp>
        <p:nvSpPr>
          <p:cNvPr id="6" name="TextBox 5"/>
          <p:cNvSpPr txBox="1"/>
          <p:nvPr/>
        </p:nvSpPr>
        <p:spPr>
          <a:xfrm>
            <a:off x="2550705" y="6518606"/>
            <a:ext cx="3816424" cy="246221"/>
          </a:xfrm>
          <a:prstGeom prst="rect">
            <a:avLst/>
          </a:prstGeom>
          <a:noFill/>
        </p:spPr>
        <p:txBody>
          <a:bodyPr wrap="square" rtlCol="0">
            <a:spAutoFit/>
          </a:bodyPr>
          <a:lstStyle/>
          <a:p>
            <a:r>
              <a:rPr lang="en-GB" sz="1000" dirty="0" smtClean="0"/>
              <a:t>Source: National Records of Scotland</a:t>
            </a:r>
            <a:endParaRPr lang="en-GB"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484784"/>
            <a:ext cx="7560840" cy="4062651"/>
          </a:xfrm>
          <a:prstGeom prst="rect">
            <a:avLst/>
          </a:prstGeom>
          <a:noFill/>
        </p:spPr>
        <p:txBody>
          <a:bodyPr wrap="square" rtlCol="0">
            <a:spAutoFit/>
          </a:bodyPr>
          <a:lstStyle/>
          <a:p>
            <a:pPr marL="457200" indent="-457200">
              <a:buFont typeface="+mj-lt"/>
              <a:buAutoNum type="arabicPeriod"/>
            </a:pPr>
            <a:r>
              <a:rPr lang="en-GB" sz="2400" dirty="0" smtClean="0"/>
              <a:t>To what extent are DRDs among females increasing?</a:t>
            </a:r>
          </a:p>
          <a:p>
            <a:pPr marL="457200" indent="-457200">
              <a:buFont typeface="+mj-lt"/>
              <a:buAutoNum type="arabicPeriod"/>
            </a:pPr>
            <a:endParaRPr lang="en-GB" sz="2400" dirty="0" smtClean="0"/>
          </a:p>
          <a:p>
            <a:pPr marL="457200" indent="-457200">
              <a:buFont typeface="+mj-lt"/>
              <a:buAutoNum type="arabicPeriod"/>
            </a:pPr>
            <a:r>
              <a:rPr lang="en-GB" sz="2400" dirty="0" smtClean="0"/>
              <a:t>Does this reflect demographic changes in the population using drugs?</a:t>
            </a:r>
          </a:p>
          <a:p>
            <a:pPr marL="457200" indent="-457200">
              <a:buFont typeface="+mj-lt"/>
              <a:buAutoNum type="arabicPeriod"/>
            </a:pPr>
            <a:endParaRPr lang="en-GB" sz="2400" dirty="0" smtClean="0"/>
          </a:p>
          <a:p>
            <a:pPr marL="457200" indent="-457200">
              <a:buFont typeface="+mj-lt"/>
              <a:buAutoNum type="arabicPeriod"/>
            </a:pPr>
            <a:r>
              <a:rPr lang="en-GB" sz="2400" dirty="0" smtClean="0"/>
              <a:t>What are the other protective/risk factors for DRD and how do these differ between sexes?</a:t>
            </a:r>
          </a:p>
          <a:p>
            <a:pPr marL="457200" indent="-457200">
              <a:buFont typeface="+mj-lt"/>
              <a:buAutoNum type="arabicPeriod"/>
            </a:pPr>
            <a:endParaRPr lang="en-GB" sz="2400" dirty="0" smtClean="0"/>
          </a:p>
          <a:p>
            <a:pPr marL="457200" indent="-457200">
              <a:buFont typeface="+mj-lt"/>
              <a:buAutoNum type="arabicPeriod"/>
            </a:pPr>
            <a:r>
              <a:rPr lang="en-GB" sz="2400" b="1" dirty="0" smtClean="0"/>
              <a:t>What are the implications for research/policy/practice?</a:t>
            </a:r>
          </a:p>
          <a:p>
            <a:endParaRPr lang="en-GB" dirty="0"/>
          </a:p>
        </p:txBody>
      </p:sp>
      <p:sp>
        <p:nvSpPr>
          <p:cNvPr id="3" name="Title 2"/>
          <p:cNvSpPr>
            <a:spLocks noGrp="1"/>
          </p:cNvSpPr>
          <p:nvPr>
            <p:ph type="title" idx="4294967295"/>
          </p:nvPr>
        </p:nvSpPr>
        <p:spPr>
          <a:xfrm>
            <a:off x="0" y="274638"/>
            <a:ext cx="8229600" cy="1143000"/>
          </a:xfrm>
          <a:prstGeom prst="rect">
            <a:avLst/>
          </a:prstGeom>
        </p:spPr>
        <p:txBody>
          <a:bodyPr/>
          <a:lstStyle/>
          <a:p>
            <a:r>
              <a:rPr lang="en-GB" dirty="0" smtClean="0"/>
              <a:t>Key Questions</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a:prstGeom prst="rect">
            <a:avLst/>
          </a:prstGeom>
        </p:spPr>
        <p:txBody>
          <a:bodyPr/>
          <a:lstStyle/>
          <a:p>
            <a:r>
              <a:rPr lang="en-GB" dirty="0" smtClean="0"/>
              <a:t>Implications for research</a:t>
            </a:r>
            <a:endParaRPr lang="en-GB" dirty="0"/>
          </a:p>
        </p:txBody>
      </p:sp>
      <p:sp>
        <p:nvSpPr>
          <p:cNvPr id="4" name="TextBox 3"/>
          <p:cNvSpPr txBox="1"/>
          <p:nvPr/>
        </p:nvSpPr>
        <p:spPr>
          <a:xfrm>
            <a:off x="971600" y="1628800"/>
            <a:ext cx="6984776" cy="3970318"/>
          </a:xfrm>
          <a:prstGeom prst="rect">
            <a:avLst/>
          </a:prstGeom>
          <a:noFill/>
        </p:spPr>
        <p:txBody>
          <a:bodyPr wrap="square" rtlCol="0">
            <a:spAutoFit/>
          </a:bodyPr>
          <a:lstStyle/>
          <a:p>
            <a:r>
              <a:rPr lang="en-GB" dirty="0" smtClean="0"/>
              <a:t>Rethink DRD risks – gendered analysis</a:t>
            </a:r>
          </a:p>
          <a:p>
            <a:endParaRPr lang="en-GB" dirty="0" smtClean="0"/>
          </a:p>
          <a:p>
            <a:r>
              <a:rPr lang="en-GB" dirty="0" smtClean="0"/>
              <a:t>Collect DRD data that addresses female-specific risks</a:t>
            </a:r>
          </a:p>
          <a:p>
            <a:pPr lvl="1"/>
            <a:r>
              <a:rPr lang="en-GB" dirty="0" smtClean="0"/>
              <a:t>Drug use within relationships/partner-administered </a:t>
            </a:r>
            <a:r>
              <a:rPr lang="en-GB" dirty="0" smtClean="0"/>
              <a:t>injection</a:t>
            </a:r>
          </a:p>
          <a:p>
            <a:pPr lvl="1"/>
            <a:r>
              <a:rPr lang="en-GB" dirty="0" smtClean="0"/>
              <a:t>Experience of trauma</a:t>
            </a:r>
            <a:endParaRPr lang="en-GB" dirty="0" smtClean="0"/>
          </a:p>
          <a:p>
            <a:pPr lvl="1"/>
            <a:r>
              <a:rPr lang="en-GB" dirty="0" smtClean="0"/>
              <a:t>Relationships with children</a:t>
            </a:r>
          </a:p>
          <a:p>
            <a:endParaRPr lang="en-GB" dirty="0" smtClean="0"/>
          </a:p>
          <a:p>
            <a:r>
              <a:rPr lang="en-GB" dirty="0" smtClean="0"/>
              <a:t>Cohort-based analysis of PDP population</a:t>
            </a:r>
          </a:p>
          <a:p>
            <a:pPr lvl="1"/>
            <a:r>
              <a:rPr lang="en-GB" dirty="0" smtClean="0"/>
              <a:t>Treatment pathways</a:t>
            </a:r>
          </a:p>
          <a:p>
            <a:pPr lvl="1"/>
            <a:r>
              <a:rPr lang="en-GB" dirty="0" smtClean="0"/>
              <a:t>All-cause mortality</a:t>
            </a:r>
          </a:p>
          <a:p>
            <a:endParaRPr lang="en-GB" dirty="0" smtClean="0"/>
          </a:p>
          <a:p>
            <a:r>
              <a:rPr lang="en-GB" dirty="0" smtClean="0"/>
              <a:t>Evaluate women’s experience of treatment </a:t>
            </a:r>
            <a:r>
              <a:rPr lang="en-GB" dirty="0" smtClean="0"/>
              <a:t>via DAISy</a:t>
            </a:r>
            <a:endParaRPr lang="en-GB" dirty="0" smtClean="0"/>
          </a:p>
          <a:p>
            <a:endParaRPr lang="en-GB" dirty="0" smtClean="0"/>
          </a:p>
          <a:p>
            <a:endParaRPr lang="en-GB"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332656"/>
            <a:ext cx="8229600" cy="1143000"/>
          </a:xfrm>
          <a:prstGeom prst="rect">
            <a:avLst/>
          </a:prstGeom>
        </p:spPr>
        <p:txBody>
          <a:bodyPr/>
          <a:lstStyle/>
          <a:p>
            <a:r>
              <a:rPr lang="en-GB" dirty="0" smtClean="0"/>
              <a:t>Implications for policy/practice</a:t>
            </a:r>
            <a:endParaRPr lang="en-GB" dirty="0"/>
          </a:p>
        </p:txBody>
      </p:sp>
      <p:sp>
        <p:nvSpPr>
          <p:cNvPr id="4" name="TextBox 3"/>
          <p:cNvSpPr txBox="1"/>
          <p:nvPr/>
        </p:nvSpPr>
        <p:spPr>
          <a:xfrm>
            <a:off x="1043608" y="1628800"/>
            <a:ext cx="6696744" cy="4524315"/>
          </a:xfrm>
          <a:prstGeom prst="rect">
            <a:avLst/>
          </a:prstGeom>
          <a:noFill/>
        </p:spPr>
        <p:txBody>
          <a:bodyPr wrap="square" rtlCol="0">
            <a:spAutoFit/>
          </a:bodyPr>
          <a:lstStyle/>
          <a:p>
            <a:r>
              <a:rPr lang="en-GB" dirty="0" smtClean="0"/>
              <a:t>Evidence into </a:t>
            </a:r>
            <a:r>
              <a:rPr lang="en-GB" dirty="0" smtClean="0"/>
              <a:t>Action:</a:t>
            </a:r>
          </a:p>
          <a:p>
            <a:endParaRPr lang="en-GB" dirty="0" smtClean="0"/>
          </a:p>
          <a:p>
            <a:r>
              <a:rPr lang="en-GB" dirty="0" smtClean="0"/>
              <a:t>Female-specific</a:t>
            </a:r>
            <a:r>
              <a:rPr lang="en-GB" dirty="0" smtClean="0"/>
              <a:t>/-friendly services</a:t>
            </a:r>
          </a:p>
          <a:p>
            <a:endParaRPr lang="en-GB" dirty="0" smtClean="0"/>
          </a:p>
          <a:p>
            <a:r>
              <a:rPr lang="en-GB" dirty="0" smtClean="0"/>
              <a:t>Reflect on </a:t>
            </a:r>
            <a:r>
              <a:rPr lang="en-GB" dirty="0" smtClean="0"/>
              <a:t>prescribing risks</a:t>
            </a:r>
          </a:p>
          <a:p>
            <a:pPr lvl="1"/>
            <a:r>
              <a:rPr lang="en-GB" dirty="0" smtClean="0"/>
              <a:t>Responsible prescribing</a:t>
            </a:r>
          </a:p>
          <a:p>
            <a:pPr lvl="1"/>
            <a:r>
              <a:rPr lang="en-GB" dirty="0" smtClean="0"/>
              <a:t>Multiple OST options</a:t>
            </a:r>
          </a:p>
          <a:p>
            <a:endParaRPr lang="en-GB" dirty="0" smtClean="0"/>
          </a:p>
          <a:p>
            <a:r>
              <a:rPr lang="en-GB" dirty="0" smtClean="0"/>
              <a:t>Focus harm reduction on </a:t>
            </a:r>
            <a:r>
              <a:rPr lang="en-GB" dirty="0" smtClean="0"/>
              <a:t>situational </a:t>
            </a:r>
            <a:r>
              <a:rPr lang="en-GB" dirty="0" smtClean="0"/>
              <a:t>aspects of overdose</a:t>
            </a:r>
          </a:p>
          <a:p>
            <a:pPr lvl="1"/>
            <a:r>
              <a:rPr lang="en-GB" dirty="0" smtClean="0"/>
              <a:t>Highlight potential risks of drug use in relationships</a:t>
            </a:r>
          </a:p>
          <a:p>
            <a:pPr lvl="1"/>
            <a:r>
              <a:rPr lang="en-GB" dirty="0" smtClean="0"/>
              <a:t>Dose awareness</a:t>
            </a:r>
          </a:p>
          <a:p>
            <a:pPr lvl="1"/>
            <a:r>
              <a:rPr lang="en-GB" dirty="0" smtClean="0"/>
              <a:t>Staggering drug use</a:t>
            </a:r>
          </a:p>
          <a:p>
            <a:pPr lvl="1"/>
            <a:r>
              <a:rPr lang="en-GB" dirty="0" smtClean="0"/>
              <a:t>Increase THN supply – emphasise GP/hospital supply</a:t>
            </a:r>
          </a:p>
          <a:p>
            <a:pPr lvl="1"/>
            <a:r>
              <a:rPr lang="en-GB" dirty="0" smtClean="0"/>
              <a:t>OD awareness among friends/family</a:t>
            </a:r>
          </a:p>
          <a:p>
            <a:endParaRPr lang="en-GB" dirty="0" smtClean="0"/>
          </a:p>
          <a:p>
            <a:endParaRPr lang="en-GB"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2780928"/>
            <a:ext cx="2664296" cy="707886"/>
          </a:xfrm>
          <a:prstGeom prst="rect">
            <a:avLst/>
          </a:prstGeom>
          <a:noFill/>
        </p:spPr>
        <p:txBody>
          <a:bodyPr wrap="square" rtlCol="0">
            <a:spAutoFit/>
          </a:bodyPr>
          <a:lstStyle/>
          <a:p>
            <a:r>
              <a:rPr lang="en-GB" sz="4000" dirty="0" smtClean="0"/>
              <a:t>Questions?</a:t>
            </a:r>
            <a:endParaRPr lang="en-GB" sz="4000" dirty="0"/>
          </a:p>
        </p:txBody>
      </p:sp>
      <p:sp>
        <p:nvSpPr>
          <p:cNvPr id="3" name="TextBox 2"/>
          <p:cNvSpPr txBox="1"/>
          <p:nvPr/>
        </p:nvSpPr>
        <p:spPr>
          <a:xfrm>
            <a:off x="467544" y="6021288"/>
            <a:ext cx="3672408" cy="369332"/>
          </a:xfrm>
          <a:prstGeom prst="rect">
            <a:avLst/>
          </a:prstGeom>
          <a:noFill/>
        </p:spPr>
        <p:txBody>
          <a:bodyPr wrap="square" rtlCol="0">
            <a:spAutoFit/>
          </a:bodyPr>
          <a:lstStyle/>
          <a:p>
            <a:r>
              <a:rPr lang="en-GB" dirty="0" smtClean="0"/>
              <a:t>leebarnsdale@nhs.net</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484784"/>
            <a:ext cx="7560840" cy="3693319"/>
          </a:xfrm>
          <a:prstGeom prst="rect">
            <a:avLst/>
          </a:prstGeom>
          <a:noFill/>
        </p:spPr>
        <p:txBody>
          <a:bodyPr wrap="square" rtlCol="0">
            <a:spAutoFit/>
          </a:bodyPr>
          <a:lstStyle/>
          <a:p>
            <a:pPr marL="457200" indent="-457200">
              <a:buFont typeface="+mj-lt"/>
              <a:buAutoNum type="arabicPeriod"/>
            </a:pPr>
            <a:r>
              <a:rPr lang="en-GB" sz="2400" b="1" dirty="0" smtClean="0"/>
              <a:t>To what extent are DRDs among females increasing?</a:t>
            </a:r>
          </a:p>
          <a:p>
            <a:pPr marL="457200" indent="-457200">
              <a:buFont typeface="+mj-lt"/>
              <a:buAutoNum type="arabicPeriod"/>
            </a:pPr>
            <a:endParaRPr lang="en-GB" sz="2400" dirty="0" smtClean="0"/>
          </a:p>
          <a:p>
            <a:pPr marL="457200" indent="-457200">
              <a:buFont typeface="+mj-lt"/>
              <a:buAutoNum type="arabicPeriod"/>
            </a:pPr>
            <a:r>
              <a:rPr lang="en-GB" sz="2400" dirty="0" smtClean="0"/>
              <a:t>Does this reflect demographic changes in the population using drugs?</a:t>
            </a:r>
          </a:p>
          <a:p>
            <a:pPr marL="457200" indent="-457200">
              <a:buFont typeface="+mj-lt"/>
              <a:buAutoNum type="arabicPeriod"/>
            </a:pPr>
            <a:endParaRPr lang="en-GB" sz="2400" dirty="0" smtClean="0"/>
          </a:p>
          <a:p>
            <a:pPr marL="457200" indent="-457200">
              <a:buFont typeface="+mj-lt"/>
              <a:buAutoNum type="arabicPeriod"/>
            </a:pPr>
            <a:r>
              <a:rPr lang="en-GB" sz="2400" dirty="0" smtClean="0"/>
              <a:t>What are the other protective/risk factors for DRD and how do these differ between sexes?</a:t>
            </a:r>
          </a:p>
          <a:p>
            <a:pPr marL="457200" indent="-457200">
              <a:buFont typeface="+mj-lt"/>
              <a:buAutoNum type="arabicPeriod"/>
            </a:pPr>
            <a:endParaRPr lang="en-GB" sz="2400" dirty="0" smtClean="0"/>
          </a:p>
          <a:p>
            <a:pPr marL="457200" indent="-457200">
              <a:buFont typeface="+mj-lt"/>
              <a:buAutoNum type="arabicPeriod"/>
            </a:pPr>
            <a:r>
              <a:rPr lang="en-GB" sz="2400" dirty="0" smtClean="0"/>
              <a:t>What are the implications for research/policy/practice?</a:t>
            </a:r>
          </a:p>
          <a:p>
            <a:endParaRPr lang="en-GB" dirty="0"/>
          </a:p>
        </p:txBody>
      </p:sp>
      <p:sp>
        <p:nvSpPr>
          <p:cNvPr id="3" name="Title 2"/>
          <p:cNvSpPr>
            <a:spLocks noGrp="1"/>
          </p:cNvSpPr>
          <p:nvPr>
            <p:ph type="title" idx="4294967295"/>
          </p:nvPr>
        </p:nvSpPr>
        <p:spPr>
          <a:xfrm>
            <a:off x="0" y="274638"/>
            <a:ext cx="8229600" cy="1143000"/>
          </a:xfrm>
          <a:prstGeom prst="rect">
            <a:avLst/>
          </a:prstGeom>
        </p:spPr>
        <p:txBody>
          <a:bodyPr/>
          <a:lstStyle/>
          <a:p>
            <a:r>
              <a:rPr lang="en-GB" dirty="0" smtClean="0"/>
              <a:t>Key Questions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672" y="404664"/>
            <a:ext cx="6480720" cy="1143000"/>
          </a:xfrm>
          <a:prstGeom prst="rect">
            <a:avLst/>
          </a:prstGeom>
        </p:spPr>
        <p:txBody>
          <a:bodyPr/>
          <a:lstStyle/>
          <a:p>
            <a:r>
              <a:rPr lang="en-GB" dirty="0" smtClean="0"/>
              <a:t>DRD trends (1996-2017)</a:t>
            </a:r>
            <a:endParaRPr lang="en-GB" dirty="0"/>
          </a:p>
        </p:txBody>
      </p:sp>
      <p:graphicFrame>
        <p:nvGraphicFramePr>
          <p:cNvPr id="4" name="Table 3"/>
          <p:cNvGraphicFramePr>
            <a:graphicFrameLocks noGrp="1"/>
          </p:cNvGraphicFramePr>
          <p:nvPr/>
        </p:nvGraphicFramePr>
        <p:xfrm>
          <a:off x="2555776" y="5373216"/>
          <a:ext cx="5904656" cy="1112520"/>
        </p:xfrm>
        <a:graphic>
          <a:graphicData uri="http://schemas.openxmlformats.org/drawingml/2006/table">
            <a:tbl>
              <a:tblPr firstRow="1" bandRow="1">
                <a:tableStyleId>{5C22544A-7EE6-4342-B048-85BDC9FD1C3A}</a:tableStyleId>
              </a:tblPr>
              <a:tblGrid>
                <a:gridCol w="1044116"/>
                <a:gridCol w="1620180"/>
                <a:gridCol w="1620180"/>
                <a:gridCol w="1620180"/>
              </a:tblGrid>
              <a:tr h="370840">
                <a:tc>
                  <a:txBody>
                    <a:bodyPr/>
                    <a:lstStyle/>
                    <a:p>
                      <a:pPr algn="r"/>
                      <a:endParaRPr lang="en-GB" b="0" dirty="0"/>
                    </a:p>
                  </a:txBody>
                  <a:tcPr/>
                </a:tc>
                <a:tc>
                  <a:txBody>
                    <a:bodyPr/>
                    <a:lstStyle/>
                    <a:p>
                      <a:pPr algn="r"/>
                      <a:r>
                        <a:rPr lang="en-GB" sz="1600" dirty="0" smtClean="0"/>
                        <a:t>2003-07 average</a:t>
                      </a:r>
                      <a:endParaRPr lang="en-GB" sz="1600" dirty="0"/>
                    </a:p>
                  </a:txBody>
                  <a:tcPr/>
                </a:tc>
                <a:tc>
                  <a:txBody>
                    <a:bodyPr/>
                    <a:lstStyle/>
                    <a:p>
                      <a:pPr algn="r"/>
                      <a:r>
                        <a:rPr lang="en-GB" sz="1600" dirty="0" smtClean="0"/>
                        <a:t>2013-17 average</a:t>
                      </a:r>
                      <a:endParaRPr lang="en-GB" sz="1600" dirty="0"/>
                    </a:p>
                  </a:txBody>
                  <a:tcPr/>
                </a:tc>
                <a:tc>
                  <a:txBody>
                    <a:bodyPr/>
                    <a:lstStyle/>
                    <a:p>
                      <a:pPr algn="r"/>
                      <a:r>
                        <a:rPr lang="en-GB" dirty="0" smtClean="0"/>
                        <a:t>% increase</a:t>
                      </a:r>
                      <a:endParaRPr lang="en-GB" dirty="0"/>
                    </a:p>
                  </a:txBody>
                  <a:tcPr/>
                </a:tc>
              </a:tr>
              <a:tr h="370840">
                <a:tc>
                  <a:txBody>
                    <a:bodyPr/>
                    <a:lstStyle/>
                    <a:p>
                      <a:r>
                        <a:rPr lang="en-GB" sz="1600" dirty="0" smtClean="0"/>
                        <a:t>Males</a:t>
                      </a:r>
                      <a:endParaRPr lang="en-GB" sz="1600" dirty="0"/>
                    </a:p>
                  </a:txBody>
                  <a:tcPr/>
                </a:tc>
                <a:tc>
                  <a:txBody>
                    <a:bodyPr/>
                    <a:lstStyle/>
                    <a:p>
                      <a:pPr algn="r"/>
                      <a:r>
                        <a:rPr lang="en-GB" sz="1600" dirty="0" smtClean="0"/>
                        <a:t>306</a:t>
                      </a:r>
                      <a:endParaRPr lang="en-GB" sz="1600" dirty="0"/>
                    </a:p>
                  </a:txBody>
                  <a:tcPr/>
                </a:tc>
                <a:tc>
                  <a:txBody>
                    <a:bodyPr/>
                    <a:lstStyle/>
                    <a:p>
                      <a:pPr algn="r"/>
                      <a:r>
                        <a:rPr lang="en-GB" sz="1600" dirty="0" smtClean="0"/>
                        <a:t>515</a:t>
                      </a:r>
                      <a:endParaRPr lang="en-GB" sz="1600" dirty="0"/>
                    </a:p>
                  </a:txBody>
                  <a:tcPr/>
                </a:tc>
                <a:tc>
                  <a:txBody>
                    <a:bodyPr/>
                    <a:lstStyle/>
                    <a:p>
                      <a:pPr algn="r"/>
                      <a:r>
                        <a:rPr lang="en-GB" sz="1600" dirty="0" smtClean="0"/>
                        <a:t>68%</a:t>
                      </a:r>
                      <a:endParaRPr lang="en-GB" sz="1600" dirty="0"/>
                    </a:p>
                  </a:txBody>
                  <a:tcPr/>
                </a:tc>
              </a:tr>
              <a:tr h="370840">
                <a:tc>
                  <a:txBody>
                    <a:bodyPr/>
                    <a:lstStyle/>
                    <a:p>
                      <a:r>
                        <a:rPr lang="en-GB" sz="1600" dirty="0" smtClean="0"/>
                        <a:t>Females</a:t>
                      </a:r>
                      <a:endParaRPr lang="en-GB" sz="1600" dirty="0"/>
                    </a:p>
                  </a:txBody>
                  <a:tcPr/>
                </a:tc>
                <a:tc>
                  <a:txBody>
                    <a:bodyPr/>
                    <a:lstStyle/>
                    <a:p>
                      <a:pPr algn="r"/>
                      <a:r>
                        <a:rPr lang="en-GB" sz="1600" dirty="0" smtClean="0"/>
                        <a:t>71</a:t>
                      </a:r>
                      <a:endParaRPr lang="en-GB" sz="1600" dirty="0"/>
                    </a:p>
                  </a:txBody>
                  <a:tcPr/>
                </a:tc>
                <a:tc>
                  <a:txBody>
                    <a:bodyPr/>
                    <a:lstStyle/>
                    <a:p>
                      <a:pPr algn="r"/>
                      <a:r>
                        <a:rPr lang="en-GB" sz="1600" dirty="0" smtClean="0"/>
                        <a:t>215</a:t>
                      </a:r>
                      <a:endParaRPr lang="en-GB" sz="1600" dirty="0"/>
                    </a:p>
                  </a:txBody>
                  <a:tcPr/>
                </a:tc>
                <a:tc>
                  <a:txBody>
                    <a:bodyPr/>
                    <a:lstStyle/>
                    <a:p>
                      <a:pPr algn="r"/>
                      <a:r>
                        <a:rPr lang="en-GB" sz="1600" dirty="0" smtClean="0">
                          <a:solidFill>
                            <a:srgbClr val="FF0000"/>
                          </a:solidFill>
                        </a:rPr>
                        <a:t>203%</a:t>
                      </a:r>
                      <a:endParaRPr lang="en-GB" sz="1600" dirty="0">
                        <a:solidFill>
                          <a:srgbClr val="FF0000"/>
                        </a:solidFill>
                      </a:endParaRPr>
                    </a:p>
                  </a:txBody>
                  <a:tcPr/>
                </a:tc>
              </a:tr>
            </a:tbl>
          </a:graphicData>
        </a:graphic>
      </p:graphicFrame>
      <p:sp>
        <p:nvSpPr>
          <p:cNvPr id="5" name="TextBox 4"/>
          <p:cNvSpPr txBox="1"/>
          <p:nvPr/>
        </p:nvSpPr>
        <p:spPr>
          <a:xfrm>
            <a:off x="971600" y="5445224"/>
            <a:ext cx="1296144" cy="923330"/>
          </a:xfrm>
          <a:prstGeom prst="rect">
            <a:avLst/>
          </a:prstGeom>
          <a:noFill/>
        </p:spPr>
        <p:txBody>
          <a:bodyPr wrap="square" rtlCol="0">
            <a:spAutoFit/>
          </a:bodyPr>
          <a:lstStyle/>
          <a:p>
            <a:pPr algn="r"/>
            <a:r>
              <a:rPr lang="en-GB" dirty="0" smtClean="0"/>
              <a:t>DRD % change by sex</a:t>
            </a:r>
            <a:endParaRPr lang="en-GB" dirty="0"/>
          </a:p>
        </p:txBody>
      </p:sp>
      <p:pic>
        <p:nvPicPr>
          <p:cNvPr id="10242" name="Picture 2"/>
          <p:cNvPicPr>
            <a:picLocks noChangeAspect="1" noChangeArrowheads="1"/>
          </p:cNvPicPr>
          <p:nvPr/>
        </p:nvPicPr>
        <p:blipFill>
          <a:blip r:embed="rId3" cstate="print"/>
          <a:srcRect/>
          <a:stretch>
            <a:fillRect/>
          </a:stretch>
        </p:blipFill>
        <p:spPr bwMode="auto">
          <a:xfrm>
            <a:off x="2123728" y="1340768"/>
            <a:ext cx="5760640" cy="3958390"/>
          </a:xfrm>
          <a:prstGeom prst="rect">
            <a:avLst/>
          </a:prstGeom>
          <a:noFill/>
          <a:ln w="9525">
            <a:noFill/>
            <a:miter lim="800000"/>
            <a:headEnd/>
            <a:tailEnd/>
          </a:ln>
          <a:effectLst/>
        </p:spPr>
      </p:pic>
      <p:sp>
        <p:nvSpPr>
          <p:cNvPr id="6" name="TextBox 5"/>
          <p:cNvSpPr txBox="1"/>
          <p:nvPr/>
        </p:nvSpPr>
        <p:spPr>
          <a:xfrm>
            <a:off x="2550705" y="6518606"/>
            <a:ext cx="3816424" cy="246221"/>
          </a:xfrm>
          <a:prstGeom prst="rect">
            <a:avLst/>
          </a:prstGeom>
          <a:noFill/>
        </p:spPr>
        <p:txBody>
          <a:bodyPr wrap="square" rtlCol="0">
            <a:spAutoFit/>
          </a:bodyPr>
          <a:lstStyle/>
          <a:p>
            <a:r>
              <a:rPr lang="en-GB" sz="1000" dirty="0" smtClean="0"/>
              <a:t>Source: National Records of Scotland</a:t>
            </a:r>
            <a:endParaRPr lang="en-GB"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3688" y="188640"/>
            <a:ext cx="5904656" cy="2016224"/>
          </a:xfrm>
          <a:prstGeom prst="rect">
            <a:avLst/>
          </a:prstGeom>
        </p:spPr>
        <p:txBody>
          <a:bodyPr>
            <a:normAutofit fontScale="90000"/>
          </a:bodyPr>
          <a:lstStyle/>
          <a:p>
            <a:r>
              <a:rPr lang="en-GB" dirty="0" smtClean="0"/>
              <a:t>Deaths by Suicide involving controlled drugs</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2267744" y="2564904"/>
            <a:ext cx="5869813" cy="3528392"/>
          </a:xfrm>
          <a:prstGeom prst="rect">
            <a:avLst/>
          </a:prstGeom>
          <a:noFill/>
          <a:ln w="9525">
            <a:noFill/>
            <a:miter lim="800000"/>
            <a:headEnd/>
            <a:tailEnd/>
          </a:ln>
          <a:effectLst/>
        </p:spPr>
      </p:pic>
      <p:sp>
        <p:nvSpPr>
          <p:cNvPr id="5" name="TextBox 4"/>
          <p:cNvSpPr txBox="1"/>
          <p:nvPr/>
        </p:nvSpPr>
        <p:spPr>
          <a:xfrm>
            <a:off x="467544" y="3501008"/>
            <a:ext cx="1512168" cy="1477328"/>
          </a:xfrm>
          <a:prstGeom prst="rect">
            <a:avLst/>
          </a:prstGeom>
          <a:noFill/>
        </p:spPr>
        <p:txBody>
          <a:bodyPr wrap="square" rtlCol="0">
            <a:spAutoFit/>
          </a:bodyPr>
          <a:lstStyle/>
          <a:p>
            <a:pPr algn="r"/>
            <a:r>
              <a:rPr lang="en-GB" dirty="0" smtClean="0"/>
              <a:t>DRDs by Underlying cause of death by sex (2001-2017)</a:t>
            </a:r>
            <a:endParaRPr lang="en-GB" dirty="0"/>
          </a:p>
        </p:txBody>
      </p:sp>
      <p:sp>
        <p:nvSpPr>
          <p:cNvPr id="6" name="TextBox 5"/>
          <p:cNvSpPr txBox="1"/>
          <p:nvPr/>
        </p:nvSpPr>
        <p:spPr>
          <a:xfrm>
            <a:off x="2483768" y="6021288"/>
            <a:ext cx="3816424" cy="246221"/>
          </a:xfrm>
          <a:prstGeom prst="rect">
            <a:avLst/>
          </a:prstGeom>
          <a:noFill/>
        </p:spPr>
        <p:txBody>
          <a:bodyPr wrap="square" rtlCol="0">
            <a:spAutoFit/>
          </a:bodyPr>
          <a:lstStyle/>
          <a:p>
            <a:r>
              <a:rPr lang="en-GB" sz="1000" dirty="0" smtClean="0"/>
              <a:t>Source: National Records of Scotland</a:t>
            </a:r>
            <a:endParaRPr lang="en-GB"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23728" y="260648"/>
            <a:ext cx="5401022" cy="1136650"/>
          </a:xfrm>
          <a:prstGeom prst="rect">
            <a:avLst/>
          </a:prstGeom>
        </p:spPr>
        <p:txBody>
          <a:bodyPr/>
          <a:lstStyle/>
          <a:p>
            <a:r>
              <a:rPr lang="en-GB" sz="3200" dirty="0" smtClean="0"/>
              <a:t>Non-intentional DRD trends (2001-2017)</a:t>
            </a:r>
            <a:endParaRPr lang="en-GB" sz="3200" dirty="0"/>
          </a:p>
        </p:txBody>
      </p:sp>
      <p:graphicFrame>
        <p:nvGraphicFramePr>
          <p:cNvPr id="4" name="Table 3"/>
          <p:cNvGraphicFramePr>
            <a:graphicFrameLocks noGrp="1"/>
          </p:cNvGraphicFramePr>
          <p:nvPr/>
        </p:nvGraphicFramePr>
        <p:xfrm>
          <a:off x="2195736" y="5301208"/>
          <a:ext cx="6048672" cy="1112520"/>
        </p:xfrm>
        <a:graphic>
          <a:graphicData uri="http://schemas.openxmlformats.org/drawingml/2006/table">
            <a:tbl>
              <a:tblPr firstRow="1" bandRow="1">
                <a:tableStyleId>{5C22544A-7EE6-4342-B048-85BDC9FD1C3A}</a:tableStyleId>
              </a:tblPr>
              <a:tblGrid>
                <a:gridCol w="1188132"/>
                <a:gridCol w="1620180"/>
                <a:gridCol w="1620180"/>
                <a:gridCol w="1620180"/>
              </a:tblGrid>
              <a:tr h="370840">
                <a:tc>
                  <a:txBody>
                    <a:bodyPr/>
                    <a:lstStyle/>
                    <a:p>
                      <a:pPr algn="r"/>
                      <a:endParaRPr lang="en-GB" b="0" dirty="0"/>
                    </a:p>
                  </a:txBody>
                  <a:tcPr/>
                </a:tc>
                <a:tc>
                  <a:txBody>
                    <a:bodyPr/>
                    <a:lstStyle/>
                    <a:p>
                      <a:pPr algn="r"/>
                      <a:r>
                        <a:rPr lang="en-GB" sz="1600" dirty="0" smtClean="0"/>
                        <a:t>2003-07 average</a:t>
                      </a:r>
                      <a:endParaRPr lang="en-GB" sz="1600" dirty="0"/>
                    </a:p>
                  </a:txBody>
                  <a:tcPr/>
                </a:tc>
                <a:tc>
                  <a:txBody>
                    <a:bodyPr/>
                    <a:lstStyle/>
                    <a:p>
                      <a:pPr algn="r"/>
                      <a:r>
                        <a:rPr lang="en-GB" sz="1600" dirty="0" smtClean="0"/>
                        <a:t>2013-17 average</a:t>
                      </a:r>
                      <a:endParaRPr lang="en-GB" sz="1600" dirty="0"/>
                    </a:p>
                  </a:txBody>
                  <a:tcPr/>
                </a:tc>
                <a:tc>
                  <a:txBody>
                    <a:bodyPr/>
                    <a:lstStyle/>
                    <a:p>
                      <a:pPr algn="r"/>
                      <a:r>
                        <a:rPr lang="en-GB" dirty="0" smtClean="0"/>
                        <a:t>% increase</a:t>
                      </a:r>
                      <a:endParaRPr lang="en-GB" dirty="0"/>
                    </a:p>
                  </a:txBody>
                  <a:tcPr/>
                </a:tc>
              </a:tr>
              <a:tr h="370840">
                <a:tc>
                  <a:txBody>
                    <a:bodyPr/>
                    <a:lstStyle/>
                    <a:p>
                      <a:r>
                        <a:rPr lang="en-GB" sz="1600" dirty="0" smtClean="0"/>
                        <a:t>Males</a:t>
                      </a:r>
                      <a:endParaRPr lang="en-GB" sz="1600" dirty="0"/>
                    </a:p>
                  </a:txBody>
                  <a:tcPr/>
                </a:tc>
                <a:tc>
                  <a:txBody>
                    <a:bodyPr/>
                    <a:lstStyle/>
                    <a:p>
                      <a:pPr algn="r"/>
                      <a:r>
                        <a:rPr lang="en-GB" sz="1600" dirty="0" smtClean="0"/>
                        <a:t>284</a:t>
                      </a:r>
                      <a:endParaRPr lang="en-GB" sz="1600" dirty="0"/>
                    </a:p>
                  </a:txBody>
                  <a:tcPr/>
                </a:tc>
                <a:tc>
                  <a:txBody>
                    <a:bodyPr/>
                    <a:lstStyle/>
                    <a:p>
                      <a:pPr algn="r"/>
                      <a:r>
                        <a:rPr lang="en-GB" sz="1600" dirty="0" smtClean="0"/>
                        <a:t>487</a:t>
                      </a:r>
                      <a:endParaRPr lang="en-GB" sz="1600" dirty="0"/>
                    </a:p>
                  </a:txBody>
                  <a:tcPr/>
                </a:tc>
                <a:tc>
                  <a:txBody>
                    <a:bodyPr/>
                    <a:lstStyle/>
                    <a:p>
                      <a:pPr algn="r"/>
                      <a:r>
                        <a:rPr lang="en-GB" sz="1600" dirty="0" smtClean="0"/>
                        <a:t>72%</a:t>
                      </a:r>
                      <a:endParaRPr lang="en-GB" sz="1600" dirty="0"/>
                    </a:p>
                  </a:txBody>
                  <a:tcPr/>
                </a:tc>
              </a:tr>
              <a:tr h="370840">
                <a:tc>
                  <a:txBody>
                    <a:bodyPr/>
                    <a:lstStyle/>
                    <a:p>
                      <a:r>
                        <a:rPr lang="en-GB" sz="1600" dirty="0" smtClean="0"/>
                        <a:t>Females</a:t>
                      </a:r>
                      <a:endParaRPr lang="en-GB" sz="1600" dirty="0"/>
                    </a:p>
                  </a:txBody>
                  <a:tcPr/>
                </a:tc>
                <a:tc>
                  <a:txBody>
                    <a:bodyPr/>
                    <a:lstStyle/>
                    <a:p>
                      <a:pPr algn="r"/>
                      <a:r>
                        <a:rPr lang="en-GB" sz="1600" dirty="0" smtClean="0"/>
                        <a:t>57</a:t>
                      </a:r>
                      <a:endParaRPr lang="en-GB" sz="1600" dirty="0"/>
                    </a:p>
                  </a:txBody>
                  <a:tcPr/>
                </a:tc>
                <a:tc>
                  <a:txBody>
                    <a:bodyPr/>
                    <a:lstStyle/>
                    <a:p>
                      <a:pPr algn="r"/>
                      <a:r>
                        <a:rPr lang="en-GB" sz="1600" dirty="0" smtClean="0"/>
                        <a:t>192</a:t>
                      </a:r>
                      <a:endParaRPr lang="en-GB" sz="1600" dirty="0"/>
                    </a:p>
                  </a:txBody>
                  <a:tcPr/>
                </a:tc>
                <a:tc>
                  <a:txBody>
                    <a:bodyPr/>
                    <a:lstStyle/>
                    <a:p>
                      <a:pPr algn="r"/>
                      <a:r>
                        <a:rPr lang="en-GB" sz="1600" dirty="0" smtClean="0">
                          <a:solidFill>
                            <a:srgbClr val="FF0000"/>
                          </a:solidFill>
                        </a:rPr>
                        <a:t>238%</a:t>
                      </a:r>
                      <a:endParaRPr lang="en-GB" sz="1600" dirty="0">
                        <a:solidFill>
                          <a:srgbClr val="FF0000"/>
                        </a:solidFill>
                      </a:endParaRPr>
                    </a:p>
                  </a:txBody>
                  <a:tcPr/>
                </a:tc>
              </a:tr>
            </a:tbl>
          </a:graphicData>
        </a:graphic>
      </p:graphicFrame>
      <p:sp>
        <p:nvSpPr>
          <p:cNvPr id="5" name="TextBox 4"/>
          <p:cNvSpPr txBox="1"/>
          <p:nvPr/>
        </p:nvSpPr>
        <p:spPr>
          <a:xfrm>
            <a:off x="323528" y="5373216"/>
            <a:ext cx="1656184" cy="923330"/>
          </a:xfrm>
          <a:prstGeom prst="rect">
            <a:avLst/>
          </a:prstGeom>
          <a:noFill/>
        </p:spPr>
        <p:txBody>
          <a:bodyPr wrap="square" rtlCol="0">
            <a:spAutoFit/>
          </a:bodyPr>
          <a:lstStyle/>
          <a:p>
            <a:pPr algn="r"/>
            <a:r>
              <a:rPr lang="en-GB" dirty="0" smtClean="0"/>
              <a:t>Non-intentional DRD % change by sex</a:t>
            </a:r>
            <a:endParaRPr lang="en-GB" dirty="0"/>
          </a:p>
        </p:txBody>
      </p:sp>
      <p:pic>
        <p:nvPicPr>
          <p:cNvPr id="11266" name="Picture 2"/>
          <p:cNvPicPr>
            <a:picLocks noChangeAspect="1" noChangeArrowheads="1"/>
          </p:cNvPicPr>
          <p:nvPr/>
        </p:nvPicPr>
        <p:blipFill>
          <a:blip r:embed="rId3" cstate="print"/>
          <a:srcRect/>
          <a:stretch>
            <a:fillRect/>
          </a:stretch>
        </p:blipFill>
        <p:spPr bwMode="auto">
          <a:xfrm>
            <a:off x="2195736" y="1340768"/>
            <a:ext cx="5702659" cy="3913857"/>
          </a:xfrm>
          <a:prstGeom prst="rect">
            <a:avLst/>
          </a:prstGeom>
          <a:noFill/>
          <a:ln w="9525">
            <a:noFill/>
            <a:miter lim="800000"/>
            <a:headEnd/>
            <a:tailEnd/>
          </a:ln>
          <a:effectLst/>
        </p:spPr>
      </p:pic>
      <p:sp>
        <p:nvSpPr>
          <p:cNvPr id="6" name="TextBox 5"/>
          <p:cNvSpPr txBox="1"/>
          <p:nvPr/>
        </p:nvSpPr>
        <p:spPr>
          <a:xfrm>
            <a:off x="2195736" y="6453336"/>
            <a:ext cx="3816424" cy="246221"/>
          </a:xfrm>
          <a:prstGeom prst="rect">
            <a:avLst/>
          </a:prstGeom>
          <a:noFill/>
        </p:spPr>
        <p:txBody>
          <a:bodyPr wrap="square" rtlCol="0">
            <a:spAutoFit/>
          </a:bodyPr>
          <a:lstStyle/>
          <a:p>
            <a:r>
              <a:rPr lang="en-GB" sz="1000" dirty="0" smtClean="0"/>
              <a:t>Source: National Records of Scotland</a:t>
            </a:r>
            <a:endParaRPr lang="en-GB"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484784"/>
            <a:ext cx="7560840" cy="3693319"/>
          </a:xfrm>
          <a:prstGeom prst="rect">
            <a:avLst/>
          </a:prstGeom>
          <a:noFill/>
        </p:spPr>
        <p:txBody>
          <a:bodyPr wrap="square" rtlCol="0">
            <a:spAutoFit/>
          </a:bodyPr>
          <a:lstStyle/>
          <a:p>
            <a:pPr marL="457200" indent="-457200">
              <a:buFont typeface="+mj-lt"/>
              <a:buAutoNum type="arabicPeriod"/>
            </a:pPr>
            <a:r>
              <a:rPr lang="en-GB" sz="2400" dirty="0" smtClean="0"/>
              <a:t>To what extent are DRDs among females increasing?</a:t>
            </a:r>
          </a:p>
          <a:p>
            <a:pPr marL="457200" indent="-457200">
              <a:buFont typeface="+mj-lt"/>
              <a:buAutoNum type="arabicPeriod"/>
            </a:pPr>
            <a:endParaRPr lang="en-GB" sz="2400" dirty="0" smtClean="0"/>
          </a:p>
          <a:p>
            <a:pPr marL="457200" indent="-457200">
              <a:buFont typeface="+mj-lt"/>
              <a:buAutoNum type="arabicPeriod"/>
            </a:pPr>
            <a:r>
              <a:rPr lang="en-GB" sz="2400" b="1" dirty="0" smtClean="0"/>
              <a:t>Does this reflect demographic changes in the population using drugs?</a:t>
            </a:r>
          </a:p>
          <a:p>
            <a:pPr marL="457200" indent="-457200">
              <a:buFont typeface="+mj-lt"/>
              <a:buAutoNum type="arabicPeriod"/>
            </a:pPr>
            <a:endParaRPr lang="en-GB" sz="2400" dirty="0" smtClean="0"/>
          </a:p>
          <a:p>
            <a:pPr marL="457200" indent="-457200">
              <a:buFont typeface="+mj-lt"/>
              <a:buAutoNum type="arabicPeriod"/>
            </a:pPr>
            <a:r>
              <a:rPr lang="en-GB" sz="2400" dirty="0" smtClean="0"/>
              <a:t>What are the other protective/risk factors for DRD and how do these differ between sexes?</a:t>
            </a:r>
          </a:p>
          <a:p>
            <a:pPr marL="457200" indent="-457200">
              <a:buFont typeface="+mj-lt"/>
              <a:buAutoNum type="arabicPeriod"/>
            </a:pPr>
            <a:endParaRPr lang="en-GB" sz="2400" dirty="0" smtClean="0"/>
          </a:p>
          <a:p>
            <a:pPr marL="457200" indent="-457200">
              <a:buFont typeface="+mj-lt"/>
              <a:buAutoNum type="arabicPeriod"/>
            </a:pPr>
            <a:r>
              <a:rPr lang="en-GB" sz="2400" dirty="0" smtClean="0"/>
              <a:t>What are the implications for research/policy/practice?</a:t>
            </a:r>
          </a:p>
          <a:p>
            <a:endParaRPr lang="en-GB" dirty="0"/>
          </a:p>
        </p:txBody>
      </p:sp>
      <p:sp>
        <p:nvSpPr>
          <p:cNvPr id="3" name="Title 2"/>
          <p:cNvSpPr>
            <a:spLocks noGrp="1"/>
          </p:cNvSpPr>
          <p:nvPr>
            <p:ph type="title" idx="4294967295"/>
          </p:nvPr>
        </p:nvSpPr>
        <p:spPr>
          <a:xfrm>
            <a:off x="0" y="274638"/>
            <a:ext cx="8229600" cy="1143000"/>
          </a:xfrm>
          <a:prstGeom prst="rect">
            <a:avLst/>
          </a:prstGeom>
        </p:spPr>
        <p:txBody>
          <a:bodyPr/>
          <a:lstStyle/>
          <a:p>
            <a:r>
              <a:rPr lang="en-GB" dirty="0" smtClean="0"/>
              <a:t>Key Questions</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11760" y="1916832"/>
          <a:ext cx="5184576" cy="3337560"/>
        </p:xfrm>
        <a:graphic>
          <a:graphicData uri="http://schemas.openxmlformats.org/drawingml/2006/table">
            <a:tbl>
              <a:tblPr firstRow="1" bandRow="1">
                <a:tableStyleId>{5C22544A-7EE6-4342-B048-85BDC9FD1C3A}</a:tableStyleId>
              </a:tblPr>
              <a:tblGrid>
                <a:gridCol w="1524000"/>
                <a:gridCol w="1140296"/>
                <a:gridCol w="1224136"/>
                <a:gridCol w="1296144"/>
              </a:tblGrid>
              <a:tr h="370840">
                <a:tc>
                  <a:txBody>
                    <a:bodyPr/>
                    <a:lstStyle/>
                    <a:p>
                      <a:endParaRPr lang="en-GB" dirty="0"/>
                    </a:p>
                  </a:txBody>
                  <a:tcPr/>
                </a:tc>
                <a:tc>
                  <a:txBody>
                    <a:bodyPr/>
                    <a:lstStyle/>
                    <a:p>
                      <a:r>
                        <a:rPr lang="en-GB" dirty="0" smtClean="0"/>
                        <a:t>2008-12</a:t>
                      </a:r>
                      <a:endParaRPr lang="en-GB" dirty="0"/>
                    </a:p>
                  </a:txBody>
                  <a:tcPr/>
                </a:tc>
                <a:tc>
                  <a:txBody>
                    <a:bodyPr/>
                    <a:lstStyle/>
                    <a:p>
                      <a:r>
                        <a:rPr lang="en-GB" dirty="0" smtClean="0"/>
                        <a:t>2011-15</a:t>
                      </a:r>
                      <a:endParaRPr lang="en-GB" dirty="0"/>
                    </a:p>
                  </a:txBody>
                  <a:tcPr/>
                </a:tc>
                <a:tc>
                  <a:txBody>
                    <a:bodyPr/>
                    <a:lstStyle/>
                    <a:p>
                      <a:r>
                        <a:rPr lang="en-GB" dirty="0" smtClean="0"/>
                        <a:t>2013-2017</a:t>
                      </a:r>
                      <a:endParaRPr lang="en-GB" dirty="0"/>
                    </a:p>
                  </a:txBody>
                  <a:tcPr/>
                </a:tc>
              </a:tr>
              <a:tr h="370840">
                <a:tc>
                  <a:txBody>
                    <a:bodyPr/>
                    <a:lstStyle/>
                    <a:p>
                      <a:r>
                        <a:rPr lang="en-GB" dirty="0" smtClean="0"/>
                        <a:t>Male 15-24</a:t>
                      </a:r>
                      <a:endParaRPr lang="en-GB" dirty="0"/>
                    </a:p>
                  </a:txBody>
                  <a:tcPr/>
                </a:tc>
                <a:tc>
                  <a:txBody>
                    <a:bodyPr/>
                    <a:lstStyle/>
                    <a:p>
                      <a:pPr algn="r"/>
                      <a:r>
                        <a:rPr lang="en-GB" dirty="0" smtClean="0"/>
                        <a:t>0.14</a:t>
                      </a:r>
                    </a:p>
                  </a:txBody>
                  <a:tcPr/>
                </a:tc>
                <a:tc>
                  <a:txBody>
                    <a:bodyPr/>
                    <a:lstStyle/>
                    <a:p>
                      <a:pPr algn="r"/>
                      <a:r>
                        <a:rPr lang="en-GB" dirty="0" smtClean="0"/>
                        <a:t>0.09</a:t>
                      </a:r>
                      <a:endParaRPr lang="en-GB" dirty="0"/>
                    </a:p>
                  </a:txBody>
                  <a:tcPr/>
                </a:tc>
                <a:tc>
                  <a:txBody>
                    <a:bodyPr/>
                    <a:lstStyle/>
                    <a:p>
                      <a:pPr algn="r"/>
                      <a:r>
                        <a:rPr lang="en-GB" dirty="0" smtClean="0"/>
                        <a:t>0.08</a:t>
                      </a:r>
                      <a:endParaRPr lang="en-GB" dirty="0"/>
                    </a:p>
                  </a:txBody>
                  <a:tcPr/>
                </a:tc>
              </a:tr>
              <a:tr h="370840">
                <a:tc>
                  <a:txBody>
                    <a:bodyPr/>
                    <a:lstStyle/>
                    <a:p>
                      <a:r>
                        <a:rPr lang="en-GB" dirty="0" smtClean="0"/>
                        <a:t>Male 25-34</a:t>
                      </a:r>
                      <a:endParaRPr lang="en-GB" dirty="0"/>
                    </a:p>
                  </a:txBody>
                  <a:tcPr/>
                </a:tc>
                <a:tc>
                  <a:txBody>
                    <a:bodyPr/>
                    <a:lstStyle/>
                    <a:p>
                      <a:pPr algn="r"/>
                      <a:r>
                        <a:rPr lang="en-GB" dirty="0" smtClean="0"/>
                        <a:t>0.42</a:t>
                      </a:r>
                      <a:endParaRPr lang="en-GB" dirty="0"/>
                    </a:p>
                  </a:txBody>
                  <a:tcPr/>
                </a:tc>
                <a:tc>
                  <a:txBody>
                    <a:bodyPr/>
                    <a:lstStyle/>
                    <a:p>
                      <a:pPr algn="r"/>
                      <a:r>
                        <a:rPr lang="en-GB" dirty="0" smtClean="0"/>
                        <a:t>0.35</a:t>
                      </a:r>
                      <a:endParaRPr lang="en-GB" dirty="0"/>
                    </a:p>
                  </a:txBody>
                  <a:tcPr/>
                </a:tc>
                <a:tc>
                  <a:txBody>
                    <a:bodyPr/>
                    <a:lstStyle/>
                    <a:p>
                      <a:pPr algn="r"/>
                      <a:r>
                        <a:rPr lang="en-GB" dirty="0" smtClean="0">
                          <a:solidFill>
                            <a:srgbClr val="FF0000"/>
                          </a:solidFill>
                        </a:rPr>
                        <a:t>0.35</a:t>
                      </a:r>
                      <a:endParaRPr lang="en-GB" dirty="0">
                        <a:solidFill>
                          <a:srgbClr val="FF0000"/>
                        </a:solidFill>
                      </a:endParaRPr>
                    </a:p>
                  </a:txBody>
                  <a:tcPr/>
                </a:tc>
              </a:tr>
              <a:tr h="370840">
                <a:tc>
                  <a:txBody>
                    <a:bodyPr/>
                    <a:lstStyle/>
                    <a:p>
                      <a:r>
                        <a:rPr lang="en-GB" dirty="0" smtClean="0"/>
                        <a:t>Male 35-64</a:t>
                      </a:r>
                    </a:p>
                  </a:txBody>
                  <a:tcPr/>
                </a:tc>
                <a:tc>
                  <a:txBody>
                    <a:bodyPr/>
                    <a:lstStyle/>
                    <a:p>
                      <a:pPr algn="r"/>
                      <a:r>
                        <a:rPr lang="en-GB" dirty="0" smtClean="0"/>
                        <a:t>0.20</a:t>
                      </a:r>
                      <a:endParaRPr lang="en-GB" dirty="0"/>
                    </a:p>
                  </a:txBody>
                  <a:tcPr/>
                </a:tc>
                <a:tc>
                  <a:txBody>
                    <a:bodyPr/>
                    <a:lstStyle/>
                    <a:p>
                      <a:pPr algn="r"/>
                      <a:r>
                        <a:rPr lang="en-GB" dirty="0" smtClean="0"/>
                        <a:t>0.24</a:t>
                      </a:r>
                      <a:endParaRPr lang="en-GB" dirty="0"/>
                    </a:p>
                  </a:txBody>
                  <a:tcPr/>
                </a:tc>
                <a:tc>
                  <a:txBody>
                    <a:bodyPr/>
                    <a:lstStyle/>
                    <a:p>
                      <a:pPr algn="r"/>
                      <a:r>
                        <a:rPr lang="en-GB" dirty="0" smtClean="0"/>
                        <a:t>0.32</a:t>
                      </a:r>
                      <a:endParaRPr lang="en-GB" dirty="0"/>
                    </a:p>
                  </a:txBody>
                  <a:tcPr/>
                </a:tc>
              </a:tr>
              <a:tr h="370840">
                <a:tc>
                  <a:txBody>
                    <a:bodyPr/>
                    <a:lstStyle/>
                    <a:p>
                      <a:r>
                        <a:rPr lang="en-GB" b="1" dirty="0" smtClean="0"/>
                        <a:t>Males</a:t>
                      </a:r>
                    </a:p>
                  </a:txBody>
                  <a:tcPr/>
                </a:tc>
                <a:tc>
                  <a:txBody>
                    <a:bodyPr/>
                    <a:lstStyle/>
                    <a:p>
                      <a:pPr algn="r"/>
                      <a:r>
                        <a:rPr lang="en-GB" b="1" dirty="0" smtClean="0"/>
                        <a:t>0.23</a:t>
                      </a:r>
                      <a:endParaRPr lang="en-GB" b="1" dirty="0"/>
                    </a:p>
                  </a:txBody>
                  <a:tcPr/>
                </a:tc>
                <a:tc>
                  <a:txBody>
                    <a:bodyPr/>
                    <a:lstStyle/>
                    <a:p>
                      <a:pPr algn="r"/>
                      <a:r>
                        <a:rPr lang="en-GB" b="1" dirty="0" smtClean="0"/>
                        <a:t>0.23</a:t>
                      </a:r>
                      <a:endParaRPr lang="en-GB" b="1" dirty="0"/>
                    </a:p>
                  </a:txBody>
                  <a:tcPr/>
                </a:tc>
                <a:tc>
                  <a:txBody>
                    <a:bodyPr/>
                    <a:lstStyle/>
                    <a:p>
                      <a:pPr algn="r"/>
                      <a:r>
                        <a:rPr lang="en-GB" b="1" dirty="0" smtClean="0"/>
                        <a:t>0.28</a:t>
                      </a:r>
                      <a:endParaRPr lang="en-GB" b="1" dirty="0"/>
                    </a:p>
                  </a:txBody>
                  <a:tcPr/>
                </a:tc>
              </a:tr>
              <a:tr h="370840">
                <a:tc>
                  <a:txBody>
                    <a:bodyPr/>
                    <a:lstStyle/>
                    <a:p>
                      <a:r>
                        <a:rPr lang="en-GB" dirty="0" smtClean="0"/>
                        <a:t>Female 15-24</a:t>
                      </a:r>
                      <a:endParaRPr lang="en-GB" dirty="0"/>
                    </a:p>
                  </a:txBody>
                  <a:tcPr/>
                </a:tc>
                <a:tc>
                  <a:txBody>
                    <a:bodyPr/>
                    <a:lstStyle/>
                    <a:p>
                      <a:pPr algn="r"/>
                      <a:r>
                        <a:rPr lang="en-GB" dirty="0" smtClean="0"/>
                        <a:t>0.05</a:t>
                      </a:r>
                      <a:endParaRPr lang="en-GB" dirty="0"/>
                    </a:p>
                  </a:txBody>
                  <a:tcPr/>
                </a:tc>
                <a:tc>
                  <a:txBody>
                    <a:bodyPr/>
                    <a:lstStyle/>
                    <a:p>
                      <a:pPr algn="r"/>
                      <a:r>
                        <a:rPr lang="en-GB" dirty="0" smtClean="0"/>
                        <a:t>0.02</a:t>
                      </a:r>
                      <a:endParaRPr lang="en-GB" dirty="0"/>
                    </a:p>
                  </a:txBody>
                  <a:tcPr/>
                </a:tc>
                <a:tc>
                  <a:txBody>
                    <a:bodyPr/>
                    <a:lstStyle/>
                    <a:p>
                      <a:pPr algn="r"/>
                      <a:r>
                        <a:rPr lang="en-GB" dirty="0" smtClean="0"/>
                        <a:t>0.02</a:t>
                      </a:r>
                      <a:endParaRPr lang="en-GB" dirty="0"/>
                    </a:p>
                  </a:txBody>
                  <a:tcPr/>
                </a:tc>
              </a:tr>
              <a:tr h="370840">
                <a:tc>
                  <a:txBody>
                    <a:bodyPr/>
                    <a:lstStyle/>
                    <a:p>
                      <a:r>
                        <a:rPr lang="en-GB" dirty="0" smtClean="0"/>
                        <a:t>Female 25-34</a:t>
                      </a:r>
                      <a:endParaRPr lang="en-GB" dirty="0"/>
                    </a:p>
                  </a:txBody>
                  <a:tcPr/>
                </a:tc>
                <a:tc>
                  <a:txBody>
                    <a:bodyPr/>
                    <a:lstStyle/>
                    <a:p>
                      <a:pPr algn="r"/>
                      <a:r>
                        <a:rPr lang="en-GB" dirty="0" smtClean="0"/>
                        <a:t>0.10</a:t>
                      </a:r>
                      <a:endParaRPr lang="en-GB" dirty="0"/>
                    </a:p>
                  </a:txBody>
                  <a:tcPr/>
                </a:tc>
                <a:tc>
                  <a:txBody>
                    <a:bodyPr/>
                    <a:lstStyle/>
                    <a:p>
                      <a:pPr algn="r"/>
                      <a:r>
                        <a:rPr lang="en-GB" dirty="0" smtClean="0"/>
                        <a:t>0.10</a:t>
                      </a:r>
                      <a:endParaRPr lang="en-GB" dirty="0"/>
                    </a:p>
                  </a:txBody>
                  <a:tcPr/>
                </a:tc>
                <a:tc>
                  <a:txBody>
                    <a:bodyPr/>
                    <a:lstStyle/>
                    <a:p>
                      <a:pPr algn="r"/>
                      <a:r>
                        <a:rPr lang="en-GB" dirty="0" smtClean="0"/>
                        <a:t>0.11</a:t>
                      </a:r>
                      <a:endParaRPr lang="en-GB" dirty="0"/>
                    </a:p>
                  </a:txBody>
                  <a:tcPr/>
                </a:tc>
              </a:tr>
              <a:tr h="370840">
                <a:tc>
                  <a:txBody>
                    <a:bodyPr/>
                    <a:lstStyle/>
                    <a:p>
                      <a:r>
                        <a:rPr lang="en-GB" dirty="0" smtClean="0"/>
                        <a:t>Female 35-64</a:t>
                      </a:r>
                    </a:p>
                  </a:txBody>
                  <a:tcPr/>
                </a:tc>
                <a:tc>
                  <a:txBody>
                    <a:bodyPr/>
                    <a:lstStyle/>
                    <a:p>
                      <a:pPr algn="r"/>
                      <a:r>
                        <a:rPr lang="en-GB" dirty="0" smtClean="0">
                          <a:solidFill>
                            <a:srgbClr val="FF0000"/>
                          </a:solidFill>
                        </a:rPr>
                        <a:t>0.06</a:t>
                      </a:r>
                      <a:endParaRPr lang="en-GB" dirty="0">
                        <a:solidFill>
                          <a:srgbClr val="FF0000"/>
                        </a:solidFill>
                      </a:endParaRPr>
                    </a:p>
                  </a:txBody>
                  <a:tcPr/>
                </a:tc>
                <a:tc>
                  <a:txBody>
                    <a:bodyPr/>
                    <a:lstStyle/>
                    <a:p>
                      <a:pPr algn="r"/>
                      <a:r>
                        <a:rPr lang="en-GB" dirty="0" smtClean="0">
                          <a:solidFill>
                            <a:srgbClr val="FF0000"/>
                          </a:solidFill>
                        </a:rPr>
                        <a:t>0.09</a:t>
                      </a:r>
                      <a:endParaRPr lang="en-GB" dirty="0">
                        <a:solidFill>
                          <a:srgbClr val="FF0000"/>
                        </a:solidFill>
                      </a:endParaRPr>
                    </a:p>
                  </a:txBody>
                  <a:tcPr/>
                </a:tc>
                <a:tc>
                  <a:txBody>
                    <a:bodyPr/>
                    <a:lstStyle/>
                    <a:p>
                      <a:pPr algn="r"/>
                      <a:r>
                        <a:rPr lang="en-GB" dirty="0" smtClean="0">
                          <a:solidFill>
                            <a:srgbClr val="FF0000"/>
                          </a:solidFill>
                        </a:rPr>
                        <a:t>0.13</a:t>
                      </a:r>
                      <a:endParaRPr lang="en-GB" dirty="0">
                        <a:solidFill>
                          <a:srgbClr val="FF0000"/>
                        </a:solidFill>
                      </a:endParaRPr>
                    </a:p>
                  </a:txBody>
                  <a:tcPr/>
                </a:tc>
              </a:tr>
              <a:tr h="370840">
                <a:tc>
                  <a:txBody>
                    <a:bodyPr/>
                    <a:lstStyle/>
                    <a:p>
                      <a:r>
                        <a:rPr lang="en-GB" b="1" dirty="0" smtClean="0"/>
                        <a:t>Females</a:t>
                      </a:r>
                    </a:p>
                  </a:txBody>
                  <a:tcPr/>
                </a:tc>
                <a:tc>
                  <a:txBody>
                    <a:bodyPr/>
                    <a:lstStyle/>
                    <a:p>
                      <a:pPr algn="r"/>
                      <a:r>
                        <a:rPr lang="en-GB" b="1" dirty="0" smtClean="0"/>
                        <a:t>0.07</a:t>
                      </a:r>
                      <a:endParaRPr lang="en-GB" b="1" dirty="0"/>
                    </a:p>
                  </a:txBody>
                  <a:tcPr/>
                </a:tc>
                <a:tc>
                  <a:txBody>
                    <a:bodyPr/>
                    <a:lstStyle/>
                    <a:p>
                      <a:pPr algn="r"/>
                      <a:r>
                        <a:rPr lang="en-GB" b="1" dirty="0" smtClean="0"/>
                        <a:t>0.08</a:t>
                      </a:r>
                      <a:endParaRPr lang="en-GB" b="1" dirty="0"/>
                    </a:p>
                  </a:txBody>
                  <a:tcPr/>
                </a:tc>
                <a:tc>
                  <a:txBody>
                    <a:bodyPr/>
                    <a:lstStyle/>
                    <a:p>
                      <a:pPr algn="r"/>
                      <a:r>
                        <a:rPr lang="en-GB" b="1" dirty="0" smtClean="0"/>
                        <a:t>0.11</a:t>
                      </a:r>
                      <a:endParaRPr lang="en-GB" b="1" dirty="0"/>
                    </a:p>
                  </a:txBody>
                  <a:tcPr/>
                </a:tc>
              </a:tr>
            </a:tbl>
          </a:graphicData>
        </a:graphic>
      </p:graphicFrame>
      <p:sp>
        <p:nvSpPr>
          <p:cNvPr id="3" name="Title 1"/>
          <p:cNvSpPr txBox="1">
            <a:spLocks/>
          </p:cNvSpPr>
          <p:nvPr/>
        </p:nvSpPr>
        <p:spPr>
          <a:xfrm>
            <a:off x="2195736" y="548680"/>
            <a:ext cx="5688632" cy="11366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Non-intentional DRD rates per 1,000</a:t>
            </a:r>
            <a:r>
              <a:rPr kumimoji="0" lang="en-GB" sz="3200" b="0" i="0" u="none" strike="noStrike" kern="1200" cap="none" spc="0" normalizeH="0" noProof="0" dirty="0" smtClean="0">
                <a:ln>
                  <a:noFill/>
                </a:ln>
                <a:solidFill>
                  <a:schemeClr val="tx1"/>
                </a:solidFill>
                <a:effectLst/>
                <a:uLnTx/>
                <a:uFillTx/>
                <a:latin typeface="+mj-lt"/>
                <a:ea typeface="+mj-ea"/>
                <a:cs typeface="+mj-cs"/>
              </a:rPr>
              <a:t> adults (general population)</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2411760" y="5301208"/>
            <a:ext cx="3816424" cy="246221"/>
          </a:xfrm>
          <a:prstGeom prst="rect">
            <a:avLst/>
          </a:prstGeom>
          <a:noFill/>
        </p:spPr>
        <p:txBody>
          <a:bodyPr wrap="square" rtlCol="0">
            <a:spAutoFit/>
          </a:bodyPr>
          <a:lstStyle/>
          <a:p>
            <a:r>
              <a:rPr lang="en-GB" sz="1000" dirty="0" smtClean="0"/>
              <a:t>Source: National Records of Scotland</a:t>
            </a:r>
            <a:endParaRPr lang="en-GB"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EDA1624F4D3041A85DC9FCA8D9E6F3" ma:contentTypeVersion="12" ma:contentTypeDescription="Create a new document." ma:contentTypeScope="" ma:versionID="cc008d46ac3789e0b78263b74d4c60ec">
  <xsd:schema xmlns:xsd="http://www.w3.org/2001/XMLSchema" xmlns:xs="http://www.w3.org/2001/XMLSchema" xmlns:p="http://schemas.microsoft.com/office/2006/metadata/properties" xmlns:ns2="00f50392-e8d7-4602-aa35-782b291a945d" xmlns:ns3="4b406b48-8e5a-430a-ab3d-247bd70fae64" targetNamespace="http://schemas.microsoft.com/office/2006/metadata/properties" ma:root="true" ma:fieldsID="de3ff5c55f5e9a7c2f28626155889c75" ns2:_="" ns3:_="">
    <xsd:import namespace="00f50392-e8d7-4602-aa35-782b291a945d"/>
    <xsd:import namespace="4b406b48-8e5a-430a-ab3d-247bd70fae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50392-e8d7-4602-aa35-782b291a9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406b48-8e5a-430a-ab3d-247bd70fae6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7D16C8-43D8-4A63-9754-7B549B04D044}"/>
</file>

<file path=customXml/itemProps2.xml><?xml version="1.0" encoding="utf-8"?>
<ds:datastoreItem xmlns:ds="http://schemas.openxmlformats.org/officeDocument/2006/customXml" ds:itemID="{1C6D9CB1-B2C9-40C4-BD9D-1BDC71D7C32B}"/>
</file>

<file path=customXml/itemProps3.xml><?xml version="1.0" encoding="utf-8"?>
<ds:datastoreItem xmlns:ds="http://schemas.openxmlformats.org/officeDocument/2006/customXml" ds:itemID="{90D87BC4-6F9E-4CC6-B351-EF0F226A8EEC}"/>
</file>

<file path=docProps/app.xml><?xml version="1.0" encoding="utf-8"?>
<Properties xmlns="http://schemas.openxmlformats.org/officeDocument/2006/extended-properties" xmlns:vt="http://schemas.openxmlformats.org/officeDocument/2006/docPropsVTypes">
  <TotalTime>0</TotalTime>
  <Words>4571</Words>
  <Application>Microsoft Office PowerPoint</Application>
  <PresentationFormat>On-screen Show (4:3)</PresentationFormat>
  <Paragraphs>701</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DRD trends (1996-2017)</vt:lpstr>
      <vt:lpstr>Key Questions</vt:lpstr>
      <vt:lpstr>DRD trends (1996-2017)</vt:lpstr>
      <vt:lpstr>Deaths by Suicide involving controlled drugs</vt:lpstr>
      <vt:lpstr>Non-intentional DRD trends (2001-2017)</vt:lpstr>
      <vt:lpstr>Key Questions</vt:lpstr>
      <vt:lpstr>Slide 9</vt:lpstr>
      <vt:lpstr>Drug Prevalence Estimates</vt:lpstr>
      <vt:lpstr>Specialist Drug Treatment Assessments</vt:lpstr>
      <vt:lpstr>Slide 12</vt:lpstr>
      <vt:lpstr>Slide 13</vt:lpstr>
      <vt:lpstr>Slide 14</vt:lpstr>
      <vt:lpstr>Non-intentional DRD trends (2001-2017)</vt:lpstr>
      <vt:lpstr>Key Questions</vt:lpstr>
      <vt:lpstr>DRD risk factors</vt:lpstr>
      <vt:lpstr>Slide 18</vt:lpstr>
      <vt:lpstr>Slide 19</vt:lpstr>
      <vt:lpstr>Slide 20</vt:lpstr>
      <vt:lpstr>Slide 21</vt:lpstr>
      <vt:lpstr>Slide 22</vt:lpstr>
      <vt:lpstr>Drugs present at post mortem</vt:lpstr>
      <vt:lpstr>Slide 24</vt:lpstr>
      <vt:lpstr>Slide 25</vt:lpstr>
      <vt:lpstr>Treatment/OST</vt:lpstr>
      <vt:lpstr>Living Circumstances</vt:lpstr>
      <vt:lpstr>Others present at death</vt:lpstr>
      <vt:lpstr>Risk factor analysis</vt:lpstr>
      <vt:lpstr>Key Questions</vt:lpstr>
      <vt:lpstr>Implications for research</vt:lpstr>
      <vt:lpstr>Implications for policy/practice</vt:lpstr>
      <vt:lpstr>Slide 33</vt:lpstr>
    </vt:vector>
  </TitlesOfParts>
  <Company>NHS NSS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 Barnsdale - Female DRDs</dc:title>
  <dc:creator>Lee Barnsdale</dc:creator>
  <cp:lastModifiedBy>Lee Barnsdale</cp:lastModifiedBy>
  <cp:revision>1</cp:revision>
  <dcterms:created xsi:type="dcterms:W3CDTF">2018-09-20T11:32:13Z</dcterms:created>
  <dcterms:modified xsi:type="dcterms:W3CDTF">2018-09-20T11:32:50Z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0x0101000EEDA1624F4D3041A85DC9FCA8D9E6F3</vt:lpwstr>
  </property>
</Properties>
</file>