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6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324" r:id="rId2"/>
    <p:sldId id="325" r:id="rId3"/>
    <p:sldId id="334" r:id="rId4"/>
    <p:sldId id="335" r:id="rId5"/>
    <p:sldId id="336" r:id="rId6"/>
    <p:sldId id="349" r:id="rId7"/>
    <p:sldId id="351" r:id="rId8"/>
    <p:sldId id="353" r:id="rId9"/>
    <p:sldId id="355" r:id="rId10"/>
    <p:sldId id="357" r:id="rId11"/>
    <p:sldId id="359" r:id="rId12"/>
    <p:sldId id="361" r:id="rId13"/>
    <p:sldId id="363" r:id="rId14"/>
    <p:sldId id="365" r:id="rId15"/>
    <p:sldId id="367" r:id="rId16"/>
    <p:sldId id="369" r:id="rId17"/>
    <p:sldId id="371" r:id="rId18"/>
    <p:sldId id="373" r:id="rId19"/>
    <p:sldId id="375" r:id="rId20"/>
    <p:sldId id="338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7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 Lott" initials="SL" lastIdx="44" clrIdx="0">
    <p:extLst>
      <p:ext uri="{19B8F6BF-5375-455C-9EA6-DF929625EA0E}">
        <p15:presenceInfo xmlns:p15="http://schemas.microsoft.com/office/powerpoint/2012/main" userId="S::simonlott@connect2cme.com::ebc343a4-d3e0-4851-9d7e-cbaabf7633d9" providerId="AD"/>
      </p:ext>
    </p:extLst>
  </p:cmAuthor>
  <p:cmAuthor id="2" name="MEROUEH FADI" initials="MF" lastIdx="3" clrIdx="1">
    <p:extLst>
      <p:ext uri="{19B8F6BF-5375-455C-9EA6-DF929625EA0E}">
        <p15:presenceInfo xmlns:p15="http://schemas.microsoft.com/office/powerpoint/2012/main" userId="S-1-5-21-3906077624-2380846458-241964982-5392" providerId="AD"/>
      </p:ext>
    </p:extLst>
  </p:cmAuthor>
  <p:cmAuthor id="3" name="Microsoft Office User" initials="MOU" lastIdx="1" clrIdx="2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6165" autoAdjust="0"/>
    <p:restoredTop sz="95170" autoAdjust="0"/>
  </p:normalViewPr>
  <p:slideViewPr>
    <p:cSldViewPr snapToGrid="0" snapToObjects="1">
      <p:cViewPr varScale="1">
        <p:scale>
          <a:sx n="69" d="100"/>
          <a:sy n="69" d="100"/>
        </p:scale>
        <p:origin x="1146" y="66"/>
      </p:cViewPr>
      <p:guideLst>
        <p:guide orient="horz" pos="120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7" d="100"/>
          <a:sy n="77" d="100"/>
        </p:scale>
        <p:origin x="37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4ABED-CFE3-2F48-B62D-8DCEB3577D2F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ECC85-5E2D-A441-956A-4EAA085CC6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512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38EADD-E401-4526-BBB3-9B8BEC345BFD}" type="slidenum">
              <a:rPr lang="en-NZ" smtClean="0"/>
              <a:t>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15250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38EADD-E401-4526-BBB3-9B8BEC345BFD}" type="slidenum">
              <a:rPr lang="en-NZ" smtClean="0"/>
              <a:t>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84036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99" indent="-176199">
              <a:buFont typeface="Arial" panose="020B0604020202020204" pitchFamily="34" charset="0"/>
              <a:buChar char="•"/>
            </a:pPr>
            <a:endParaRPr lang="en-US" dirty="0"/>
          </a:p>
          <a:p>
            <a:pPr marL="176199" indent="-176199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38EADD-E401-4526-BBB3-9B8BEC345BFD}" type="slidenum">
              <a:rPr lang="en-NZ" smtClean="0"/>
              <a:t>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01543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99" indent="-176199">
              <a:buFont typeface="Arial" panose="020B0604020202020204" pitchFamily="34" charset="0"/>
              <a:buChar char="•"/>
            </a:pPr>
            <a:endParaRPr lang="en-US" dirty="0"/>
          </a:p>
          <a:p>
            <a:pPr marL="176199" indent="-176199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38EADD-E401-4526-BBB3-9B8BEC345BFD}" type="slidenum">
              <a:rPr lang="en-NZ" smtClean="0"/>
              <a:t>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11827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99" indent="-176199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38EADD-E401-4526-BBB3-9B8BEC345BFD}" type="slidenum">
              <a:rPr lang="en-NZ" smtClean="0"/>
              <a:t>11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05193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38EADD-E401-4526-BBB3-9B8BEC345BFD}" type="slidenum">
              <a:rPr lang="en-NZ" smtClean="0"/>
              <a:t>12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14486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38EADD-E401-4526-BBB3-9B8BEC345BFD}" type="slidenum">
              <a:rPr lang="en-NZ" smtClean="0"/>
              <a:t>13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4092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38EADD-E401-4526-BBB3-9B8BEC345BFD}" type="slidenum">
              <a:rPr lang="en-NZ" smtClean="0"/>
              <a:t>15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21481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D40105B-E262-4FA9-BA7E-32912013B3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9172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EF36FD-9D2E-2F4F-A60C-D41A07AA2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62C6C5-71B4-9B42-AD96-1FD11DF99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25006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12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46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1/25/2021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528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1/25/2021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2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DC2B-857E-954C-8C15-00C2FF7CC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9675876" cy="1325563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F8BFB-587F-AA4A-8252-454C48A4D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25625"/>
            <a:ext cx="9675876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4D5CF76-5968-4C26-9AE2-AC84E02CF7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00" y="6276975"/>
            <a:ext cx="9676800" cy="442913"/>
          </a:xfrm>
        </p:spPr>
        <p:txBody>
          <a:bodyPr anchor="b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963998C-B034-440E-9F9E-B55C66EC95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076" y="0"/>
            <a:ext cx="2184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06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1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DC2B-857E-954C-8C15-00C2FF7CC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9675876" cy="1325563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F8BFB-587F-AA4A-8252-454C48A4D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25625"/>
            <a:ext cx="9675876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4D5CF76-5968-4C26-9AE2-AC84E02CF7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00" y="6276975"/>
            <a:ext cx="9676800" cy="442913"/>
          </a:xfrm>
        </p:spPr>
        <p:txBody>
          <a:bodyPr anchor="b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574F9-71C2-4512-A547-8C94612221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076" y="0"/>
            <a:ext cx="2184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77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1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97F6A33-342B-4F4C-B72A-E0937F9C14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9267" y="0"/>
            <a:ext cx="122512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27EFE5-D07C-B948-BC3E-AA4F30E8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27044"/>
            <a:ext cx="10515600" cy="1325563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5D6AAF-ED0E-D445-92AF-3A5671FF5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07755"/>
            <a:ext cx="10515600" cy="15001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712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28FDCA-D988-465A-8E89-7690CF8171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27EFE5-D07C-B948-BC3E-AA4F30E8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27044"/>
            <a:ext cx="10515600" cy="1325563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5D6AAF-ED0E-D445-92AF-3A5671FF5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07755"/>
            <a:ext cx="10515600" cy="15001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155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1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2239C43-9E2A-45D4-9536-1B83821CC5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076" y="0"/>
            <a:ext cx="2184400" cy="6858000"/>
          </a:xfrm>
          <a:prstGeom prst="rect">
            <a:avLst/>
          </a:prstGeom>
        </p:spPr>
      </p:pic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E5AE4BD3-20FC-44AF-B103-76AEC1FA85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00" y="6276975"/>
            <a:ext cx="9676800" cy="442913"/>
          </a:xfrm>
        </p:spPr>
        <p:txBody>
          <a:bodyPr anchor="b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104323-3276-4ECA-BC33-0243F8F60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9675876" cy="1325563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2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E5AE4BD3-20FC-44AF-B103-76AEC1FA85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00" y="6276975"/>
            <a:ext cx="9676800" cy="442913"/>
          </a:xfrm>
        </p:spPr>
        <p:txBody>
          <a:bodyPr anchor="b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104323-3276-4ECA-BC33-0243F8F60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9675876" cy="1325563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A3D71F-1942-43F0-9D41-D85E743A56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076" y="0"/>
            <a:ext cx="2184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1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1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950F9A1-13C3-476B-AE66-0895BB8562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076" y="0"/>
            <a:ext cx="2184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5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2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F4636B-83D6-43F7-8748-455E7AB0A8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076" y="0"/>
            <a:ext cx="2184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18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F3A5CB-FF90-2740-BE36-239867528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914DE-1728-5348-9BFB-7877D36C8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6" r:id="rId5"/>
    <p:sldLayoutId id="2147483654" r:id="rId6"/>
    <p:sldLayoutId id="2147483659" r:id="rId7"/>
    <p:sldLayoutId id="2147483658" r:id="rId8"/>
    <p:sldLayoutId id="2147483660" r:id="rId9"/>
    <p:sldLayoutId id="2147483655" r:id="rId10"/>
    <p:sldLayoutId id="2147483661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7.svg"/><Relationship Id="rId5" Type="http://schemas.openxmlformats.org/officeDocument/2006/relationships/image" Target="../media/image13.png"/><Relationship Id="rId4" Type="http://schemas.openxmlformats.org/officeDocument/2006/relationships/image" Target="../media/image4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7.svg"/><Relationship Id="rId5" Type="http://schemas.openxmlformats.org/officeDocument/2006/relationships/image" Target="../media/image13.png"/><Relationship Id="rId4" Type="http://schemas.openxmlformats.org/officeDocument/2006/relationships/image" Target="../media/image45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svg"/><Relationship Id="rId7" Type="http://schemas.openxmlformats.org/officeDocument/2006/relationships/image" Target="../media/image57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63.sv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1.svg"/><Relationship Id="rId7" Type="http://schemas.openxmlformats.org/officeDocument/2006/relationships/image" Target="../media/image57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11" Type="http://schemas.openxmlformats.org/officeDocument/2006/relationships/image" Target="../media/image65.svg"/><Relationship Id="rId5" Type="http://schemas.openxmlformats.org/officeDocument/2006/relationships/image" Target="../media/image63.svg"/><Relationship Id="rId10" Type="http://schemas.openxmlformats.org/officeDocument/2006/relationships/image" Target="../media/image17.png"/><Relationship Id="rId4" Type="http://schemas.openxmlformats.org/officeDocument/2006/relationships/image" Target="../media/image15.png"/><Relationship Id="rId9" Type="http://schemas.openxmlformats.org/officeDocument/2006/relationships/image" Target="../media/image37.sv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image" Target="../media/image4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7.svg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image" Target="../media/image41.svg"/><Relationship Id="rId4" Type="http://schemas.openxmlformats.org/officeDocument/2006/relationships/image" Target="../media/image35.sv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image" Target="../media/image4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7.svg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image" Target="../media/image41.svg"/><Relationship Id="rId4" Type="http://schemas.openxmlformats.org/officeDocument/2006/relationships/image" Target="../media/image35.sv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7.svg"/><Relationship Id="rId5" Type="http://schemas.openxmlformats.org/officeDocument/2006/relationships/image" Target="../media/image13.png"/><Relationship Id="rId4" Type="http://schemas.openxmlformats.org/officeDocument/2006/relationships/image" Target="../media/image4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7.svg"/><Relationship Id="rId5" Type="http://schemas.openxmlformats.org/officeDocument/2006/relationships/image" Target="../media/image13.png"/><Relationship Id="rId4" Type="http://schemas.openxmlformats.org/officeDocument/2006/relationships/image" Target="../media/image4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AC2E2-6D94-4750-BB3C-4B637ECFD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235200"/>
            <a:ext cx="8788401" cy="2387600"/>
          </a:xfrm>
        </p:spPr>
        <p:txBody>
          <a:bodyPr>
            <a:noAutofit/>
          </a:bodyPr>
          <a:lstStyle/>
          <a:p>
            <a:r>
              <a:rPr lang="en-GB" dirty="0"/>
              <a:t>Long-acting injectable buprenorphine: experience from a </a:t>
            </a:r>
            <a:r>
              <a:rPr lang="en-GB" dirty="0" smtClean="0"/>
              <a:t>prison pilot </a:t>
            </a:r>
            <a:r>
              <a:rPr lang="en-GB" dirty="0"/>
              <a:t>in Scotland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BF0824-62BF-4FF5-A8BB-4DC28DA227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Tom Byrne</a:t>
            </a:r>
            <a:endParaRPr lang="en-GB" dirty="0"/>
          </a:p>
          <a:p>
            <a:r>
              <a:rPr lang="en-GB" sz="2400" dirty="0" smtClean="0"/>
              <a:t>National Prisons Pharmacy Adviser, Healthcare Improvement Scotland.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642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E0571-09B2-4838-8D4D-2F4E41788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 Forth Valley -Reasons </a:t>
            </a:r>
            <a:r>
              <a:rPr lang="en-NZ" dirty="0"/>
              <a:t>patients did not want </a:t>
            </a:r>
            <a:r>
              <a:rPr lang="en-NZ" dirty="0" smtClean="0"/>
              <a:t>to convert </a:t>
            </a:r>
            <a:r>
              <a:rPr lang="en-NZ" dirty="0"/>
              <a:t>to Buvidal</a:t>
            </a:r>
            <a:r>
              <a:rPr lang="en-NZ" baseline="30000" dirty="0"/>
              <a:t>®</a:t>
            </a:r>
          </a:p>
        </p:txBody>
      </p:sp>
      <p:sp>
        <p:nvSpPr>
          <p:cNvPr id="6" name="Oval Callout 4">
            <a:extLst>
              <a:ext uri="{FF2B5EF4-FFF2-40B4-BE49-F238E27FC236}">
                <a16:creationId xmlns:a16="http://schemas.microsoft.com/office/drawing/2014/main" id="{6FA4C213-1904-49DB-BA37-3F5F994D3AE8}"/>
              </a:ext>
            </a:extLst>
          </p:cNvPr>
          <p:cNvSpPr/>
          <p:nvPr/>
        </p:nvSpPr>
        <p:spPr>
          <a:xfrm>
            <a:off x="6574640" y="4716949"/>
            <a:ext cx="3516723" cy="1404126"/>
          </a:xfrm>
          <a:prstGeom prst="wedgeEllipseCallout">
            <a:avLst/>
          </a:prstGeom>
          <a:solidFill>
            <a:srgbClr val="4BA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Univers" panose="020B0503020202020204" pitchFamily="34" charset="0"/>
                <a:cs typeface="Arial" panose="020B0604020202020204" pitchFamily="34" charset="0"/>
              </a:rPr>
              <a:t>I’m not being your guinea pig</a:t>
            </a:r>
            <a:endParaRPr lang="en-GB" sz="2200" dirty="0">
              <a:latin typeface="Univers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Callout 5">
            <a:extLst>
              <a:ext uri="{FF2B5EF4-FFF2-40B4-BE49-F238E27FC236}">
                <a16:creationId xmlns:a16="http://schemas.microsoft.com/office/drawing/2014/main" id="{FB829C5C-0F95-4701-AC8E-6B1906D5E0E2}"/>
              </a:ext>
            </a:extLst>
          </p:cNvPr>
          <p:cNvSpPr/>
          <p:nvPr/>
        </p:nvSpPr>
        <p:spPr>
          <a:xfrm>
            <a:off x="261257" y="2023963"/>
            <a:ext cx="3090126" cy="2355053"/>
          </a:xfrm>
          <a:prstGeom prst="wedgeEllipseCallout">
            <a:avLst/>
          </a:prstGeom>
          <a:solidFill>
            <a:srgbClr val="4BA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>
                <a:latin typeface="Univers" panose="020B0503020202020204" pitchFamily="34" charset="0"/>
                <a:cs typeface="Arial" panose="020B0604020202020204" pitchFamily="34" charset="0"/>
              </a:rPr>
              <a:t>I just want to reduce off my treatment</a:t>
            </a:r>
            <a:endParaRPr lang="en-GB" sz="2200" dirty="0">
              <a:latin typeface="Univers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Callout 6">
            <a:extLst>
              <a:ext uri="{FF2B5EF4-FFF2-40B4-BE49-F238E27FC236}">
                <a16:creationId xmlns:a16="http://schemas.microsoft.com/office/drawing/2014/main" id="{81CFF73F-2FE8-4B6B-9A31-981AEA1FC0C5}"/>
              </a:ext>
            </a:extLst>
          </p:cNvPr>
          <p:cNvSpPr/>
          <p:nvPr/>
        </p:nvSpPr>
        <p:spPr>
          <a:xfrm>
            <a:off x="7631075" y="2160911"/>
            <a:ext cx="4299668" cy="2534355"/>
          </a:xfrm>
          <a:prstGeom prst="wedgeEllipseCallout">
            <a:avLst>
              <a:gd name="adj1" fmla="val 20615"/>
              <a:gd name="adj2" fmla="val 58082"/>
            </a:avLst>
          </a:prstGeom>
          <a:solidFill>
            <a:srgbClr val="4BA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Univers" panose="020B0503020202020204" pitchFamily="34" charset="0"/>
                <a:cs typeface="Arial" panose="020B0604020202020204" pitchFamily="34" charset="0"/>
              </a:rPr>
              <a:t>I’ve been on subbies before and can’t handle the clear head just now</a:t>
            </a:r>
            <a:endParaRPr lang="en-GB" sz="2200" dirty="0">
              <a:latin typeface="Univers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Callout 8">
            <a:extLst>
              <a:ext uri="{FF2B5EF4-FFF2-40B4-BE49-F238E27FC236}">
                <a16:creationId xmlns:a16="http://schemas.microsoft.com/office/drawing/2014/main" id="{D18DAA52-139D-4B42-BCC7-B005760E7640}"/>
              </a:ext>
            </a:extLst>
          </p:cNvPr>
          <p:cNvSpPr/>
          <p:nvPr/>
        </p:nvSpPr>
        <p:spPr>
          <a:xfrm>
            <a:off x="2493621" y="3728500"/>
            <a:ext cx="4081019" cy="2229614"/>
          </a:xfrm>
          <a:prstGeom prst="wedgeEllipseCallout">
            <a:avLst>
              <a:gd name="adj1" fmla="val -5743"/>
              <a:gd name="adj2" fmla="val 62500"/>
            </a:avLst>
          </a:prstGeom>
          <a:solidFill>
            <a:srgbClr val="4BA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Univers" panose="020B0503020202020204" pitchFamily="34" charset="0"/>
                <a:cs typeface="Arial" panose="020B0604020202020204" pitchFamily="34" charset="0"/>
              </a:rPr>
              <a:t>I’ll wait and see how others get on with it first</a:t>
            </a:r>
            <a:endParaRPr lang="en-GB" sz="2200" dirty="0">
              <a:latin typeface="Univers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Callout 4">
            <a:extLst>
              <a:ext uri="{FF2B5EF4-FFF2-40B4-BE49-F238E27FC236}">
                <a16:creationId xmlns:a16="http://schemas.microsoft.com/office/drawing/2014/main" id="{3E3C6E1C-EC90-4293-9F9E-C36689C8F331}"/>
              </a:ext>
            </a:extLst>
          </p:cNvPr>
          <p:cNvSpPr/>
          <p:nvPr/>
        </p:nvSpPr>
        <p:spPr>
          <a:xfrm>
            <a:off x="4534130" y="2227757"/>
            <a:ext cx="2614507" cy="1404126"/>
          </a:xfrm>
          <a:prstGeom prst="wedgeEllipseCallout">
            <a:avLst>
              <a:gd name="adj1" fmla="val 23777"/>
              <a:gd name="adj2" fmla="val 59842"/>
            </a:avLst>
          </a:prstGeom>
          <a:solidFill>
            <a:srgbClr val="4BA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Univers" panose="020B0503020202020204" pitchFamily="34" charset="0"/>
                <a:cs typeface="Arial" panose="020B0604020202020204" pitchFamily="34" charset="0"/>
              </a:rPr>
              <a:t>I don’t like needles</a:t>
            </a:r>
            <a:endParaRPr lang="en-GB" sz="2200" dirty="0">
              <a:latin typeface="Univers" panose="020B05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84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5D12F1D-306E-4B19-A9DB-DD6D81EED8A7}"/>
              </a:ext>
            </a:extLst>
          </p:cNvPr>
          <p:cNvSpPr/>
          <p:nvPr/>
        </p:nvSpPr>
        <p:spPr>
          <a:xfrm>
            <a:off x="6326660" y="2086708"/>
            <a:ext cx="2136382" cy="3758473"/>
          </a:xfrm>
          <a:prstGeom prst="roundRect">
            <a:avLst>
              <a:gd name="adj" fmla="val 2775"/>
            </a:avLst>
          </a:prstGeom>
          <a:noFill/>
          <a:ln w="9525" cap="rnd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3610C47B-6FC3-42EA-9A28-427C049C84DD}"/>
              </a:ext>
            </a:extLst>
          </p:cNvPr>
          <p:cNvSpPr/>
          <p:nvPr/>
        </p:nvSpPr>
        <p:spPr>
          <a:xfrm>
            <a:off x="292225" y="2086708"/>
            <a:ext cx="3913499" cy="3758473"/>
          </a:xfrm>
          <a:prstGeom prst="roundRect">
            <a:avLst>
              <a:gd name="adj" fmla="val 2775"/>
            </a:avLst>
          </a:prstGeom>
          <a:noFill/>
          <a:ln w="9525" cap="rnd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14D2AF-C4EE-49AD-9BCE-F61D77BC6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Increasing Buvidal</a:t>
            </a:r>
            <a:r>
              <a:rPr lang="en-NZ" baseline="30000" dirty="0"/>
              <a:t>®</a:t>
            </a:r>
            <a:r>
              <a:rPr lang="en-NZ" dirty="0"/>
              <a:t> uptake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C93BAD2-0B81-4FF1-9CA3-0C264078572D}"/>
              </a:ext>
            </a:extLst>
          </p:cNvPr>
          <p:cNvSpPr/>
          <p:nvPr/>
        </p:nvSpPr>
        <p:spPr>
          <a:xfrm>
            <a:off x="382165" y="3985360"/>
            <a:ext cx="1367266" cy="683633"/>
          </a:xfrm>
          <a:custGeom>
            <a:avLst/>
            <a:gdLst>
              <a:gd name="connsiteX0" fmla="*/ 0 w 1367266"/>
              <a:gd name="connsiteY0" fmla="*/ 68363 h 683633"/>
              <a:gd name="connsiteX1" fmla="*/ 68363 w 1367266"/>
              <a:gd name="connsiteY1" fmla="*/ 0 h 683633"/>
              <a:gd name="connsiteX2" fmla="*/ 1298903 w 1367266"/>
              <a:gd name="connsiteY2" fmla="*/ 0 h 683633"/>
              <a:gd name="connsiteX3" fmla="*/ 1367266 w 1367266"/>
              <a:gd name="connsiteY3" fmla="*/ 68363 h 683633"/>
              <a:gd name="connsiteX4" fmla="*/ 1367266 w 1367266"/>
              <a:gd name="connsiteY4" fmla="*/ 615270 h 683633"/>
              <a:gd name="connsiteX5" fmla="*/ 1298903 w 1367266"/>
              <a:gd name="connsiteY5" fmla="*/ 683633 h 683633"/>
              <a:gd name="connsiteX6" fmla="*/ 68363 w 1367266"/>
              <a:gd name="connsiteY6" fmla="*/ 683633 h 683633"/>
              <a:gd name="connsiteX7" fmla="*/ 0 w 1367266"/>
              <a:gd name="connsiteY7" fmla="*/ 615270 h 683633"/>
              <a:gd name="connsiteX8" fmla="*/ 0 w 1367266"/>
              <a:gd name="connsiteY8" fmla="*/ 68363 h 68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7266" h="683633">
                <a:moveTo>
                  <a:pt x="0" y="68363"/>
                </a:moveTo>
                <a:cubicBezTo>
                  <a:pt x="0" y="30607"/>
                  <a:pt x="30607" y="0"/>
                  <a:pt x="68363" y="0"/>
                </a:cubicBezTo>
                <a:lnTo>
                  <a:pt x="1298903" y="0"/>
                </a:lnTo>
                <a:cubicBezTo>
                  <a:pt x="1336659" y="0"/>
                  <a:pt x="1367266" y="30607"/>
                  <a:pt x="1367266" y="68363"/>
                </a:cubicBezTo>
                <a:lnTo>
                  <a:pt x="1367266" y="615270"/>
                </a:lnTo>
                <a:cubicBezTo>
                  <a:pt x="1367266" y="653026"/>
                  <a:pt x="1336659" y="683633"/>
                  <a:pt x="1298903" y="683633"/>
                </a:cubicBezTo>
                <a:lnTo>
                  <a:pt x="68363" y="683633"/>
                </a:lnTo>
                <a:cubicBezTo>
                  <a:pt x="30607" y="683633"/>
                  <a:pt x="0" y="653026"/>
                  <a:pt x="0" y="615270"/>
                </a:cubicBezTo>
                <a:lnTo>
                  <a:pt x="0" y="68363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28913" rIns="28913" bIns="28913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en-GB" sz="1300" dirty="0">
                <a:latin typeface="Univers" panose="020B0503020202020204" pitchFamily="34" charset="0"/>
              </a:rPr>
              <a:t>Patients receiving ODT</a:t>
            </a:r>
          </a:p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en-GB" sz="1300" dirty="0">
                <a:latin typeface="Univers" panose="020B0503020202020204" pitchFamily="34" charset="0"/>
              </a:rPr>
              <a:t>(n=93)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F31574-DFCF-4D03-A151-EEFF690581B7}"/>
              </a:ext>
            </a:extLst>
          </p:cNvPr>
          <p:cNvSpPr txBox="1"/>
          <p:nvPr/>
        </p:nvSpPr>
        <p:spPr>
          <a:xfrm>
            <a:off x="1097281" y="5890698"/>
            <a:ext cx="10058400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NZ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*Patients receiving </a:t>
            </a:r>
            <a:r>
              <a:rPr lang="en-NZ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Buvidal</a:t>
            </a:r>
            <a:r>
              <a:rPr lang="en-NZ" sz="9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®</a:t>
            </a:r>
            <a:r>
              <a:rPr lang="en-NZ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primary ODT.</a:t>
            </a:r>
          </a:p>
          <a:p>
            <a:r>
              <a:rPr lang="en-NZ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ODT, opioid dependence treatment</a:t>
            </a:r>
          </a:p>
        </p:txBody>
      </p:sp>
      <p:sp>
        <p:nvSpPr>
          <p:cNvPr id="8" name="Content Placeholder 20">
            <a:extLst>
              <a:ext uri="{FF2B5EF4-FFF2-40B4-BE49-F238E27FC236}">
                <a16:creationId xmlns:a16="http://schemas.microsoft.com/office/drawing/2014/main" id="{029AD194-1387-4AB5-8D80-CD8DE54B6890}"/>
              </a:ext>
            </a:extLst>
          </p:cNvPr>
          <p:cNvSpPr txBox="1">
            <a:spLocks/>
          </p:cNvSpPr>
          <p:nvPr/>
        </p:nvSpPr>
        <p:spPr>
          <a:xfrm>
            <a:off x="292225" y="2086709"/>
            <a:ext cx="3913499" cy="329861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Eligible patient group </a:t>
            </a:r>
          </a:p>
        </p:txBody>
      </p:sp>
      <p:sp>
        <p:nvSpPr>
          <p:cNvPr id="13" name="Content Placeholder 20">
            <a:extLst>
              <a:ext uri="{FF2B5EF4-FFF2-40B4-BE49-F238E27FC236}">
                <a16:creationId xmlns:a16="http://schemas.microsoft.com/office/drawing/2014/main" id="{CF37A56A-1DA1-4D53-9EF5-EA52EF02007C}"/>
              </a:ext>
            </a:extLst>
          </p:cNvPr>
          <p:cNvSpPr txBox="1">
            <a:spLocks/>
          </p:cNvSpPr>
          <p:nvPr/>
        </p:nvSpPr>
        <p:spPr>
          <a:xfrm>
            <a:off x="6495058" y="2086709"/>
            <a:ext cx="1799587" cy="516515"/>
          </a:xfrm>
          <a:prstGeom prst="rect">
            <a:avLst/>
          </a:prstGeom>
        </p:spPr>
        <p:txBody>
          <a:bodyPr vert="horz" lIns="0" tIns="45720" rIns="0" bIns="45720" rtlCol="0" anchor="t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Converted to Buvidal</a:t>
            </a:r>
            <a:r>
              <a:rPr lang="en-US" sz="1200" baseline="30000" dirty="0"/>
              <a:t>®</a:t>
            </a:r>
            <a:br>
              <a:rPr lang="en-US" sz="1200" baseline="30000" dirty="0"/>
            </a:br>
            <a:r>
              <a:rPr lang="en-US" sz="1200" dirty="0"/>
              <a:t>(n=40)</a:t>
            </a:r>
            <a:endParaRPr lang="en-US" sz="1200" baseline="3000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96DC762-9794-49CB-BC88-9D29BBC8BB24}"/>
              </a:ext>
            </a:extLst>
          </p:cNvPr>
          <p:cNvSpPr/>
          <p:nvPr/>
        </p:nvSpPr>
        <p:spPr>
          <a:xfrm>
            <a:off x="2290483" y="2983596"/>
            <a:ext cx="1796368" cy="1008000"/>
          </a:xfrm>
          <a:custGeom>
            <a:avLst/>
            <a:gdLst>
              <a:gd name="connsiteX0" fmla="*/ 0 w 1367266"/>
              <a:gd name="connsiteY0" fmla="*/ 68363 h 683633"/>
              <a:gd name="connsiteX1" fmla="*/ 68363 w 1367266"/>
              <a:gd name="connsiteY1" fmla="*/ 0 h 683633"/>
              <a:gd name="connsiteX2" fmla="*/ 1298903 w 1367266"/>
              <a:gd name="connsiteY2" fmla="*/ 0 h 683633"/>
              <a:gd name="connsiteX3" fmla="*/ 1367266 w 1367266"/>
              <a:gd name="connsiteY3" fmla="*/ 68363 h 683633"/>
              <a:gd name="connsiteX4" fmla="*/ 1367266 w 1367266"/>
              <a:gd name="connsiteY4" fmla="*/ 615270 h 683633"/>
              <a:gd name="connsiteX5" fmla="*/ 1298903 w 1367266"/>
              <a:gd name="connsiteY5" fmla="*/ 683633 h 683633"/>
              <a:gd name="connsiteX6" fmla="*/ 68363 w 1367266"/>
              <a:gd name="connsiteY6" fmla="*/ 683633 h 683633"/>
              <a:gd name="connsiteX7" fmla="*/ 0 w 1367266"/>
              <a:gd name="connsiteY7" fmla="*/ 615270 h 683633"/>
              <a:gd name="connsiteX8" fmla="*/ 0 w 1367266"/>
              <a:gd name="connsiteY8" fmla="*/ 68363 h 68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7266" h="683633">
                <a:moveTo>
                  <a:pt x="0" y="68363"/>
                </a:moveTo>
                <a:cubicBezTo>
                  <a:pt x="0" y="30607"/>
                  <a:pt x="30607" y="0"/>
                  <a:pt x="68363" y="0"/>
                </a:cubicBezTo>
                <a:lnTo>
                  <a:pt x="1298903" y="0"/>
                </a:lnTo>
                <a:cubicBezTo>
                  <a:pt x="1336659" y="0"/>
                  <a:pt x="1367266" y="30607"/>
                  <a:pt x="1367266" y="68363"/>
                </a:cubicBezTo>
                <a:lnTo>
                  <a:pt x="1367266" y="615270"/>
                </a:lnTo>
                <a:cubicBezTo>
                  <a:pt x="1367266" y="653026"/>
                  <a:pt x="1336659" y="683633"/>
                  <a:pt x="1298903" y="683633"/>
                </a:cubicBezTo>
                <a:lnTo>
                  <a:pt x="68363" y="683633"/>
                </a:lnTo>
                <a:cubicBezTo>
                  <a:pt x="30607" y="683633"/>
                  <a:pt x="0" y="653026"/>
                  <a:pt x="0" y="615270"/>
                </a:cubicBezTo>
                <a:lnTo>
                  <a:pt x="0" y="68363"/>
                </a:lnTo>
                <a:close/>
              </a:path>
            </a:pathLst>
          </a:custGeom>
          <a:solidFill>
            <a:srgbClr val="C8644C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108000" rIns="28913" bIns="28913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Methadone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latin typeface="Univers" panose="020B0503020202020204" pitchFamily="34" charset="0"/>
              </a:rPr>
              <a:t>(n=82)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dirty="0">
              <a:latin typeface="Univers" panose="020B0503020202020204" pitchFamily="34" charset="0"/>
            </a:endParaRPr>
          </a:p>
        </p:txBody>
      </p:sp>
      <p:pic>
        <p:nvPicPr>
          <p:cNvPr id="20" name="Graphic 19" descr="Female">
            <a:extLst>
              <a:ext uri="{FF2B5EF4-FFF2-40B4-BE49-F238E27FC236}">
                <a16:creationId xmlns:a16="http://schemas.microsoft.com/office/drawing/2014/main" id="{1F4F87A6-B87A-4697-9FE2-7DFFA1226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479467" y="3523462"/>
            <a:ext cx="228600" cy="228600"/>
          </a:xfrm>
          <a:prstGeom prst="rect">
            <a:avLst/>
          </a:prstGeom>
        </p:spPr>
      </p:pic>
      <p:sp>
        <p:nvSpPr>
          <p:cNvPr id="3" name="Content Placeholder 20">
            <a:extLst>
              <a:ext uri="{FF2B5EF4-FFF2-40B4-BE49-F238E27FC236}">
                <a16:creationId xmlns:a16="http://schemas.microsoft.com/office/drawing/2014/main" id="{56F181AA-2F41-4AB5-B006-BFB9E5B31845}"/>
              </a:ext>
            </a:extLst>
          </p:cNvPr>
          <p:cNvSpPr txBox="1">
            <a:spLocks/>
          </p:cNvSpPr>
          <p:nvPr/>
        </p:nvSpPr>
        <p:spPr>
          <a:xfrm>
            <a:off x="2705380" y="3426616"/>
            <a:ext cx="1294239" cy="38043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9 women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Content Placeholder 20">
            <a:extLst>
              <a:ext uri="{FF2B5EF4-FFF2-40B4-BE49-F238E27FC236}">
                <a16:creationId xmlns:a16="http://schemas.microsoft.com/office/drawing/2014/main" id="{964F225C-7832-4920-8230-0B903868C5C4}"/>
              </a:ext>
            </a:extLst>
          </p:cNvPr>
          <p:cNvSpPr txBox="1">
            <a:spLocks/>
          </p:cNvSpPr>
          <p:nvPr/>
        </p:nvSpPr>
        <p:spPr>
          <a:xfrm>
            <a:off x="2696020" y="3690741"/>
            <a:ext cx="1482447" cy="283413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73 men (1 youth)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Graphic 8" descr="Male">
            <a:extLst>
              <a:ext uri="{FF2B5EF4-FFF2-40B4-BE49-F238E27FC236}">
                <a16:creationId xmlns:a16="http://schemas.microsoft.com/office/drawing/2014/main" id="{6AA56BDC-2391-4C35-AE24-ACF31E6E15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2488827" y="3732860"/>
            <a:ext cx="228600" cy="228600"/>
          </a:xfrm>
          <a:prstGeom prst="rect">
            <a:avLst/>
          </a:pr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48D38F4-53DA-423E-AE7D-F8A8DBD4EB92}"/>
              </a:ext>
            </a:extLst>
          </p:cNvPr>
          <p:cNvSpPr/>
          <p:nvPr/>
        </p:nvSpPr>
        <p:spPr>
          <a:xfrm>
            <a:off x="2292112" y="4653365"/>
            <a:ext cx="1796368" cy="1008000"/>
          </a:xfrm>
          <a:custGeom>
            <a:avLst/>
            <a:gdLst>
              <a:gd name="connsiteX0" fmla="*/ 0 w 1367266"/>
              <a:gd name="connsiteY0" fmla="*/ 68363 h 683633"/>
              <a:gd name="connsiteX1" fmla="*/ 68363 w 1367266"/>
              <a:gd name="connsiteY1" fmla="*/ 0 h 683633"/>
              <a:gd name="connsiteX2" fmla="*/ 1298903 w 1367266"/>
              <a:gd name="connsiteY2" fmla="*/ 0 h 683633"/>
              <a:gd name="connsiteX3" fmla="*/ 1367266 w 1367266"/>
              <a:gd name="connsiteY3" fmla="*/ 68363 h 683633"/>
              <a:gd name="connsiteX4" fmla="*/ 1367266 w 1367266"/>
              <a:gd name="connsiteY4" fmla="*/ 615270 h 683633"/>
              <a:gd name="connsiteX5" fmla="*/ 1298903 w 1367266"/>
              <a:gd name="connsiteY5" fmla="*/ 683633 h 683633"/>
              <a:gd name="connsiteX6" fmla="*/ 68363 w 1367266"/>
              <a:gd name="connsiteY6" fmla="*/ 683633 h 683633"/>
              <a:gd name="connsiteX7" fmla="*/ 0 w 1367266"/>
              <a:gd name="connsiteY7" fmla="*/ 615270 h 683633"/>
              <a:gd name="connsiteX8" fmla="*/ 0 w 1367266"/>
              <a:gd name="connsiteY8" fmla="*/ 68363 h 68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7266" h="683633">
                <a:moveTo>
                  <a:pt x="0" y="68363"/>
                </a:moveTo>
                <a:cubicBezTo>
                  <a:pt x="0" y="30607"/>
                  <a:pt x="30607" y="0"/>
                  <a:pt x="68363" y="0"/>
                </a:cubicBezTo>
                <a:lnTo>
                  <a:pt x="1298903" y="0"/>
                </a:lnTo>
                <a:cubicBezTo>
                  <a:pt x="1336659" y="0"/>
                  <a:pt x="1367266" y="30607"/>
                  <a:pt x="1367266" y="68363"/>
                </a:cubicBezTo>
                <a:lnTo>
                  <a:pt x="1367266" y="615270"/>
                </a:lnTo>
                <a:cubicBezTo>
                  <a:pt x="1367266" y="653026"/>
                  <a:pt x="1336659" y="683633"/>
                  <a:pt x="1298903" y="683633"/>
                </a:cubicBezTo>
                <a:lnTo>
                  <a:pt x="68363" y="683633"/>
                </a:lnTo>
                <a:cubicBezTo>
                  <a:pt x="30607" y="683633"/>
                  <a:pt x="0" y="653026"/>
                  <a:pt x="0" y="615270"/>
                </a:cubicBezTo>
                <a:lnTo>
                  <a:pt x="0" y="68363"/>
                </a:lnTo>
                <a:close/>
              </a:path>
            </a:pathLst>
          </a:custGeom>
          <a:solidFill>
            <a:srgbClr val="9CB537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108000" rIns="28913" bIns="28913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Buprenorphine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latin typeface="Univers" panose="020B0503020202020204" pitchFamily="34" charset="0"/>
              </a:rPr>
              <a:t>(n=11)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dirty="0">
              <a:latin typeface="Univers" panose="020B0503020202020204" pitchFamily="34" charset="0"/>
            </a:endParaRPr>
          </a:p>
        </p:txBody>
      </p:sp>
      <p:pic>
        <p:nvPicPr>
          <p:cNvPr id="34" name="Graphic 33" descr="Female">
            <a:extLst>
              <a:ext uri="{FF2B5EF4-FFF2-40B4-BE49-F238E27FC236}">
                <a16:creationId xmlns:a16="http://schemas.microsoft.com/office/drawing/2014/main" id="{9D03DCDC-9D4D-4FDF-B83A-F158FD56B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481096" y="5193231"/>
            <a:ext cx="228600" cy="228600"/>
          </a:xfrm>
          <a:prstGeom prst="rect">
            <a:avLst/>
          </a:prstGeom>
        </p:spPr>
      </p:pic>
      <p:sp>
        <p:nvSpPr>
          <p:cNvPr id="36" name="Content Placeholder 20">
            <a:extLst>
              <a:ext uri="{FF2B5EF4-FFF2-40B4-BE49-F238E27FC236}">
                <a16:creationId xmlns:a16="http://schemas.microsoft.com/office/drawing/2014/main" id="{DE297F6C-37D7-4230-96EC-610B52AFE6D8}"/>
              </a:ext>
            </a:extLst>
          </p:cNvPr>
          <p:cNvSpPr txBox="1">
            <a:spLocks/>
          </p:cNvSpPr>
          <p:nvPr/>
        </p:nvSpPr>
        <p:spPr>
          <a:xfrm>
            <a:off x="2707009" y="5096385"/>
            <a:ext cx="1294239" cy="38043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2 women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8" name="Content Placeholder 20">
            <a:extLst>
              <a:ext uri="{FF2B5EF4-FFF2-40B4-BE49-F238E27FC236}">
                <a16:creationId xmlns:a16="http://schemas.microsoft.com/office/drawing/2014/main" id="{29DFE6B3-5401-4BBD-9F0A-342718815A7C}"/>
              </a:ext>
            </a:extLst>
          </p:cNvPr>
          <p:cNvSpPr txBox="1">
            <a:spLocks/>
          </p:cNvSpPr>
          <p:nvPr/>
        </p:nvSpPr>
        <p:spPr>
          <a:xfrm>
            <a:off x="2697649" y="5360510"/>
            <a:ext cx="1482447" cy="283413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9 men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40" name="Graphic 39" descr="Male">
            <a:extLst>
              <a:ext uri="{FF2B5EF4-FFF2-40B4-BE49-F238E27FC236}">
                <a16:creationId xmlns:a16="http://schemas.microsoft.com/office/drawing/2014/main" id="{EC568331-E64C-499B-93AF-E1DFD69AC6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2490456" y="5402629"/>
            <a:ext cx="228600" cy="228600"/>
          </a:xfrm>
          <a:prstGeom prst="rect">
            <a:avLst/>
          </a:prstGeom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FB53720-ADFA-4ED4-9C01-07618810EE26}"/>
              </a:ext>
            </a:extLst>
          </p:cNvPr>
          <p:cNvCxnSpPr>
            <a:cxnSpLocks/>
          </p:cNvCxnSpPr>
          <p:nvPr/>
        </p:nvCxnSpPr>
        <p:spPr>
          <a:xfrm>
            <a:off x="1956045" y="3455104"/>
            <a:ext cx="0" cy="169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48018BE-8AD0-4C7D-A58B-54FE30823056}"/>
              </a:ext>
            </a:extLst>
          </p:cNvPr>
          <p:cNvCxnSpPr>
            <a:cxnSpLocks/>
          </p:cNvCxnSpPr>
          <p:nvPr/>
        </p:nvCxnSpPr>
        <p:spPr>
          <a:xfrm flipH="1">
            <a:off x="1749432" y="4360504"/>
            <a:ext cx="2066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3F24F87-AD1F-465F-9955-D19D4AF5E243}"/>
              </a:ext>
            </a:extLst>
          </p:cNvPr>
          <p:cNvCxnSpPr>
            <a:cxnSpLocks/>
          </p:cNvCxnSpPr>
          <p:nvPr/>
        </p:nvCxnSpPr>
        <p:spPr>
          <a:xfrm flipH="1">
            <a:off x="1945471" y="3468658"/>
            <a:ext cx="346641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A9E93C9-D17A-44D3-96C9-BAC3208E298A}"/>
              </a:ext>
            </a:extLst>
          </p:cNvPr>
          <p:cNvCxnSpPr>
            <a:cxnSpLocks/>
          </p:cNvCxnSpPr>
          <p:nvPr/>
        </p:nvCxnSpPr>
        <p:spPr>
          <a:xfrm flipH="1">
            <a:off x="1945469" y="5147104"/>
            <a:ext cx="346643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15F602F-5D31-4F3A-A9A5-DC0627BFADBB}"/>
              </a:ext>
            </a:extLst>
          </p:cNvPr>
          <p:cNvSpPr/>
          <p:nvPr/>
        </p:nvSpPr>
        <p:spPr>
          <a:xfrm>
            <a:off x="6495351" y="2977925"/>
            <a:ext cx="1796368" cy="1008000"/>
          </a:xfrm>
          <a:custGeom>
            <a:avLst/>
            <a:gdLst>
              <a:gd name="connsiteX0" fmla="*/ 0 w 1367266"/>
              <a:gd name="connsiteY0" fmla="*/ 68363 h 683633"/>
              <a:gd name="connsiteX1" fmla="*/ 68363 w 1367266"/>
              <a:gd name="connsiteY1" fmla="*/ 0 h 683633"/>
              <a:gd name="connsiteX2" fmla="*/ 1298903 w 1367266"/>
              <a:gd name="connsiteY2" fmla="*/ 0 h 683633"/>
              <a:gd name="connsiteX3" fmla="*/ 1367266 w 1367266"/>
              <a:gd name="connsiteY3" fmla="*/ 68363 h 683633"/>
              <a:gd name="connsiteX4" fmla="*/ 1367266 w 1367266"/>
              <a:gd name="connsiteY4" fmla="*/ 615270 h 683633"/>
              <a:gd name="connsiteX5" fmla="*/ 1298903 w 1367266"/>
              <a:gd name="connsiteY5" fmla="*/ 683633 h 683633"/>
              <a:gd name="connsiteX6" fmla="*/ 68363 w 1367266"/>
              <a:gd name="connsiteY6" fmla="*/ 683633 h 683633"/>
              <a:gd name="connsiteX7" fmla="*/ 0 w 1367266"/>
              <a:gd name="connsiteY7" fmla="*/ 615270 h 683633"/>
              <a:gd name="connsiteX8" fmla="*/ 0 w 1367266"/>
              <a:gd name="connsiteY8" fmla="*/ 68363 h 68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7266" h="683633">
                <a:moveTo>
                  <a:pt x="0" y="68363"/>
                </a:moveTo>
                <a:cubicBezTo>
                  <a:pt x="0" y="30607"/>
                  <a:pt x="30607" y="0"/>
                  <a:pt x="68363" y="0"/>
                </a:cubicBezTo>
                <a:lnTo>
                  <a:pt x="1298903" y="0"/>
                </a:lnTo>
                <a:cubicBezTo>
                  <a:pt x="1336659" y="0"/>
                  <a:pt x="1367266" y="30607"/>
                  <a:pt x="1367266" y="68363"/>
                </a:cubicBezTo>
                <a:lnTo>
                  <a:pt x="1367266" y="615270"/>
                </a:lnTo>
                <a:cubicBezTo>
                  <a:pt x="1367266" y="653026"/>
                  <a:pt x="1336659" y="683633"/>
                  <a:pt x="1298903" y="683633"/>
                </a:cubicBezTo>
                <a:lnTo>
                  <a:pt x="68363" y="683633"/>
                </a:lnTo>
                <a:cubicBezTo>
                  <a:pt x="30607" y="683633"/>
                  <a:pt x="0" y="653026"/>
                  <a:pt x="0" y="615270"/>
                </a:cubicBezTo>
                <a:lnTo>
                  <a:pt x="0" y="68363"/>
                </a:lnTo>
                <a:close/>
              </a:path>
            </a:pathLst>
          </a:cu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108000" rIns="28913" bIns="28913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Methadone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latin typeface="Univers" panose="020B0503020202020204" pitchFamily="34" charset="0"/>
              </a:rPr>
              <a:t>(n=35)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dirty="0">
              <a:latin typeface="Univers" panose="020B0503020202020204" pitchFamily="34" charset="0"/>
            </a:endParaRPr>
          </a:p>
        </p:txBody>
      </p:sp>
      <p:pic>
        <p:nvPicPr>
          <p:cNvPr id="72" name="Graphic 71" descr="Female">
            <a:extLst>
              <a:ext uri="{FF2B5EF4-FFF2-40B4-BE49-F238E27FC236}">
                <a16:creationId xmlns:a16="http://schemas.microsoft.com/office/drawing/2014/main" id="{D2DA0283-F8A3-46A7-9AE7-D415019041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684335" y="3517791"/>
            <a:ext cx="228600" cy="228600"/>
          </a:xfrm>
          <a:prstGeom prst="rect">
            <a:avLst/>
          </a:prstGeom>
        </p:spPr>
      </p:pic>
      <p:sp>
        <p:nvSpPr>
          <p:cNvPr id="74" name="Content Placeholder 20">
            <a:extLst>
              <a:ext uri="{FF2B5EF4-FFF2-40B4-BE49-F238E27FC236}">
                <a16:creationId xmlns:a16="http://schemas.microsoft.com/office/drawing/2014/main" id="{8C9251EA-D200-4F6A-BFF4-6EDEFDB6A2C2}"/>
              </a:ext>
            </a:extLst>
          </p:cNvPr>
          <p:cNvSpPr txBox="1">
            <a:spLocks/>
          </p:cNvSpPr>
          <p:nvPr/>
        </p:nvSpPr>
        <p:spPr>
          <a:xfrm>
            <a:off x="6910248" y="3420945"/>
            <a:ext cx="1294239" cy="38043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7 women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6" name="Content Placeholder 20">
            <a:extLst>
              <a:ext uri="{FF2B5EF4-FFF2-40B4-BE49-F238E27FC236}">
                <a16:creationId xmlns:a16="http://schemas.microsoft.com/office/drawing/2014/main" id="{7FB842D8-020E-4686-988E-0DCABBFF6F1C}"/>
              </a:ext>
            </a:extLst>
          </p:cNvPr>
          <p:cNvSpPr txBox="1">
            <a:spLocks/>
          </p:cNvSpPr>
          <p:nvPr/>
        </p:nvSpPr>
        <p:spPr>
          <a:xfrm>
            <a:off x="6900888" y="3685070"/>
            <a:ext cx="1482447" cy="283413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28 men (1 youth)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78" name="Graphic 77" descr="Male">
            <a:extLst>
              <a:ext uri="{FF2B5EF4-FFF2-40B4-BE49-F238E27FC236}">
                <a16:creationId xmlns:a16="http://schemas.microsoft.com/office/drawing/2014/main" id="{E28C73D9-22C7-4B37-B6D5-CAED38E256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693695" y="3727189"/>
            <a:ext cx="228600" cy="228600"/>
          </a:xfrm>
          <a:prstGeom prst="rect">
            <a:avLst/>
          </a:prstGeom>
        </p:spPr>
      </p:pic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AB6F2A87-29B5-4B81-8332-ED911CC7FCAB}"/>
              </a:ext>
            </a:extLst>
          </p:cNvPr>
          <p:cNvSpPr/>
          <p:nvPr/>
        </p:nvSpPr>
        <p:spPr>
          <a:xfrm>
            <a:off x="6496980" y="4647694"/>
            <a:ext cx="1796368" cy="1008000"/>
          </a:xfrm>
          <a:custGeom>
            <a:avLst/>
            <a:gdLst>
              <a:gd name="connsiteX0" fmla="*/ 0 w 1367266"/>
              <a:gd name="connsiteY0" fmla="*/ 68363 h 683633"/>
              <a:gd name="connsiteX1" fmla="*/ 68363 w 1367266"/>
              <a:gd name="connsiteY1" fmla="*/ 0 h 683633"/>
              <a:gd name="connsiteX2" fmla="*/ 1298903 w 1367266"/>
              <a:gd name="connsiteY2" fmla="*/ 0 h 683633"/>
              <a:gd name="connsiteX3" fmla="*/ 1367266 w 1367266"/>
              <a:gd name="connsiteY3" fmla="*/ 68363 h 683633"/>
              <a:gd name="connsiteX4" fmla="*/ 1367266 w 1367266"/>
              <a:gd name="connsiteY4" fmla="*/ 615270 h 683633"/>
              <a:gd name="connsiteX5" fmla="*/ 1298903 w 1367266"/>
              <a:gd name="connsiteY5" fmla="*/ 683633 h 683633"/>
              <a:gd name="connsiteX6" fmla="*/ 68363 w 1367266"/>
              <a:gd name="connsiteY6" fmla="*/ 683633 h 683633"/>
              <a:gd name="connsiteX7" fmla="*/ 0 w 1367266"/>
              <a:gd name="connsiteY7" fmla="*/ 615270 h 683633"/>
              <a:gd name="connsiteX8" fmla="*/ 0 w 1367266"/>
              <a:gd name="connsiteY8" fmla="*/ 68363 h 68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7266" h="683633">
                <a:moveTo>
                  <a:pt x="0" y="68363"/>
                </a:moveTo>
                <a:cubicBezTo>
                  <a:pt x="0" y="30607"/>
                  <a:pt x="30607" y="0"/>
                  <a:pt x="68363" y="0"/>
                </a:cubicBezTo>
                <a:lnTo>
                  <a:pt x="1298903" y="0"/>
                </a:lnTo>
                <a:cubicBezTo>
                  <a:pt x="1336659" y="0"/>
                  <a:pt x="1367266" y="30607"/>
                  <a:pt x="1367266" y="68363"/>
                </a:cubicBezTo>
                <a:lnTo>
                  <a:pt x="1367266" y="615270"/>
                </a:lnTo>
                <a:cubicBezTo>
                  <a:pt x="1367266" y="653026"/>
                  <a:pt x="1336659" y="683633"/>
                  <a:pt x="1298903" y="683633"/>
                </a:cubicBezTo>
                <a:lnTo>
                  <a:pt x="68363" y="683633"/>
                </a:lnTo>
                <a:cubicBezTo>
                  <a:pt x="30607" y="683633"/>
                  <a:pt x="0" y="653026"/>
                  <a:pt x="0" y="615270"/>
                </a:cubicBezTo>
                <a:lnTo>
                  <a:pt x="0" y="68363"/>
                </a:lnTo>
                <a:close/>
              </a:path>
            </a:pathLst>
          </a:cu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108000" rIns="28913" bIns="28913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Buprenorphine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latin typeface="Univers" panose="020B0503020202020204" pitchFamily="34" charset="0"/>
              </a:rPr>
              <a:t>(n=5)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dirty="0">
              <a:latin typeface="Univers" panose="020B0503020202020204" pitchFamily="34" charset="0"/>
            </a:endParaRPr>
          </a:p>
        </p:txBody>
      </p:sp>
      <p:pic>
        <p:nvPicPr>
          <p:cNvPr id="82" name="Graphic 81" descr="Female">
            <a:extLst>
              <a:ext uri="{FF2B5EF4-FFF2-40B4-BE49-F238E27FC236}">
                <a16:creationId xmlns:a16="http://schemas.microsoft.com/office/drawing/2014/main" id="{6B376C5E-AB0A-4155-A250-48029DE983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685964" y="5187560"/>
            <a:ext cx="228600" cy="228600"/>
          </a:xfrm>
          <a:prstGeom prst="rect">
            <a:avLst/>
          </a:prstGeom>
        </p:spPr>
      </p:pic>
      <p:sp>
        <p:nvSpPr>
          <p:cNvPr id="84" name="Content Placeholder 20">
            <a:extLst>
              <a:ext uri="{FF2B5EF4-FFF2-40B4-BE49-F238E27FC236}">
                <a16:creationId xmlns:a16="http://schemas.microsoft.com/office/drawing/2014/main" id="{4B7DC440-7972-4839-AFB6-9B13188759A5}"/>
              </a:ext>
            </a:extLst>
          </p:cNvPr>
          <p:cNvSpPr txBox="1">
            <a:spLocks/>
          </p:cNvSpPr>
          <p:nvPr/>
        </p:nvSpPr>
        <p:spPr>
          <a:xfrm>
            <a:off x="6911877" y="5090714"/>
            <a:ext cx="1294239" cy="38043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2 women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6" name="Content Placeholder 20">
            <a:extLst>
              <a:ext uri="{FF2B5EF4-FFF2-40B4-BE49-F238E27FC236}">
                <a16:creationId xmlns:a16="http://schemas.microsoft.com/office/drawing/2014/main" id="{5E2FA75B-53A7-4B18-AB36-2398B5FB285C}"/>
              </a:ext>
            </a:extLst>
          </p:cNvPr>
          <p:cNvSpPr txBox="1">
            <a:spLocks/>
          </p:cNvSpPr>
          <p:nvPr/>
        </p:nvSpPr>
        <p:spPr>
          <a:xfrm>
            <a:off x="6902517" y="5354839"/>
            <a:ext cx="1482447" cy="283413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3 men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88" name="Graphic 87" descr="Male">
            <a:extLst>
              <a:ext uri="{FF2B5EF4-FFF2-40B4-BE49-F238E27FC236}">
                <a16:creationId xmlns:a16="http://schemas.microsoft.com/office/drawing/2014/main" id="{7721F155-D937-48B1-9DA1-3F7F9D22D7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695324" y="5396958"/>
            <a:ext cx="228600" cy="228600"/>
          </a:xfrm>
          <a:prstGeom prst="rect">
            <a:avLst/>
          </a:prstGeom>
        </p:spPr>
      </p:pic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85A80E6E-583F-44AF-9005-5754246D03E9}"/>
              </a:ext>
            </a:extLst>
          </p:cNvPr>
          <p:cNvCxnSpPr>
            <a:cxnSpLocks/>
          </p:cNvCxnSpPr>
          <p:nvPr/>
        </p:nvCxnSpPr>
        <p:spPr>
          <a:xfrm flipH="1">
            <a:off x="4113114" y="3468658"/>
            <a:ext cx="507507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A15D62E-7CC9-40C3-B618-C034808C4FC5}"/>
              </a:ext>
            </a:extLst>
          </p:cNvPr>
          <p:cNvCxnSpPr>
            <a:cxnSpLocks/>
          </p:cNvCxnSpPr>
          <p:nvPr/>
        </p:nvCxnSpPr>
        <p:spPr>
          <a:xfrm flipH="1">
            <a:off x="4114743" y="5147104"/>
            <a:ext cx="505878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42A00F83-23DA-4A86-A470-78BB70661ABB}"/>
              </a:ext>
            </a:extLst>
          </p:cNvPr>
          <p:cNvSpPr/>
          <p:nvPr/>
        </p:nvSpPr>
        <p:spPr>
          <a:xfrm>
            <a:off x="4620621" y="2972869"/>
            <a:ext cx="1367262" cy="2679638"/>
          </a:xfrm>
          <a:prstGeom prst="roundRect">
            <a:avLst>
              <a:gd name="adj" fmla="val 6508"/>
            </a:avLst>
          </a:pr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28913" rIns="28913" bIns="28913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en-GB" sz="1300" dirty="0">
                <a:latin typeface="Univers" panose="020B0503020202020204" pitchFamily="34" charset="0"/>
              </a:rPr>
              <a:t>Consultation</a:t>
            </a:r>
          </a:p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en-GB" sz="1300" dirty="0">
                <a:latin typeface="Univers" panose="020B0503020202020204" pitchFamily="34" charset="0"/>
              </a:rPr>
              <a:t>about</a:t>
            </a:r>
          </a:p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en-GB" sz="1300" dirty="0">
                <a:latin typeface="Univers" panose="020B0503020202020204" pitchFamily="34" charset="0"/>
              </a:rPr>
              <a:t>Buvidal®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5822515-7B22-40AB-AA81-ED07AC222424}"/>
              </a:ext>
            </a:extLst>
          </p:cNvPr>
          <p:cNvCxnSpPr>
            <a:cxnSpLocks/>
          </p:cNvCxnSpPr>
          <p:nvPr/>
        </p:nvCxnSpPr>
        <p:spPr>
          <a:xfrm flipH="1">
            <a:off x="5987883" y="3468658"/>
            <a:ext cx="507507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19B47092-2ECC-4634-8FDB-436D54A881D2}"/>
              </a:ext>
            </a:extLst>
          </p:cNvPr>
          <p:cNvCxnSpPr>
            <a:cxnSpLocks/>
          </p:cNvCxnSpPr>
          <p:nvPr/>
        </p:nvCxnSpPr>
        <p:spPr>
          <a:xfrm flipH="1">
            <a:off x="5991102" y="5147104"/>
            <a:ext cx="505878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ontent Placeholder 20">
            <a:extLst>
              <a:ext uri="{FF2B5EF4-FFF2-40B4-BE49-F238E27FC236}">
                <a16:creationId xmlns:a16="http://schemas.microsoft.com/office/drawing/2014/main" id="{2E3BC2D8-4C30-427D-8FE1-A499BEDF1333}"/>
              </a:ext>
            </a:extLst>
          </p:cNvPr>
          <p:cNvSpPr txBox="1">
            <a:spLocks/>
          </p:cNvSpPr>
          <p:nvPr/>
        </p:nvSpPr>
        <p:spPr>
          <a:xfrm>
            <a:off x="6492132" y="2633361"/>
            <a:ext cx="1799587" cy="283414"/>
          </a:xfrm>
          <a:prstGeom prst="rect">
            <a:avLst/>
          </a:prstGeom>
        </p:spPr>
        <p:txBody>
          <a:bodyPr vert="horz" lIns="0" tIns="45720" rIns="0" bIns="45720" rtlCol="0" anchor="t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Previous ODT</a:t>
            </a:r>
            <a:endParaRPr lang="en-US" sz="1200" baseline="300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FB4F7D1-89B2-461C-A91D-10A9AD22C79E}"/>
              </a:ext>
            </a:extLst>
          </p:cNvPr>
          <p:cNvSpPr/>
          <p:nvPr/>
        </p:nvSpPr>
        <p:spPr>
          <a:xfrm>
            <a:off x="8552439" y="2086708"/>
            <a:ext cx="1627200" cy="3758473"/>
          </a:xfrm>
          <a:prstGeom prst="roundRect">
            <a:avLst>
              <a:gd name="adj" fmla="val 2775"/>
            </a:avLst>
          </a:prstGeom>
          <a:noFill/>
          <a:ln w="9525" cap="rnd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1" name="Content Placeholder 20">
            <a:extLst>
              <a:ext uri="{FF2B5EF4-FFF2-40B4-BE49-F238E27FC236}">
                <a16:creationId xmlns:a16="http://schemas.microsoft.com/office/drawing/2014/main" id="{E55D738E-2A8D-4B81-B36E-412C73F2E48F}"/>
              </a:ext>
            </a:extLst>
          </p:cNvPr>
          <p:cNvSpPr txBox="1">
            <a:spLocks/>
          </p:cNvSpPr>
          <p:nvPr/>
        </p:nvSpPr>
        <p:spPr>
          <a:xfrm>
            <a:off x="8552437" y="2086710"/>
            <a:ext cx="1627204" cy="501134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Later conversions</a:t>
            </a:r>
            <a:br>
              <a:rPr lang="en-US" sz="1200" dirty="0"/>
            </a:br>
            <a:r>
              <a:rPr lang="en-US" sz="1200" dirty="0"/>
              <a:t>(n=21)</a:t>
            </a:r>
            <a:endParaRPr lang="en-US" sz="1200" baseline="30000" dirty="0"/>
          </a:p>
        </p:txBody>
      </p:sp>
      <p:sp>
        <p:nvSpPr>
          <p:cNvPr id="12" name="Content Placeholder 20">
            <a:extLst>
              <a:ext uri="{FF2B5EF4-FFF2-40B4-BE49-F238E27FC236}">
                <a16:creationId xmlns:a16="http://schemas.microsoft.com/office/drawing/2014/main" id="{7D2E0C59-D028-47B9-A14D-9B15696B6CDC}"/>
              </a:ext>
            </a:extLst>
          </p:cNvPr>
          <p:cNvSpPr txBox="1">
            <a:spLocks/>
          </p:cNvSpPr>
          <p:nvPr/>
        </p:nvSpPr>
        <p:spPr>
          <a:xfrm>
            <a:off x="8552440" y="2633361"/>
            <a:ext cx="1627200" cy="283414"/>
          </a:xfrm>
          <a:prstGeom prst="rect">
            <a:avLst/>
          </a:prstGeom>
        </p:spPr>
        <p:txBody>
          <a:bodyPr vert="horz" lIns="0" tIns="45720" rIns="0" bIns="45720" rtlCol="0" anchor="t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Previous ODT</a:t>
            </a:r>
            <a:endParaRPr lang="en-US" sz="1200" baseline="300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405D852-6477-4AEF-9F07-898EE377ABB3}"/>
              </a:ext>
            </a:extLst>
          </p:cNvPr>
          <p:cNvSpPr/>
          <p:nvPr/>
        </p:nvSpPr>
        <p:spPr>
          <a:xfrm>
            <a:off x="8680855" y="2977925"/>
            <a:ext cx="1370368" cy="550593"/>
          </a:xfrm>
          <a:prstGeom prst="roundRect">
            <a:avLst/>
          </a:pr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72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Methadone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latin typeface="Univers" panose="020B0503020202020204" pitchFamily="34" charset="0"/>
              </a:rPr>
              <a:t>(n=10)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2AA0709-BD9F-43C6-8A8E-F698946E445C}"/>
              </a:ext>
            </a:extLst>
          </p:cNvPr>
          <p:cNvSpPr/>
          <p:nvPr/>
        </p:nvSpPr>
        <p:spPr>
          <a:xfrm>
            <a:off x="8680855" y="3812809"/>
            <a:ext cx="1370368" cy="550594"/>
          </a:xfrm>
          <a:prstGeom prst="roundRect">
            <a:avLst/>
          </a:pr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72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None*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latin typeface="Univers" panose="020B0503020202020204" pitchFamily="34" charset="0"/>
              </a:rPr>
              <a:t>(n=11)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C497A6C-206E-44FA-98AE-AD57AAFB10B6}"/>
              </a:ext>
            </a:extLst>
          </p:cNvPr>
          <p:cNvSpPr/>
          <p:nvPr/>
        </p:nvSpPr>
        <p:spPr>
          <a:xfrm>
            <a:off x="10272576" y="2086708"/>
            <a:ext cx="1627200" cy="3758473"/>
          </a:xfrm>
          <a:prstGeom prst="roundRect">
            <a:avLst>
              <a:gd name="adj" fmla="val 2775"/>
            </a:avLst>
          </a:prstGeom>
          <a:noFill/>
          <a:ln w="9525" cap="rnd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9" name="Content Placeholder 20">
            <a:extLst>
              <a:ext uri="{FF2B5EF4-FFF2-40B4-BE49-F238E27FC236}">
                <a16:creationId xmlns:a16="http://schemas.microsoft.com/office/drawing/2014/main" id="{78B304B1-36D4-45C0-A723-D1E6462849D3}"/>
              </a:ext>
            </a:extLst>
          </p:cNvPr>
          <p:cNvSpPr txBox="1">
            <a:spLocks/>
          </p:cNvSpPr>
          <p:nvPr/>
        </p:nvSpPr>
        <p:spPr>
          <a:xfrm>
            <a:off x="10272576" y="2086710"/>
            <a:ext cx="1627199" cy="401966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200" dirty="0"/>
              <a:t>Total conversions</a:t>
            </a:r>
            <a:br>
              <a:rPr lang="en-US" sz="1200" dirty="0"/>
            </a:br>
            <a:r>
              <a:rPr lang="en-US" sz="1200" dirty="0"/>
              <a:t>(n=61)</a:t>
            </a:r>
          </a:p>
        </p:txBody>
      </p:sp>
      <p:sp>
        <p:nvSpPr>
          <p:cNvPr id="30" name="Content Placeholder 20">
            <a:extLst>
              <a:ext uri="{FF2B5EF4-FFF2-40B4-BE49-F238E27FC236}">
                <a16:creationId xmlns:a16="http://schemas.microsoft.com/office/drawing/2014/main" id="{69AB0ED9-3393-49F1-B667-EDBE4541F21C}"/>
              </a:ext>
            </a:extLst>
          </p:cNvPr>
          <p:cNvSpPr txBox="1">
            <a:spLocks/>
          </p:cNvSpPr>
          <p:nvPr/>
        </p:nvSpPr>
        <p:spPr>
          <a:xfrm>
            <a:off x="10269036" y="2633361"/>
            <a:ext cx="1630740" cy="283414"/>
          </a:xfrm>
          <a:prstGeom prst="rect">
            <a:avLst/>
          </a:prstGeom>
        </p:spPr>
        <p:txBody>
          <a:bodyPr vert="horz" lIns="0" tIns="45720" rIns="0" bIns="45720" rtlCol="0" anchor="t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Previous ODT</a:t>
            </a:r>
            <a:endParaRPr lang="en-US" sz="1200" baseline="30000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2C787D0-D513-4113-BF0B-3FAB4F8D3FD3}"/>
              </a:ext>
            </a:extLst>
          </p:cNvPr>
          <p:cNvSpPr/>
          <p:nvPr/>
        </p:nvSpPr>
        <p:spPr>
          <a:xfrm>
            <a:off x="10400992" y="2983596"/>
            <a:ext cx="1370368" cy="550593"/>
          </a:xfrm>
          <a:prstGeom prst="roundRect">
            <a:avLst/>
          </a:pr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72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Methadone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latin typeface="Univers" panose="020B0503020202020204" pitchFamily="34" charset="0"/>
              </a:rPr>
              <a:t>(n=45)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1404518-D08B-46C0-89C3-72B674BE236A}"/>
              </a:ext>
            </a:extLst>
          </p:cNvPr>
          <p:cNvSpPr/>
          <p:nvPr/>
        </p:nvSpPr>
        <p:spPr>
          <a:xfrm>
            <a:off x="10400992" y="3818480"/>
            <a:ext cx="1370368" cy="550594"/>
          </a:xfrm>
          <a:prstGeom prst="roundRect">
            <a:avLst/>
          </a:pr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72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None*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latin typeface="Univers" panose="020B0503020202020204" pitchFamily="34" charset="0"/>
              </a:rPr>
              <a:t>(n=11)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5EE6A06-CAEA-47DC-A627-078EA63C91A8}"/>
              </a:ext>
            </a:extLst>
          </p:cNvPr>
          <p:cNvSpPr/>
          <p:nvPr/>
        </p:nvSpPr>
        <p:spPr>
          <a:xfrm>
            <a:off x="10400992" y="4653365"/>
            <a:ext cx="1370368" cy="550594"/>
          </a:xfrm>
          <a:prstGeom prst="roundRect">
            <a:avLst/>
          </a:pr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72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Buprenorphine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latin typeface="Univers" panose="020B0503020202020204" pitchFamily="34" charset="0"/>
              </a:rPr>
              <a:t>(n=5)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DBEDC5-EBBB-46F5-9903-E3B304190F57}"/>
              </a:ext>
            </a:extLst>
          </p:cNvPr>
          <p:cNvSpPr/>
          <p:nvPr/>
        </p:nvSpPr>
        <p:spPr>
          <a:xfrm>
            <a:off x="165463" y="1959429"/>
            <a:ext cx="8352000" cy="3931269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5753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B8E6B-E65D-CC45-B474-5A98A7F9C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Converting patients from daily buprenorphine to Buvidal</a:t>
            </a:r>
            <a:r>
              <a:rPr lang="en-NZ" baseline="30000" dirty="0"/>
              <a:t>®</a:t>
            </a:r>
            <a:endParaRPr lang="en-GB" baseline="300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DF6DEDD-6A58-4096-A4AB-338E0C5B5EF1}"/>
              </a:ext>
            </a:extLst>
          </p:cNvPr>
          <p:cNvSpPr/>
          <p:nvPr/>
        </p:nvSpPr>
        <p:spPr>
          <a:xfrm>
            <a:off x="1184754" y="2929128"/>
            <a:ext cx="1796368" cy="1008000"/>
          </a:xfrm>
          <a:custGeom>
            <a:avLst/>
            <a:gdLst>
              <a:gd name="connsiteX0" fmla="*/ 0 w 1367266"/>
              <a:gd name="connsiteY0" fmla="*/ 68363 h 683633"/>
              <a:gd name="connsiteX1" fmla="*/ 68363 w 1367266"/>
              <a:gd name="connsiteY1" fmla="*/ 0 h 683633"/>
              <a:gd name="connsiteX2" fmla="*/ 1298903 w 1367266"/>
              <a:gd name="connsiteY2" fmla="*/ 0 h 683633"/>
              <a:gd name="connsiteX3" fmla="*/ 1367266 w 1367266"/>
              <a:gd name="connsiteY3" fmla="*/ 68363 h 683633"/>
              <a:gd name="connsiteX4" fmla="*/ 1367266 w 1367266"/>
              <a:gd name="connsiteY4" fmla="*/ 615270 h 683633"/>
              <a:gd name="connsiteX5" fmla="*/ 1298903 w 1367266"/>
              <a:gd name="connsiteY5" fmla="*/ 683633 h 683633"/>
              <a:gd name="connsiteX6" fmla="*/ 68363 w 1367266"/>
              <a:gd name="connsiteY6" fmla="*/ 683633 h 683633"/>
              <a:gd name="connsiteX7" fmla="*/ 0 w 1367266"/>
              <a:gd name="connsiteY7" fmla="*/ 615270 h 683633"/>
              <a:gd name="connsiteX8" fmla="*/ 0 w 1367266"/>
              <a:gd name="connsiteY8" fmla="*/ 68363 h 68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7266" h="683633">
                <a:moveTo>
                  <a:pt x="0" y="68363"/>
                </a:moveTo>
                <a:cubicBezTo>
                  <a:pt x="0" y="30607"/>
                  <a:pt x="30607" y="0"/>
                  <a:pt x="68363" y="0"/>
                </a:cubicBezTo>
                <a:lnTo>
                  <a:pt x="1298903" y="0"/>
                </a:lnTo>
                <a:cubicBezTo>
                  <a:pt x="1336659" y="0"/>
                  <a:pt x="1367266" y="30607"/>
                  <a:pt x="1367266" y="68363"/>
                </a:cubicBezTo>
                <a:lnTo>
                  <a:pt x="1367266" y="615270"/>
                </a:lnTo>
                <a:cubicBezTo>
                  <a:pt x="1367266" y="653026"/>
                  <a:pt x="1336659" y="683633"/>
                  <a:pt x="1298903" y="683633"/>
                </a:cubicBezTo>
                <a:lnTo>
                  <a:pt x="68363" y="683633"/>
                </a:lnTo>
                <a:cubicBezTo>
                  <a:pt x="30607" y="683633"/>
                  <a:pt x="0" y="653026"/>
                  <a:pt x="0" y="615270"/>
                </a:cubicBezTo>
                <a:lnTo>
                  <a:pt x="0" y="68363"/>
                </a:lnTo>
                <a:close/>
              </a:path>
            </a:pathLst>
          </a:custGeom>
          <a:solidFill>
            <a:srgbClr val="9CB537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108000" rIns="28913" bIns="28913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Buprenorphine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latin typeface="Univers" panose="020B0503020202020204" pitchFamily="34" charset="0"/>
              </a:rPr>
              <a:t>(n=11)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dirty="0">
              <a:latin typeface="Univers" panose="020B0503020202020204" pitchFamily="34" charset="0"/>
            </a:endParaRPr>
          </a:p>
        </p:txBody>
      </p:sp>
      <p:pic>
        <p:nvPicPr>
          <p:cNvPr id="10" name="Graphic 9" descr="Female">
            <a:extLst>
              <a:ext uri="{FF2B5EF4-FFF2-40B4-BE49-F238E27FC236}">
                <a16:creationId xmlns:a16="http://schemas.microsoft.com/office/drawing/2014/main" id="{9F71E6E3-E24F-4BE5-9AE6-7888F9C6F8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373738" y="3468994"/>
            <a:ext cx="228600" cy="228600"/>
          </a:xfrm>
          <a:prstGeom prst="rect">
            <a:avLst/>
          </a:prstGeom>
        </p:spPr>
      </p:pic>
      <p:sp>
        <p:nvSpPr>
          <p:cNvPr id="11" name="Content Placeholder 20">
            <a:extLst>
              <a:ext uri="{FF2B5EF4-FFF2-40B4-BE49-F238E27FC236}">
                <a16:creationId xmlns:a16="http://schemas.microsoft.com/office/drawing/2014/main" id="{2CDF8425-1202-4483-86C0-CFC853E450F0}"/>
              </a:ext>
            </a:extLst>
          </p:cNvPr>
          <p:cNvSpPr txBox="1">
            <a:spLocks/>
          </p:cNvSpPr>
          <p:nvPr/>
        </p:nvSpPr>
        <p:spPr>
          <a:xfrm>
            <a:off x="1590224" y="3372148"/>
            <a:ext cx="1294239" cy="38043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2 women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Content Placeholder 20">
            <a:extLst>
              <a:ext uri="{FF2B5EF4-FFF2-40B4-BE49-F238E27FC236}">
                <a16:creationId xmlns:a16="http://schemas.microsoft.com/office/drawing/2014/main" id="{895DE462-8C59-4AC7-860E-FB819B07348B}"/>
              </a:ext>
            </a:extLst>
          </p:cNvPr>
          <p:cNvSpPr txBox="1">
            <a:spLocks/>
          </p:cNvSpPr>
          <p:nvPr/>
        </p:nvSpPr>
        <p:spPr>
          <a:xfrm>
            <a:off x="1590291" y="3636273"/>
            <a:ext cx="1482447" cy="283413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9 men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3" name="Graphic 12" descr="Male">
            <a:extLst>
              <a:ext uri="{FF2B5EF4-FFF2-40B4-BE49-F238E27FC236}">
                <a16:creationId xmlns:a16="http://schemas.microsoft.com/office/drawing/2014/main" id="{57E6CF4A-3899-4A57-9641-1F957CA538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383098" y="3678392"/>
            <a:ext cx="228600" cy="228600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74954B9-5DDF-4937-8A63-8E0721607B07}"/>
              </a:ext>
            </a:extLst>
          </p:cNvPr>
          <p:cNvSpPr/>
          <p:nvPr/>
        </p:nvSpPr>
        <p:spPr>
          <a:xfrm>
            <a:off x="3513263" y="2929128"/>
            <a:ext cx="1796368" cy="1008000"/>
          </a:xfrm>
          <a:prstGeom prst="roundRect">
            <a:avLst>
              <a:gd name="adj" fmla="val 8027"/>
            </a:avLst>
          </a:pr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108000" rIns="28913" bIns="28913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Buvidal®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latin typeface="Univers" panose="020B0503020202020204" pitchFamily="34" charset="0"/>
              </a:rPr>
              <a:t>(n=5)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dirty="0">
              <a:latin typeface="Univers" panose="020B0503020202020204" pitchFamily="34" charset="0"/>
            </a:endParaRPr>
          </a:p>
        </p:txBody>
      </p:sp>
      <p:pic>
        <p:nvPicPr>
          <p:cNvPr id="15" name="Graphic 14" descr="Female">
            <a:extLst>
              <a:ext uri="{FF2B5EF4-FFF2-40B4-BE49-F238E27FC236}">
                <a16:creationId xmlns:a16="http://schemas.microsoft.com/office/drawing/2014/main" id="{B56C3FAC-716E-48AF-AC7C-4BE47AAA0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702247" y="3468994"/>
            <a:ext cx="228600" cy="228600"/>
          </a:xfrm>
          <a:prstGeom prst="rect">
            <a:avLst/>
          </a:prstGeom>
        </p:spPr>
      </p:pic>
      <p:sp>
        <p:nvSpPr>
          <p:cNvPr id="16" name="Content Placeholder 20">
            <a:extLst>
              <a:ext uri="{FF2B5EF4-FFF2-40B4-BE49-F238E27FC236}">
                <a16:creationId xmlns:a16="http://schemas.microsoft.com/office/drawing/2014/main" id="{96EFCF6C-6E28-4D7E-9AE8-9518522C2F4A}"/>
              </a:ext>
            </a:extLst>
          </p:cNvPr>
          <p:cNvSpPr txBox="1">
            <a:spLocks/>
          </p:cNvSpPr>
          <p:nvPr/>
        </p:nvSpPr>
        <p:spPr>
          <a:xfrm>
            <a:off x="3918733" y="3372148"/>
            <a:ext cx="1294239" cy="38043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2 women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" name="Content Placeholder 20">
            <a:extLst>
              <a:ext uri="{FF2B5EF4-FFF2-40B4-BE49-F238E27FC236}">
                <a16:creationId xmlns:a16="http://schemas.microsoft.com/office/drawing/2014/main" id="{2D476547-8985-4AE6-A32C-EC8359F53714}"/>
              </a:ext>
            </a:extLst>
          </p:cNvPr>
          <p:cNvSpPr txBox="1">
            <a:spLocks/>
          </p:cNvSpPr>
          <p:nvPr/>
        </p:nvSpPr>
        <p:spPr>
          <a:xfrm>
            <a:off x="3918800" y="3636273"/>
            <a:ext cx="1482447" cy="283413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3 men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8" name="Graphic 17" descr="Male">
            <a:extLst>
              <a:ext uri="{FF2B5EF4-FFF2-40B4-BE49-F238E27FC236}">
                <a16:creationId xmlns:a16="http://schemas.microsoft.com/office/drawing/2014/main" id="{872F6331-4816-4C72-906B-A6EB3C5EE0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3711607" y="3678392"/>
            <a:ext cx="228600" cy="22860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2D15258-FC84-4441-A0D8-F2A363850847}"/>
              </a:ext>
            </a:extLst>
          </p:cNvPr>
          <p:cNvCxnSpPr>
            <a:cxnSpLocks/>
          </p:cNvCxnSpPr>
          <p:nvPr/>
        </p:nvCxnSpPr>
        <p:spPr>
          <a:xfrm flipH="1">
            <a:off x="3007385" y="3422867"/>
            <a:ext cx="505878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B9B8A9-4409-4940-961D-DC7F6CC5EFCB}"/>
              </a:ext>
            </a:extLst>
          </p:cNvPr>
          <p:cNvCxnSpPr>
            <a:cxnSpLocks/>
            <a:stCxn id="48" idx="0"/>
          </p:cNvCxnSpPr>
          <p:nvPr/>
        </p:nvCxnSpPr>
        <p:spPr>
          <a:xfrm flipV="1">
            <a:off x="5615978" y="3437541"/>
            <a:ext cx="0" cy="697236"/>
          </a:xfrm>
          <a:prstGeom prst="line">
            <a:avLst/>
          </a:prstGeom>
          <a:ln w="25400">
            <a:solidFill>
              <a:schemeClr val="tx1"/>
            </a:solidFill>
            <a:head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0">
            <a:extLst>
              <a:ext uri="{FF2B5EF4-FFF2-40B4-BE49-F238E27FC236}">
                <a16:creationId xmlns:a16="http://schemas.microsoft.com/office/drawing/2014/main" id="{0AA245C5-EDEA-4227-AE90-C1A96FCC8C90}"/>
              </a:ext>
            </a:extLst>
          </p:cNvPr>
          <p:cNvSpPr txBox="1">
            <a:spLocks/>
          </p:cNvSpPr>
          <p:nvPr/>
        </p:nvSpPr>
        <p:spPr>
          <a:xfrm>
            <a:off x="1097280" y="2070117"/>
            <a:ext cx="4349399" cy="374388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5 patients converted to Buvidal</a:t>
            </a:r>
            <a:r>
              <a:rPr lang="en-US" sz="1600" baseline="30000" dirty="0"/>
              <a:t>®</a:t>
            </a:r>
          </a:p>
        </p:txBody>
      </p:sp>
      <p:sp>
        <p:nvSpPr>
          <p:cNvPr id="27" name="Content Placeholder 20">
            <a:extLst>
              <a:ext uri="{FF2B5EF4-FFF2-40B4-BE49-F238E27FC236}">
                <a16:creationId xmlns:a16="http://schemas.microsoft.com/office/drawing/2014/main" id="{10B47427-74D4-4AF1-88B2-ACAE128B0074}"/>
              </a:ext>
            </a:extLst>
          </p:cNvPr>
          <p:cNvSpPr txBox="1">
            <a:spLocks/>
          </p:cNvSpPr>
          <p:nvPr/>
        </p:nvSpPr>
        <p:spPr>
          <a:xfrm>
            <a:off x="1184755" y="2561079"/>
            <a:ext cx="1796368" cy="283414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/>
              <a:t>Previous ODT</a:t>
            </a:r>
            <a:endParaRPr lang="en-US" sz="1300" baseline="30000" dirty="0"/>
          </a:p>
        </p:txBody>
      </p:sp>
      <p:sp>
        <p:nvSpPr>
          <p:cNvPr id="29" name="Content Placeholder 20">
            <a:extLst>
              <a:ext uri="{FF2B5EF4-FFF2-40B4-BE49-F238E27FC236}">
                <a16:creationId xmlns:a16="http://schemas.microsoft.com/office/drawing/2014/main" id="{0F4B1AF7-C3F6-4BA2-901F-18E244612354}"/>
              </a:ext>
            </a:extLst>
          </p:cNvPr>
          <p:cNvSpPr txBox="1">
            <a:spLocks/>
          </p:cNvSpPr>
          <p:nvPr/>
        </p:nvSpPr>
        <p:spPr>
          <a:xfrm>
            <a:off x="3513263" y="2556950"/>
            <a:ext cx="1799587" cy="283414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/>
              <a:t>Converted to Buvidal</a:t>
            </a:r>
            <a:r>
              <a:rPr lang="en-US" sz="1300" baseline="30000" dirty="0"/>
              <a:t>®</a:t>
            </a:r>
          </a:p>
        </p:txBody>
      </p:sp>
      <p:sp>
        <p:nvSpPr>
          <p:cNvPr id="31" name="Content Placeholder 20">
            <a:extLst>
              <a:ext uri="{FF2B5EF4-FFF2-40B4-BE49-F238E27FC236}">
                <a16:creationId xmlns:a16="http://schemas.microsoft.com/office/drawing/2014/main" id="{7A8FD673-3132-46C1-B9A4-4FCD9A2AC26B}"/>
              </a:ext>
            </a:extLst>
          </p:cNvPr>
          <p:cNvSpPr txBox="1">
            <a:spLocks/>
          </p:cNvSpPr>
          <p:nvPr/>
        </p:nvSpPr>
        <p:spPr>
          <a:xfrm>
            <a:off x="5752335" y="2556239"/>
            <a:ext cx="2136350" cy="283414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/>
              <a:t>Buvidal</a:t>
            </a:r>
            <a:r>
              <a:rPr lang="en-US" sz="1300" baseline="30000" dirty="0"/>
              <a:t>®</a:t>
            </a:r>
            <a:r>
              <a:rPr lang="en-US" sz="1300" dirty="0"/>
              <a:t> treatment ongoing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4A79B1A-745C-4231-B102-F15E914311D1}"/>
              </a:ext>
            </a:extLst>
          </p:cNvPr>
          <p:cNvSpPr/>
          <p:nvPr/>
        </p:nvSpPr>
        <p:spPr>
          <a:xfrm>
            <a:off x="5922326" y="3151506"/>
            <a:ext cx="1796368" cy="563243"/>
          </a:xfrm>
          <a:prstGeom prst="roundRect">
            <a:avLst>
              <a:gd name="adj" fmla="val 16064"/>
            </a:avLst>
          </a:pr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36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Buvidal®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latin typeface="Univers" panose="020B0503020202020204" pitchFamily="34" charset="0"/>
              </a:rPr>
              <a:t>(n=4)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90173FA-634F-4582-BA57-19F2F012D9CC}"/>
              </a:ext>
            </a:extLst>
          </p:cNvPr>
          <p:cNvCxnSpPr>
            <a:cxnSpLocks/>
          </p:cNvCxnSpPr>
          <p:nvPr/>
        </p:nvCxnSpPr>
        <p:spPr>
          <a:xfrm flipH="1">
            <a:off x="5309631" y="3433128"/>
            <a:ext cx="612695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9DFB96D3-A406-4E4F-9C5B-8F8E8DCACAEA}"/>
              </a:ext>
            </a:extLst>
          </p:cNvPr>
          <p:cNvSpPr/>
          <p:nvPr/>
        </p:nvSpPr>
        <p:spPr>
          <a:xfrm>
            <a:off x="4717794" y="4870084"/>
            <a:ext cx="1796368" cy="877493"/>
          </a:xfrm>
          <a:prstGeom prst="roundRect">
            <a:avLst>
              <a:gd name="adj" fmla="val 8425"/>
            </a:avLst>
          </a:prstGeom>
          <a:solidFill>
            <a:srgbClr val="BCBCB3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108000" rIns="28913" bIns="28913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solidFill>
                  <a:schemeClr val="tx1"/>
                </a:solidFill>
                <a:latin typeface="Univers" panose="020B0503020202020204" pitchFamily="34" charset="0"/>
              </a:rPr>
              <a:t>Requested return to sublingual buprenorphine 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schemeClr val="tx1"/>
                </a:solidFill>
                <a:latin typeface="Univers" panose="020B0503020202020204" pitchFamily="34" charset="0"/>
              </a:rPr>
              <a:t>(n=1)</a:t>
            </a:r>
          </a:p>
        </p:txBody>
      </p:sp>
      <p:sp>
        <p:nvSpPr>
          <p:cNvPr id="48" name="Content Placeholder 20">
            <a:extLst>
              <a:ext uri="{FF2B5EF4-FFF2-40B4-BE49-F238E27FC236}">
                <a16:creationId xmlns:a16="http://schemas.microsoft.com/office/drawing/2014/main" id="{F11E00E6-35E4-40F8-9F2E-137CEF4F708D}"/>
              </a:ext>
            </a:extLst>
          </p:cNvPr>
          <p:cNvSpPr txBox="1">
            <a:spLocks/>
          </p:cNvSpPr>
          <p:nvPr/>
        </p:nvSpPr>
        <p:spPr>
          <a:xfrm>
            <a:off x="4717794" y="4134777"/>
            <a:ext cx="1796368" cy="32495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300" dirty="0"/>
              <a:t>Discontinued</a:t>
            </a:r>
            <a:endParaRPr lang="en-US" sz="1300" baseline="30000" dirty="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F6917F8-D4FB-4293-AB5B-1A5F55C46AB2}"/>
              </a:ext>
            </a:extLst>
          </p:cNvPr>
          <p:cNvCxnSpPr>
            <a:cxnSpLocks/>
            <a:stCxn id="43" idx="0"/>
            <a:endCxn id="48" idx="2"/>
          </p:cNvCxnSpPr>
          <p:nvPr/>
        </p:nvCxnSpPr>
        <p:spPr>
          <a:xfrm flipV="1">
            <a:off x="5615978" y="4459730"/>
            <a:ext cx="0" cy="410354"/>
          </a:xfrm>
          <a:prstGeom prst="line">
            <a:avLst/>
          </a:prstGeom>
          <a:ln w="25400">
            <a:solidFill>
              <a:schemeClr val="tx1"/>
            </a:solidFill>
            <a:head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A388DB0-39E6-4084-9A00-F646F883306D}"/>
              </a:ext>
            </a:extLst>
          </p:cNvPr>
          <p:cNvSpPr txBox="1"/>
          <p:nvPr/>
        </p:nvSpPr>
        <p:spPr>
          <a:xfrm>
            <a:off x="1097281" y="6029198"/>
            <a:ext cx="10058400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NZ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ODT, opioid dependence treatment</a:t>
            </a:r>
          </a:p>
        </p:txBody>
      </p:sp>
      <p:sp>
        <p:nvSpPr>
          <p:cNvPr id="61" name="Content Placeholder 20">
            <a:extLst>
              <a:ext uri="{FF2B5EF4-FFF2-40B4-BE49-F238E27FC236}">
                <a16:creationId xmlns:a16="http://schemas.microsoft.com/office/drawing/2014/main" id="{1D5F4DD9-2835-4289-B7BA-365B387F7E71}"/>
              </a:ext>
            </a:extLst>
          </p:cNvPr>
          <p:cNvSpPr txBox="1">
            <a:spLocks/>
          </p:cNvSpPr>
          <p:nvPr/>
        </p:nvSpPr>
        <p:spPr>
          <a:xfrm>
            <a:off x="8501380" y="2556239"/>
            <a:ext cx="3091530" cy="2564402"/>
          </a:xfrm>
          <a:prstGeom prst="rect">
            <a:avLst/>
          </a:prstGeom>
        </p:spPr>
        <p:txBody>
          <a:bodyPr vert="horz" lIns="0" tIns="45720" rIns="0" bIns="45720" rtlCol="0" anchor="t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1 patient requested to return to sublingual buprenorphine after 2–3 months of treatment with Buvidal</a:t>
            </a:r>
            <a:r>
              <a:rPr lang="en-US" sz="1600" baseline="30000" dirty="0"/>
              <a:t>® </a:t>
            </a:r>
            <a:r>
              <a:rPr lang="en-US" sz="1600" dirty="0"/>
              <a:t>due to increased anxiety</a:t>
            </a:r>
          </a:p>
          <a:p>
            <a:pPr marL="465646" lvl="1" indent="-173038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Declined a dose increase</a:t>
            </a:r>
          </a:p>
          <a:p>
            <a:pPr marL="173038" indent="-173038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No “top-up” doses required for patients still receiving Buvidal</a:t>
            </a:r>
            <a:r>
              <a:rPr lang="en-US" sz="1600" baseline="30000" dirty="0"/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188015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25FF-E504-410E-8710-DC722FC5D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Converting patients from daily </a:t>
            </a:r>
            <a:br>
              <a:rPr lang="en-NZ" dirty="0"/>
            </a:br>
            <a:r>
              <a:rPr lang="en-NZ" dirty="0"/>
              <a:t>methadone to Buvidal</a:t>
            </a:r>
            <a:r>
              <a:rPr lang="en-NZ" baseline="30000" dirty="0"/>
              <a:t>®</a:t>
            </a:r>
            <a:endParaRPr lang="en-NZ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8767B0-FD14-4EAF-B7DA-5357D086759C}"/>
              </a:ext>
            </a:extLst>
          </p:cNvPr>
          <p:cNvSpPr txBox="1"/>
          <p:nvPr/>
        </p:nvSpPr>
        <p:spPr>
          <a:xfrm>
            <a:off x="165851" y="5040254"/>
            <a:ext cx="811573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*Patients receiving ≤30 mg/day methadone, or initiating </a:t>
            </a:r>
            <a:r>
              <a:rPr lang="en-NZ" sz="1000" dirty="0" err="1">
                <a:latin typeface="Arial" panose="020B0604020202020204" pitchFamily="34" charset="0"/>
                <a:cs typeface="Arial" panose="020B0604020202020204" pitchFamily="34" charset="0"/>
              </a:rPr>
              <a:t>Buvidal</a:t>
            </a:r>
            <a:r>
              <a:rPr lang="en-NZ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 as a #primary ODT initiated monthly </a:t>
            </a:r>
            <a:r>
              <a:rPr lang="en-NZ" sz="1000" dirty="0" err="1">
                <a:latin typeface="Arial" panose="020B0604020202020204" pitchFamily="34" charset="0"/>
                <a:cs typeface="Arial" panose="020B0604020202020204" pitchFamily="34" charset="0"/>
              </a:rPr>
              <a:t>Buvidal</a:t>
            </a:r>
            <a:r>
              <a:rPr lang="en-NZ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 at 64 mg Q4W; all other patients initiated monthly </a:t>
            </a:r>
            <a:r>
              <a:rPr lang="en-NZ" sz="1000" dirty="0" err="1">
                <a:latin typeface="Arial" panose="020B0604020202020204" pitchFamily="34" charset="0"/>
                <a:cs typeface="Arial" panose="020B0604020202020204" pitchFamily="34" charset="0"/>
              </a:rPr>
              <a:t>Buvidal</a:t>
            </a:r>
            <a:r>
              <a:rPr lang="en-NZ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 at 96 mg Q4W.</a:t>
            </a:r>
          </a:p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**Withdrawal symptoms may be evaluated using COWS.</a:t>
            </a:r>
            <a:r>
              <a:rPr lang="en-NZ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COWS, Clinical Opiate Withdrawal Scale; ODT, opioid dependence treatment; Q4W, every 4 weeks.</a:t>
            </a:r>
          </a:p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1. Scottish Government. COVID-19 Guidance for the use of </a:t>
            </a:r>
            <a:r>
              <a:rPr lang="en-NZ" sz="1000" dirty="0" err="1">
                <a:latin typeface="Arial" panose="020B0604020202020204" pitchFamily="34" charset="0"/>
                <a:cs typeface="Arial" panose="020B0604020202020204" pitchFamily="34" charset="0"/>
              </a:rPr>
              <a:t>Buvidal</a:t>
            </a:r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 for Opiate Substitution Treatment in Prisons during the Covid-19 Pandemic. Available at: https://www.gov.scot/publications/coronavirus-covid-19-clinical-guidance-on-the-use-of-buvidal-in-prisons/. Accessed 16 Nov 2020.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8C90007-3EBE-41EC-9C13-FAA8E125F6AB}"/>
              </a:ext>
            </a:extLst>
          </p:cNvPr>
          <p:cNvSpPr/>
          <p:nvPr/>
        </p:nvSpPr>
        <p:spPr>
          <a:xfrm>
            <a:off x="295794" y="2590282"/>
            <a:ext cx="1332000" cy="635224"/>
          </a:xfrm>
          <a:prstGeom prst="roundRect">
            <a:avLst/>
          </a:prstGeom>
          <a:solidFill>
            <a:srgbClr val="AD4C35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36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Methadone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dirty="0">
                <a:latin typeface="Univers" panose="020B0503020202020204" pitchFamily="34" charset="0"/>
              </a:rPr>
              <a:t>&gt;30 mg/day</a:t>
            </a:r>
            <a:endParaRPr lang="en-GB" sz="1300" kern="1200" dirty="0">
              <a:latin typeface="Univers" panose="020B0503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1EF78F4-1E35-49F4-892D-DEC54E759EA8}"/>
              </a:ext>
            </a:extLst>
          </p:cNvPr>
          <p:cNvCxnSpPr>
            <a:cxnSpLocks/>
            <a:stCxn id="13" idx="1"/>
            <a:endCxn id="5" idx="3"/>
          </p:cNvCxnSpPr>
          <p:nvPr/>
        </p:nvCxnSpPr>
        <p:spPr>
          <a:xfrm flipH="1">
            <a:off x="1627794" y="2907894"/>
            <a:ext cx="310723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0">
            <a:extLst>
              <a:ext uri="{FF2B5EF4-FFF2-40B4-BE49-F238E27FC236}">
                <a16:creationId xmlns:a16="http://schemas.microsoft.com/office/drawing/2014/main" id="{290A1E92-A204-4D13-A42B-117A1AF6B0CA}"/>
              </a:ext>
            </a:extLst>
          </p:cNvPr>
          <p:cNvSpPr txBox="1">
            <a:spLocks/>
          </p:cNvSpPr>
          <p:nvPr/>
        </p:nvSpPr>
        <p:spPr>
          <a:xfrm>
            <a:off x="295796" y="1954233"/>
            <a:ext cx="4617444" cy="283414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/>
              <a:t>Gradually reduce methadone dose (~5 mg/week)</a:t>
            </a:r>
            <a:br>
              <a:rPr lang="en-US" sz="1300" dirty="0"/>
            </a:br>
            <a:r>
              <a:rPr lang="en-US" sz="1300" dirty="0"/>
              <a:t>to 30 mg/day if currently on higher dose</a:t>
            </a:r>
            <a:endParaRPr lang="en-US" sz="1300" baseline="300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C1F700C-A274-4CEA-BE13-742C20FD605E}"/>
              </a:ext>
            </a:extLst>
          </p:cNvPr>
          <p:cNvSpPr/>
          <p:nvPr/>
        </p:nvSpPr>
        <p:spPr>
          <a:xfrm>
            <a:off x="1938517" y="2590282"/>
            <a:ext cx="1332000" cy="635224"/>
          </a:xfrm>
          <a:prstGeom prst="roundRect">
            <a:avLst/>
          </a:prstGeom>
          <a:solidFill>
            <a:srgbClr val="C8644C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36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Methadone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dirty="0">
                <a:latin typeface="Univers" panose="020B0503020202020204" pitchFamily="34" charset="0"/>
              </a:rPr>
              <a:t>30 mg/day</a:t>
            </a:r>
            <a:endParaRPr lang="en-GB" sz="1300" kern="1200" dirty="0">
              <a:latin typeface="Univers" panose="020B050302020202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71496A-2D63-4891-AF3D-C430082B6CC2}"/>
              </a:ext>
            </a:extLst>
          </p:cNvPr>
          <p:cNvCxnSpPr>
            <a:cxnSpLocks/>
            <a:stCxn id="18" idx="1"/>
            <a:endCxn id="13" idx="3"/>
          </p:cNvCxnSpPr>
          <p:nvPr/>
        </p:nvCxnSpPr>
        <p:spPr>
          <a:xfrm flipH="1">
            <a:off x="3270517" y="2907894"/>
            <a:ext cx="310723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483706C-AD53-4AC2-8348-CAE43A8A7363}"/>
              </a:ext>
            </a:extLst>
          </p:cNvPr>
          <p:cNvSpPr/>
          <p:nvPr/>
        </p:nvSpPr>
        <p:spPr>
          <a:xfrm>
            <a:off x="3581240" y="2590282"/>
            <a:ext cx="1332000" cy="635224"/>
          </a:xfrm>
          <a:prstGeom prst="roundRect">
            <a:avLst/>
          </a:prstGeom>
          <a:solidFill>
            <a:schemeClr val="bg1"/>
          </a:solidFill>
          <a:ln>
            <a:solidFill>
              <a:srgbClr val="C8644C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36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Univers" panose="020B0503020202020204" pitchFamily="34" charset="0"/>
              </a:rPr>
              <a:t>No methadone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Univers" panose="020B0503020202020204" pitchFamily="34" charset="0"/>
              </a:rPr>
              <a:t>1 day</a:t>
            </a:r>
            <a:endParaRPr lang="en-GB" sz="1300" kern="1200" dirty="0">
              <a:solidFill>
                <a:schemeClr val="tx1">
                  <a:lumMod val="75000"/>
                  <a:lumOff val="25000"/>
                </a:schemeClr>
              </a:solidFill>
              <a:latin typeface="Univers" panose="020B05030202020202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91772AA-F628-4763-A4CD-1D161371F2F4}"/>
              </a:ext>
            </a:extLst>
          </p:cNvPr>
          <p:cNvCxnSpPr>
            <a:cxnSpLocks/>
            <a:stCxn id="23" idx="1"/>
            <a:endCxn id="18" idx="3"/>
          </p:cNvCxnSpPr>
          <p:nvPr/>
        </p:nvCxnSpPr>
        <p:spPr>
          <a:xfrm flipH="1">
            <a:off x="4913240" y="2907894"/>
            <a:ext cx="310723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47BB74-2AF9-41F2-8B68-BD416607E201}"/>
              </a:ext>
            </a:extLst>
          </p:cNvPr>
          <p:cNvSpPr txBox="1">
            <a:spLocks/>
          </p:cNvSpPr>
          <p:nvPr/>
        </p:nvSpPr>
        <p:spPr>
          <a:xfrm>
            <a:off x="5099368" y="1954232"/>
            <a:ext cx="1340986" cy="283415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/>
              <a:t>Initiate buprenorphine</a:t>
            </a:r>
            <a:endParaRPr lang="en-US" sz="1300" baseline="30000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F711037-1573-4766-A4DB-32484F776487}"/>
              </a:ext>
            </a:extLst>
          </p:cNvPr>
          <p:cNvSpPr/>
          <p:nvPr/>
        </p:nvSpPr>
        <p:spPr>
          <a:xfrm>
            <a:off x="5223963" y="2590282"/>
            <a:ext cx="1332000" cy="635224"/>
          </a:xfrm>
          <a:prstGeom prst="roundRect">
            <a:avLst/>
          </a:prstGeom>
          <a:solidFill>
            <a:srgbClr val="A7A79B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36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Sublingual buprenorphine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dirty="0">
                <a:latin typeface="Univers" panose="020B0503020202020204" pitchFamily="34" charset="0"/>
              </a:rPr>
              <a:t>8 mg</a:t>
            </a:r>
            <a:r>
              <a:rPr lang="en-GB" sz="1300" dirty="0">
                <a:latin typeface="Univers" panose="020B0503020202020204" pitchFamily="34" charset="0"/>
                <a:sym typeface="Symbol" panose="05050102010706020507" pitchFamily="18" charset="2"/>
              </a:rPr>
              <a:t></a:t>
            </a:r>
            <a:endParaRPr lang="en-GB" sz="1300" kern="1200" dirty="0">
              <a:latin typeface="Univers" panose="020B0503020202020204" pitchFamily="34" charset="0"/>
            </a:endParaRPr>
          </a:p>
        </p:txBody>
      </p:sp>
      <p:sp>
        <p:nvSpPr>
          <p:cNvPr id="25" name="Content Placeholder 20">
            <a:extLst>
              <a:ext uri="{FF2B5EF4-FFF2-40B4-BE49-F238E27FC236}">
                <a16:creationId xmlns:a16="http://schemas.microsoft.com/office/drawing/2014/main" id="{D08AD8A0-71C5-4E3C-B5E8-901A7E1F8421}"/>
              </a:ext>
            </a:extLst>
          </p:cNvPr>
          <p:cNvSpPr txBox="1">
            <a:spLocks/>
          </p:cNvSpPr>
          <p:nvPr/>
        </p:nvSpPr>
        <p:spPr>
          <a:xfrm>
            <a:off x="7266209" y="1953736"/>
            <a:ext cx="1332000" cy="283415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/>
              <a:t>Initiate weekly Buvidal</a:t>
            </a:r>
            <a:r>
              <a:rPr lang="en-US" sz="1300" baseline="30000" dirty="0"/>
              <a:t>®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B39736F1-37BE-422D-B65A-63F33B88C65E}"/>
              </a:ext>
            </a:extLst>
          </p:cNvPr>
          <p:cNvSpPr/>
          <p:nvPr/>
        </p:nvSpPr>
        <p:spPr>
          <a:xfrm>
            <a:off x="7266209" y="2590282"/>
            <a:ext cx="1332000" cy="635224"/>
          </a:xfrm>
          <a:prstGeom prst="roundRect">
            <a:avLst/>
          </a:prstGeom>
          <a:solidFill>
            <a:srgbClr val="782068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36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Buvidal®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dirty="0">
                <a:latin typeface="Univers" panose="020B0503020202020204" pitchFamily="34" charset="0"/>
              </a:rPr>
              <a:t>16 mg</a:t>
            </a:r>
            <a:endParaRPr lang="en-GB" sz="1300" kern="1200" dirty="0">
              <a:latin typeface="Univers" panose="020B0503020202020204" pitchFamily="34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49B6D7E-6049-411C-8E59-85678782ADCC}"/>
              </a:ext>
            </a:extLst>
          </p:cNvPr>
          <p:cNvCxnSpPr>
            <a:cxnSpLocks/>
            <a:stCxn id="27" idx="1"/>
            <a:endCxn id="23" idx="3"/>
          </p:cNvCxnSpPr>
          <p:nvPr/>
        </p:nvCxnSpPr>
        <p:spPr>
          <a:xfrm flipH="1">
            <a:off x="6555963" y="2907894"/>
            <a:ext cx="710246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DA5D174-4E7D-4461-8AD3-57D8BA57E6ED}"/>
              </a:ext>
            </a:extLst>
          </p:cNvPr>
          <p:cNvSpPr/>
          <p:nvPr/>
        </p:nvSpPr>
        <p:spPr>
          <a:xfrm>
            <a:off x="9308455" y="2590282"/>
            <a:ext cx="1332000" cy="635224"/>
          </a:xfrm>
          <a:prstGeom prst="roundRect">
            <a:avLst/>
          </a:pr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36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Buvidal®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dirty="0">
                <a:latin typeface="Univers" panose="020B0503020202020204" pitchFamily="34" charset="0"/>
              </a:rPr>
              <a:t>64 or 96 mg Q4W*</a:t>
            </a:r>
            <a:endParaRPr lang="en-GB" sz="1300" kern="1200" dirty="0">
              <a:latin typeface="Univers" panose="020B0503020202020204" pitchFamily="34" charset="0"/>
            </a:endParaRPr>
          </a:p>
        </p:txBody>
      </p:sp>
      <p:sp>
        <p:nvSpPr>
          <p:cNvPr id="32" name="Content Placeholder 20">
            <a:extLst>
              <a:ext uri="{FF2B5EF4-FFF2-40B4-BE49-F238E27FC236}">
                <a16:creationId xmlns:a16="http://schemas.microsoft.com/office/drawing/2014/main" id="{69EFF6AA-350B-4445-8E33-0EDC40C2A5DB}"/>
              </a:ext>
            </a:extLst>
          </p:cNvPr>
          <p:cNvSpPr txBox="1">
            <a:spLocks/>
          </p:cNvSpPr>
          <p:nvPr/>
        </p:nvSpPr>
        <p:spPr>
          <a:xfrm>
            <a:off x="6564949" y="2668710"/>
            <a:ext cx="603473" cy="28341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/>
              <a:t>1 hour</a:t>
            </a:r>
            <a:endParaRPr lang="en-US" sz="1200" baseline="30000" dirty="0"/>
          </a:p>
        </p:txBody>
      </p:sp>
      <p:sp>
        <p:nvSpPr>
          <p:cNvPr id="34" name="Content Placeholder 20">
            <a:extLst>
              <a:ext uri="{FF2B5EF4-FFF2-40B4-BE49-F238E27FC236}">
                <a16:creationId xmlns:a16="http://schemas.microsoft.com/office/drawing/2014/main" id="{E9FC28EC-B368-4C25-9E4A-F2EF62DE1DD5}"/>
              </a:ext>
            </a:extLst>
          </p:cNvPr>
          <p:cNvSpPr txBox="1">
            <a:spLocks/>
          </p:cNvSpPr>
          <p:nvPr/>
        </p:nvSpPr>
        <p:spPr>
          <a:xfrm>
            <a:off x="9308455" y="1956871"/>
            <a:ext cx="1332000" cy="283415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/>
              <a:t>#Initiate monthly Buvidal</a:t>
            </a:r>
            <a:r>
              <a:rPr lang="en-US" sz="1300" baseline="30000" dirty="0"/>
              <a:t>®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6AE7D2E-6F47-45D3-918A-839A964D4CA5}"/>
              </a:ext>
            </a:extLst>
          </p:cNvPr>
          <p:cNvCxnSpPr>
            <a:cxnSpLocks/>
            <a:stCxn id="30" idx="1"/>
            <a:endCxn id="27" idx="3"/>
          </p:cNvCxnSpPr>
          <p:nvPr/>
        </p:nvCxnSpPr>
        <p:spPr>
          <a:xfrm flipH="1">
            <a:off x="8598209" y="2907894"/>
            <a:ext cx="710246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814F470-BBEA-49EE-A7F5-A914D55F0B19}"/>
              </a:ext>
            </a:extLst>
          </p:cNvPr>
          <p:cNvCxnSpPr>
            <a:cxnSpLocks/>
            <a:endCxn id="30" idx="3"/>
          </p:cNvCxnSpPr>
          <p:nvPr/>
        </p:nvCxnSpPr>
        <p:spPr>
          <a:xfrm flipH="1">
            <a:off x="10640455" y="2907894"/>
            <a:ext cx="404474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ontent Placeholder 20">
            <a:extLst>
              <a:ext uri="{FF2B5EF4-FFF2-40B4-BE49-F238E27FC236}">
                <a16:creationId xmlns:a16="http://schemas.microsoft.com/office/drawing/2014/main" id="{5EE76373-702B-4C8C-BD7C-27AAB9B2FBF6}"/>
              </a:ext>
            </a:extLst>
          </p:cNvPr>
          <p:cNvSpPr txBox="1">
            <a:spLocks/>
          </p:cNvSpPr>
          <p:nvPr/>
        </p:nvSpPr>
        <p:spPr>
          <a:xfrm>
            <a:off x="11044929" y="2549906"/>
            <a:ext cx="851277" cy="28341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/>
              <a:t>Continue monthly Buvidal</a:t>
            </a:r>
            <a:r>
              <a:rPr lang="en-US" sz="1200" b="1" baseline="30000" dirty="0"/>
              <a:t>®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5DB3EA5-8E75-4F27-825D-1DB19389AAA7}"/>
              </a:ext>
            </a:extLst>
          </p:cNvPr>
          <p:cNvCxnSpPr>
            <a:cxnSpLocks/>
          </p:cNvCxnSpPr>
          <p:nvPr/>
        </p:nvCxnSpPr>
        <p:spPr>
          <a:xfrm flipV="1">
            <a:off x="8926106" y="2907894"/>
            <a:ext cx="0" cy="432000"/>
          </a:xfrm>
          <a:prstGeom prst="line">
            <a:avLst/>
          </a:prstGeom>
          <a:ln w="25400">
            <a:solidFill>
              <a:schemeClr val="tx1"/>
            </a:solidFill>
            <a:head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F366303-8163-46F9-8A84-3B7261F76528}"/>
              </a:ext>
            </a:extLst>
          </p:cNvPr>
          <p:cNvCxnSpPr>
            <a:cxnSpLocks/>
          </p:cNvCxnSpPr>
          <p:nvPr/>
        </p:nvCxnSpPr>
        <p:spPr>
          <a:xfrm flipV="1">
            <a:off x="8926106" y="3617938"/>
            <a:ext cx="0" cy="25200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ontent Placeholder 20">
            <a:extLst>
              <a:ext uri="{FF2B5EF4-FFF2-40B4-BE49-F238E27FC236}">
                <a16:creationId xmlns:a16="http://schemas.microsoft.com/office/drawing/2014/main" id="{94C2CFE7-D789-419F-8C43-91225D40FE34}"/>
              </a:ext>
            </a:extLst>
          </p:cNvPr>
          <p:cNvSpPr txBox="1">
            <a:spLocks/>
          </p:cNvSpPr>
          <p:nvPr/>
        </p:nvSpPr>
        <p:spPr>
          <a:xfrm>
            <a:off x="7985451" y="3376088"/>
            <a:ext cx="1881309" cy="28341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/>
              <a:t>Withdrawal symptoms**</a:t>
            </a:r>
            <a:endParaRPr lang="en-US" sz="1200" baseline="30000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B09E358-2788-4328-916A-73F6C4CCDE20}"/>
              </a:ext>
            </a:extLst>
          </p:cNvPr>
          <p:cNvCxnSpPr>
            <a:cxnSpLocks/>
          </p:cNvCxnSpPr>
          <p:nvPr/>
        </p:nvCxnSpPr>
        <p:spPr>
          <a:xfrm flipV="1">
            <a:off x="10837895" y="2915849"/>
            <a:ext cx="0" cy="432000"/>
          </a:xfrm>
          <a:prstGeom prst="line">
            <a:avLst/>
          </a:prstGeom>
          <a:ln w="25400">
            <a:solidFill>
              <a:schemeClr val="tx1"/>
            </a:solidFill>
            <a:head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D5D2AA5-F578-4300-B4C9-C42CA63E5073}"/>
              </a:ext>
            </a:extLst>
          </p:cNvPr>
          <p:cNvCxnSpPr>
            <a:cxnSpLocks/>
          </p:cNvCxnSpPr>
          <p:nvPr/>
        </p:nvCxnSpPr>
        <p:spPr>
          <a:xfrm flipV="1">
            <a:off x="10837895" y="3625893"/>
            <a:ext cx="0" cy="25200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20">
            <a:extLst>
              <a:ext uri="{FF2B5EF4-FFF2-40B4-BE49-F238E27FC236}">
                <a16:creationId xmlns:a16="http://schemas.microsoft.com/office/drawing/2014/main" id="{5267DD12-B8BF-4E21-A49B-FE59BA25D222}"/>
              </a:ext>
            </a:extLst>
          </p:cNvPr>
          <p:cNvSpPr txBox="1">
            <a:spLocks/>
          </p:cNvSpPr>
          <p:nvPr/>
        </p:nvSpPr>
        <p:spPr>
          <a:xfrm>
            <a:off x="9897240" y="3376088"/>
            <a:ext cx="1881309" cy="28341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/>
              <a:t>Withdrawal symptoms**</a:t>
            </a:r>
            <a:endParaRPr lang="en-US" sz="1200" baseline="30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B4492D-AA06-4A01-9163-6C1FF3FADA27}"/>
              </a:ext>
            </a:extLst>
          </p:cNvPr>
          <p:cNvSpPr txBox="1"/>
          <p:nvPr/>
        </p:nvSpPr>
        <p:spPr>
          <a:xfrm>
            <a:off x="165851" y="3869719"/>
            <a:ext cx="54264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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 product SPC requires a sublingual buprenorphine 4 mg dose and observation for 1 hour before the first administration of weekly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Buvidal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to confirm tolerability in patients not previously exposed to buprenorphine</a:t>
            </a:r>
          </a:p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 # </a:t>
            </a:r>
            <a:r>
              <a:rPr lang="en-US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recommended dose for the 2nd treatment week is the total dose administered during the week of initiation. Treatment with monthly </a:t>
            </a:r>
            <a:r>
              <a:rPr lang="en-US" sz="1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Buvidal</a:t>
            </a:r>
            <a:r>
              <a:rPr lang="en-US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can be started after treatment initiation with weekly </a:t>
            </a:r>
            <a:r>
              <a:rPr lang="en-US" sz="1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Buvidal</a:t>
            </a:r>
            <a:r>
              <a:rPr lang="en-US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once patients have been </a:t>
            </a:r>
            <a:r>
              <a:rPr lang="en-US" sz="1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stabilised</a:t>
            </a:r>
            <a:r>
              <a:rPr lang="en-US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on weekly treatment (4 weeks or more, where practical)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50CAC5B-E0F9-4DB1-9E21-31DFDEA377CA}"/>
              </a:ext>
            </a:extLst>
          </p:cNvPr>
          <p:cNvCxnSpPr>
            <a:cxnSpLocks/>
          </p:cNvCxnSpPr>
          <p:nvPr/>
        </p:nvCxnSpPr>
        <p:spPr>
          <a:xfrm flipV="1">
            <a:off x="8926106" y="3617938"/>
            <a:ext cx="0" cy="25200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CE415E8-D89F-4A10-9227-CB5BCBEC9FA5}"/>
              </a:ext>
            </a:extLst>
          </p:cNvPr>
          <p:cNvCxnSpPr>
            <a:cxnSpLocks/>
          </p:cNvCxnSpPr>
          <p:nvPr/>
        </p:nvCxnSpPr>
        <p:spPr>
          <a:xfrm flipV="1">
            <a:off x="10837895" y="3625893"/>
            <a:ext cx="0" cy="25200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86BADE5-7C67-4D15-86D4-F6A95411EF72}"/>
              </a:ext>
            </a:extLst>
          </p:cNvPr>
          <p:cNvSpPr/>
          <p:nvPr/>
        </p:nvSpPr>
        <p:spPr>
          <a:xfrm>
            <a:off x="6911086" y="3962139"/>
            <a:ext cx="2460170" cy="1006299"/>
          </a:xfrm>
          <a:prstGeom prst="roundRect">
            <a:avLst/>
          </a:prstGeom>
          <a:solidFill>
            <a:srgbClr val="AF2F97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36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Titrate with 8 mg Buvidal® weekly dose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dirty="0">
                <a:latin typeface="Univers" panose="020B0503020202020204" pitchFamily="34" charset="0"/>
              </a:rPr>
              <a:t>(maximum of 2 x 8 mg/week, </a:t>
            </a:r>
            <a:br>
              <a:rPr lang="en-GB" sz="1300" dirty="0">
                <a:latin typeface="Univers" panose="020B0503020202020204" pitchFamily="34" charset="0"/>
              </a:rPr>
            </a:br>
            <a:r>
              <a:rPr lang="en-GB" sz="1300" dirty="0">
                <a:latin typeface="Univers" panose="020B0503020202020204" pitchFamily="34" charset="0"/>
              </a:rPr>
              <a:t>at least 1 day apart)</a:t>
            </a:r>
            <a:endParaRPr lang="en-GB" sz="1300" kern="1200" dirty="0">
              <a:latin typeface="Univers" panose="020B0503020202020204" pitchFamily="34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DBF71EA-5C76-4608-A1B1-152240F83166}"/>
              </a:ext>
            </a:extLst>
          </p:cNvPr>
          <p:cNvCxnSpPr>
            <a:cxnSpLocks/>
          </p:cNvCxnSpPr>
          <p:nvPr/>
        </p:nvCxnSpPr>
        <p:spPr>
          <a:xfrm flipV="1">
            <a:off x="10837895" y="4503922"/>
            <a:ext cx="0" cy="25200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0">
            <a:extLst>
              <a:ext uri="{FF2B5EF4-FFF2-40B4-BE49-F238E27FC236}">
                <a16:creationId xmlns:a16="http://schemas.microsoft.com/office/drawing/2014/main" id="{82E2EB35-DB87-49A7-B783-66E08C9D2C01}"/>
              </a:ext>
            </a:extLst>
          </p:cNvPr>
          <p:cNvSpPr txBox="1">
            <a:spLocks/>
          </p:cNvSpPr>
          <p:nvPr/>
        </p:nvSpPr>
        <p:spPr>
          <a:xfrm>
            <a:off x="9649639" y="4847781"/>
            <a:ext cx="2376510" cy="100629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/>
              <a:t>Consider monthly Buvidal</a:t>
            </a:r>
            <a:r>
              <a:rPr lang="en-US" sz="1200" baseline="30000" dirty="0"/>
              <a:t>®</a:t>
            </a:r>
            <a:r>
              <a:rPr lang="en-US" sz="1200" dirty="0"/>
              <a:t> 128 mg if supplemental doses required over consecutive weeks/months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552BF23-D2EF-4A22-890A-53C2A88B8994}"/>
              </a:ext>
            </a:extLst>
          </p:cNvPr>
          <p:cNvSpPr/>
          <p:nvPr/>
        </p:nvSpPr>
        <p:spPr>
          <a:xfrm>
            <a:off x="9797609" y="3936510"/>
            <a:ext cx="2164232" cy="483682"/>
          </a:xfrm>
          <a:prstGeom prst="roundRect">
            <a:avLst/>
          </a:prstGeom>
          <a:solidFill>
            <a:srgbClr val="AF2F97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36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Supplemental 8 mg dose</a:t>
            </a:r>
          </a:p>
        </p:txBody>
      </p:sp>
    </p:spTree>
    <p:extLst>
      <p:ext uri="{BB962C8B-B14F-4D97-AF65-F5344CB8AC3E}">
        <p14:creationId xmlns:p14="http://schemas.microsoft.com/office/powerpoint/2010/main" val="384308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val 60">
            <a:extLst>
              <a:ext uri="{FF2B5EF4-FFF2-40B4-BE49-F238E27FC236}">
                <a16:creationId xmlns:a16="http://schemas.microsoft.com/office/drawing/2014/main" id="{02011F45-A271-4B03-9246-119317AA142A}"/>
              </a:ext>
            </a:extLst>
          </p:cNvPr>
          <p:cNvSpPr/>
          <p:nvPr/>
        </p:nvSpPr>
        <p:spPr>
          <a:xfrm>
            <a:off x="4524835" y="4243557"/>
            <a:ext cx="953380" cy="953380"/>
          </a:xfrm>
          <a:prstGeom prst="ellipse">
            <a:avLst/>
          </a:prstGeom>
          <a:solidFill>
            <a:srgbClr val="AF2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NZ" sz="2200" dirty="0">
                <a:solidFill>
                  <a:schemeClr val="bg1">
                    <a:lumMod val="95000"/>
                  </a:schemeClr>
                </a:solidFill>
              </a:rPr>
              <a:t>13</a:t>
            </a:r>
          </a:p>
          <a:p>
            <a:pPr algn="ctr"/>
            <a:r>
              <a:rPr lang="en-NZ" sz="1600" dirty="0">
                <a:solidFill>
                  <a:schemeClr val="bg1">
                    <a:lumMod val="95000"/>
                  </a:schemeClr>
                </a:solidFill>
              </a:rPr>
              <a:t>(21%)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CED050-4A8E-4580-BAC2-9E5F4196D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Requirement for “top-up” doses</a:t>
            </a:r>
            <a:br>
              <a:rPr lang="en-NZ" dirty="0"/>
            </a:br>
            <a:r>
              <a:rPr lang="en-NZ" dirty="0"/>
              <a:t>each month</a:t>
            </a:r>
          </a:p>
        </p:txBody>
      </p:sp>
      <p:sp>
        <p:nvSpPr>
          <p:cNvPr id="25" name="Content Placeholder 20">
            <a:extLst>
              <a:ext uri="{FF2B5EF4-FFF2-40B4-BE49-F238E27FC236}">
                <a16:creationId xmlns:a16="http://schemas.microsoft.com/office/drawing/2014/main" id="{3CD3B6BB-30E3-4761-823F-6A95177D0142}"/>
              </a:ext>
            </a:extLst>
          </p:cNvPr>
          <p:cNvSpPr txBox="1">
            <a:spLocks/>
          </p:cNvSpPr>
          <p:nvPr/>
        </p:nvSpPr>
        <p:spPr>
          <a:xfrm>
            <a:off x="1266143" y="4423948"/>
            <a:ext cx="3116963" cy="591798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/>
              <a:t>Number of patients requiring supplemental </a:t>
            </a:r>
            <a:r>
              <a:rPr lang="en-US" sz="1300" b="1" dirty="0" err="1"/>
              <a:t>Buvidal</a:t>
            </a:r>
            <a:r>
              <a:rPr lang="en-US" sz="1300" b="1" baseline="30000" dirty="0"/>
              <a:t>®</a:t>
            </a:r>
            <a:r>
              <a:rPr lang="en-US" sz="1300" b="1" dirty="0"/>
              <a:t>* each month: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B21AE00-9BE6-47A6-A78A-8EC4123298B5}"/>
              </a:ext>
            </a:extLst>
          </p:cNvPr>
          <p:cNvSpPr txBox="1"/>
          <p:nvPr/>
        </p:nvSpPr>
        <p:spPr>
          <a:xfrm>
            <a:off x="1097281" y="5752199"/>
            <a:ext cx="10058400" cy="5078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endParaRPr lang="en-N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NZ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Supplemental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Buvidal</a:t>
            </a:r>
            <a:r>
              <a:rPr lang="en-US" sz="9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®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(maximum of 1 x 8 </a:t>
            </a: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mg weekly dose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 month).</a:t>
            </a:r>
            <a:endParaRPr lang="en-N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NZ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ODT, opioid dependence treatment; Q4W, every 4 weeks.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4E04EFD-CFB0-477E-991C-8B60AB5D6CA0}"/>
              </a:ext>
            </a:extLst>
          </p:cNvPr>
          <p:cNvSpPr/>
          <p:nvPr/>
        </p:nvSpPr>
        <p:spPr>
          <a:xfrm>
            <a:off x="3308389" y="3123412"/>
            <a:ext cx="1332000" cy="635224"/>
          </a:xfrm>
          <a:prstGeom prst="roundRect">
            <a:avLst/>
          </a:pr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36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dirty="0">
                <a:latin typeface="Univers" panose="020B0503020202020204" pitchFamily="34" charset="0"/>
              </a:rPr>
              <a:t>Monthly </a:t>
            </a:r>
            <a:r>
              <a:rPr lang="en-GB" sz="1300" kern="1200" dirty="0" err="1">
                <a:latin typeface="Univers" panose="020B0503020202020204" pitchFamily="34" charset="0"/>
              </a:rPr>
              <a:t>Buvidal</a:t>
            </a:r>
            <a:r>
              <a:rPr lang="en-GB" sz="1300" kern="1200" dirty="0">
                <a:latin typeface="Univers" panose="020B0503020202020204" pitchFamily="34" charset="0"/>
              </a:rPr>
              <a:t>®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dirty="0">
                <a:latin typeface="Univers" panose="020B0503020202020204" pitchFamily="34" charset="0"/>
              </a:rPr>
              <a:t>(n=61)</a:t>
            </a:r>
            <a:endParaRPr lang="en-GB" sz="1300" kern="1200" dirty="0">
              <a:latin typeface="Univers" panose="020B0503020202020204" pitchFamily="34" charset="0"/>
            </a:endParaRPr>
          </a:p>
        </p:txBody>
      </p:sp>
      <p:sp>
        <p:nvSpPr>
          <p:cNvPr id="16" name="Content Placeholder 20">
            <a:extLst>
              <a:ext uri="{FF2B5EF4-FFF2-40B4-BE49-F238E27FC236}">
                <a16:creationId xmlns:a16="http://schemas.microsoft.com/office/drawing/2014/main" id="{AC271E48-F1FA-43E6-AD81-36452F576273}"/>
              </a:ext>
            </a:extLst>
          </p:cNvPr>
          <p:cNvSpPr txBox="1">
            <a:spLocks/>
          </p:cNvSpPr>
          <p:nvPr/>
        </p:nvSpPr>
        <p:spPr>
          <a:xfrm>
            <a:off x="9438554" y="3060133"/>
            <a:ext cx="851277" cy="28341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/>
              <a:t>Continue monthly Buvidal</a:t>
            </a:r>
            <a:r>
              <a:rPr lang="en-US" sz="1200" b="1" baseline="30000" dirty="0"/>
              <a:t>®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BAA9BFF-4227-404D-95A3-24D727455FE9}"/>
              </a:ext>
            </a:extLst>
          </p:cNvPr>
          <p:cNvCxnSpPr>
            <a:cxnSpLocks/>
          </p:cNvCxnSpPr>
          <p:nvPr/>
        </p:nvCxnSpPr>
        <p:spPr>
          <a:xfrm flipV="1">
            <a:off x="5001525" y="3441023"/>
            <a:ext cx="0" cy="79200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0">
            <a:extLst>
              <a:ext uri="{FF2B5EF4-FFF2-40B4-BE49-F238E27FC236}">
                <a16:creationId xmlns:a16="http://schemas.microsoft.com/office/drawing/2014/main" id="{D004F905-930D-4BD9-9962-0D02E5F27891}"/>
              </a:ext>
            </a:extLst>
          </p:cNvPr>
          <p:cNvSpPr txBox="1">
            <a:spLocks/>
          </p:cNvSpPr>
          <p:nvPr/>
        </p:nvSpPr>
        <p:spPr>
          <a:xfrm>
            <a:off x="3393176" y="2705481"/>
            <a:ext cx="1162426" cy="295898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/>
              <a:t>Month 1</a:t>
            </a:r>
          </a:p>
        </p:txBody>
      </p:sp>
      <p:sp>
        <p:nvSpPr>
          <p:cNvPr id="30" name="Content Placeholder 20">
            <a:extLst>
              <a:ext uri="{FF2B5EF4-FFF2-40B4-BE49-F238E27FC236}">
                <a16:creationId xmlns:a16="http://schemas.microsoft.com/office/drawing/2014/main" id="{99E643D6-030D-45B7-B434-8B054C064336}"/>
              </a:ext>
            </a:extLst>
          </p:cNvPr>
          <p:cNvSpPr txBox="1">
            <a:spLocks/>
          </p:cNvSpPr>
          <p:nvPr/>
        </p:nvSpPr>
        <p:spPr>
          <a:xfrm>
            <a:off x="5447448" y="2705481"/>
            <a:ext cx="1162426" cy="295898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/>
              <a:t>Month 2</a:t>
            </a:r>
          </a:p>
        </p:txBody>
      </p:sp>
      <p:sp>
        <p:nvSpPr>
          <p:cNvPr id="32" name="Content Placeholder 20">
            <a:extLst>
              <a:ext uri="{FF2B5EF4-FFF2-40B4-BE49-F238E27FC236}">
                <a16:creationId xmlns:a16="http://schemas.microsoft.com/office/drawing/2014/main" id="{47DC99EB-3008-4FF2-9A07-1EADABEA4AAE}"/>
              </a:ext>
            </a:extLst>
          </p:cNvPr>
          <p:cNvSpPr txBox="1">
            <a:spLocks/>
          </p:cNvSpPr>
          <p:nvPr/>
        </p:nvSpPr>
        <p:spPr>
          <a:xfrm>
            <a:off x="7501720" y="2705481"/>
            <a:ext cx="1162426" cy="295898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/>
              <a:t>Month 3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93C74A0-B6E4-460D-A995-EA756D8A0CF0}"/>
              </a:ext>
            </a:extLst>
          </p:cNvPr>
          <p:cNvCxnSpPr>
            <a:cxnSpLocks/>
            <a:stCxn id="37" idx="1"/>
            <a:endCxn id="10" idx="3"/>
          </p:cNvCxnSpPr>
          <p:nvPr/>
        </p:nvCxnSpPr>
        <p:spPr>
          <a:xfrm flipH="1">
            <a:off x="4640389" y="3441024"/>
            <a:ext cx="722272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280C62AC-DDBD-4C79-AD74-69CFD2F530D6}"/>
              </a:ext>
            </a:extLst>
          </p:cNvPr>
          <p:cNvSpPr/>
          <p:nvPr/>
        </p:nvSpPr>
        <p:spPr>
          <a:xfrm>
            <a:off x="5362661" y="3123412"/>
            <a:ext cx="1332000" cy="635224"/>
          </a:xfrm>
          <a:prstGeom prst="roundRect">
            <a:avLst/>
          </a:pr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36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dirty="0">
                <a:latin typeface="Univers" panose="020B0503020202020204" pitchFamily="34" charset="0"/>
              </a:rPr>
              <a:t>Monthly </a:t>
            </a:r>
            <a:r>
              <a:rPr lang="en-GB" sz="1300" kern="1200" dirty="0" err="1">
                <a:latin typeface="Univers" panose="020B0503020202020204" pitchFamily="34" charset="0"/>
              </a:rPr>
              <a:t>Buvidal</a:t>
            </a:r>
            <a:r>
              <a:rPr lang="en-GB" sz="1300" kern="1200" dirty="0">
                <a:latin typeface="Univers" panose="020B0503020202020204" pitchFamily="34" charset="0"/>
              </a:rPr>
              <a:t>®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dirty="0">
                <a:latin typeface="Univers" panose="020B0503020202020204" pitchFamily="34" charset="0"/>
              </a:rPr>
              <a:t>(n=61)</a:t>
            </a:r>
            <a:endParaRPr lang="en-GB" sz="1300" kern="1200" dirty="0">
              <a:latin typeface="Univers" panose="020B0503020202020204" pitchFamily="34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A704642-189F-4452-B414-48647CD922F9}"/>
              </a:ext>
            </a:extLst>
          </p:cNvPr>
          <p:cNvCxnSpPr>
            <a:cxnSpLocks/>
            <a:stCxn id="42" idx="1"/>
            <a:endCxn id="37" idx="3"/>
          </p:cNvCxnSpPr>
          <p:nvPr/>
        </p:nvCxnSpPr>
        <p:spPr>
          <a:xfrm flipH="1">
            <a:off x="6694661" y="3441024"/>
            <a:ext cx="722272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990A943D-38ED-4701-A5F9-A3BE2A037AF3}"/>
              </a:ext>
            </a:extLst>
          </p:cNvPr>
          <p:cNvSpPr/>
          <p:nvPr/>
        </p:nvSpPr>
        <p:spPr>
          <a:xfrm>
            <a:off x="7416933" y="3123412"/>
            <a:ext cx="1332000" cy="635224"/>
          </a:xfrm>
          <a:prstGeom prst="roundRect">
            <a:avLst/>
          </a:pr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36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dirty="0">
                <a:latin typeface="Univers" panose="020B0503020202020204" pitchFamily="34" charset="0"/>
              </a:rPr>
              <a:t>Monthly </a:t>
            </a:r>
            <a:r>
              <a:rPr lang="en-GB" sz="1300" kern="1200" dirty="0" err="1">
                <a:latin typeface="Univers" panose="020B0503020202020204" pitchFamily="34" charset="0"/>
              </a:rPr>
              <a:t>Buvidal</a:t>
            </a:r>
            <a:r>
              <a:rPr lang="en-GB" sz="1300" kern="1200" dirty="0">
                <a:latin typeface="Univers" panose="020B0503020202020204" pitchFamily="34" charset="0"/>
              </a:rPr>
              <a:t>®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dirty="0">
                <a:latin typeface="Univers" panose="020B0503020202020204" pitchFamily="34" charset="0"/>
              </a:rPr>
              <a:t>(n=61)</a:t>
            </a:r>
            <a:endParaRPr lang="en-GB" sz="1300" kern="1200" dirty="0">
              <a:latin typeface="Univers" panose="020B0503020202020204" pitchFamily="34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9FE793F-7132-49C6-9209-F9BDF0133A5E}"/>
              </a:ext>
            </a:extLst>
          </p:cNvPr>
          <p:cNvCxnSpPr>
            <a:cxnSpLocks/>
            <a:endCxn id="42" idx="3"/>
          </p:cNvCxnSpPr>
          <p:nvPr/>
        </p:nvCxnSpPr>
        <p:spPr>
          <a:xfrm flipH="1">
            <a:off x="8748933" y="3441024"/>
            <a:ext cx="723600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57CC138-6F42-49F5-A66D-1846C9F3397E}"/>
              </a:ext>
            </a:extLst>
          </p:cNvPr>
          <p:cNvCxnSpPr>
            <a:cxnSpLocks/>
          </p:cNvCxnSpPr>
          <p:nvPr/>
        </p:nvCxnSpPr>
        <p:spPr>
          <a:xfrm flipV="1">
            <a:off x="7055797" y="3441023"/>
            <a:ext cx="0" cy="79200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0A795B4-D505-44AF-986B-F9E0B2BCFE69}"/>
              </a:ext>
            </a:extLst>
          </p:cNvPr>
          <p:cNvCxnSpPr>
            <a:cxnSpLocks/>
          </p:cNvCxnSpPr>
          <p:nvPr/>
        </p:nvCxnSpPr>
        <p:spPr>
          <a:xfrm flipV="1">
            <a:off x="9110733" y="3441022"/>
            <a:ext cx="0" cy="79200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>
            <a:extLst>
              <a:ext uri="{FF2B5EF4-FFF2-40B4-BE49-F238E27FC236}">
                <a16:creationId xmlns:a16="http://schemas.microsoft.com/office/drawing/2014/main" id="{9DC8FA3C-711B-4177-9226-BF31D5AE01D5}"/>
              </a:ext>
            </a:extLst>
          </p:cNvPr>
          <p:cNvSpPr/>
          <p:nvPr/>
        </p:nvSpPr>
        <p:spPr>
          <a:xfrm>
            <a:off x="6579105" y="4243557"/>
            <a:ext cx="953380" cy="953380"/>
          </a:xfrm>
          <a:prstGeom prst="ellipse">
            <a:avLst/>
          </a:prstGeom>
          <a:solidFill>
            <a:srgbClr val="AF2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NZ" sz="2200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  <a:p>
            <a:pPr algn="ctr"/>
            <a:r>
              <a:rPr lang="en-NZ" sz="1600" dirty="0">
                <a:solidFill>
                  <a:schemeClr val="bg1">
                    <a:lumMod val="95000"/>
                  </a:schemeClr>
                </a:solidFill>
              </a:rPr>
              <a:t>(3%)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95FA59C-4242-42A9-B140-BF331A24B50F}"/>
              </a:ext>
            </a:extLst>
          </p:cNvPr>
          <p:cNvSpPr/>
          <p:nvPr/>
        </p:nvSpPr>
        <p:spPr>
          <a:xfrm>
            <a:off x="8632523" y="4228351"/>
            <a:ext cx="953380" cy="953380"/>
          </a:xfrm>
          <a:prstGeom prst="ellipse">
            <a:avLst/>
          </a:prstGeom>
          <a:solidFill>
            <a:srgbClr val="AF2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NZ" sz="2200" b="1" dirty="0">
                <a:solidFill>
                  <a:schemeClr val="bg1">
                    <a:lumMod val="95000"/>
                  </a:schemeClr>
                </a:solidFill>
              </a:rPr>
              <a:t>0</a:t>
            </a:r>
          </a:p>
          <a:p>
            <a:pPr algn="ctr"/>
            <a:r>
              <a:rPr lang="en-NZ" sz="1400" dirty="0">
                <a:solidFill>
                  <a:schemeClr val="bg1">
                    <a:lumMod val="95000"/>
                  </a:schemeClr>
                </a:solidFill>
              </a:rPr>
              <a:t>(Ongoing)</a:t>
            </a:r>
          </a:p>
        </p:txBody>
      </p:sp>
    </p:spTree>
    <p:extLst>
      <p:ext uri="{BB962C8B-B14F-4D97-AF65-F5344CB8AC3E}">
        <p14:creationId xmlns:p14="http://schemas.microsoft.com/office/powerpoint/2010/main" val="410941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60227-5E25-4C0E-ACC2-BED6A94D5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err="1"/>
              <a:t>Buvidal</a:t>
            </a:r>
            <a:r>
              <a:rPr lang="en-NZ" baseline="30000" dirty="0"/>
              <a:t>®</a:t>
            </a:r>
            <a:r>
              <a:rPr lang="en-NZ" dirty="0"/>
              <a:t> monthly dose disposition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2DB0C51C-79FD-4BFE-B761-9DAF368E765F}"/>
              </a:ext>
            </a:extLst>
          </p:cNvPr>
          <p:cNvSpPr/>
          <p:nvPr/>
        </p:nvSpPr>
        <p:spPr>
          <a:xfrm>
            <a:off x="3664151" y="4549824"/>
            <a:ext cx="2206389" cy="736974"/>
          </a:xfrm>
          <a:prstGeom prst="roundRect">
            <a:avLst/>
          </a:prstGeom>
          <a:solidFill>
            <a:srgbClr val="0589A3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36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Prior 30 mg methadone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Buvidal®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dirty="0">
                <a:latin typeface="Univers" panose="020B0503020202020204" pitchFamily="34" charset="0"/>
              </a:rPr>
              <a:t>96 mg Q4W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(n=37)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563BE35-0239-4F85-9BBA-4A7FF226762C}"/>
              </a:ext>
            </a:extLst>
          </p:cNvPr>
          <p:cNvCxnSpPr>
            <a:cxnSpLocks/>
            <a:stCxn id="76" idx="1"/>
          </p:cNvCxnSpPr>
          <p:nvPr/>
        </p:nvCxnSpPr>
        <p:spPr>
          <a:xfrm flipH="1">
            <a:off x="5870540" y="2902806"/>
            <a:ext cx="933803" cy="449002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A889B53B-018A-40A2-89FB-7DFB76D4D534}"/>
              </a:ext>
            </a:extLst>
          </p:cNvPr>
          <p:cNvSpPr/>
          <p:nvPr/>
        </p:nvSpPr>
        <p:spPr>
          <a:xfrm>
            <a:off x="6804343" y="2585194"/>
            <a:ext cx="1332000" cy="635224"/>
          </a:xfrm>
          <a:prstGeom prst="roundRect">
            <a:avLst/>
          </a:pr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Buvidal®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64 mg Q4W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dirty="0">
                <a:latin typeface="Univers" panose="020B0503020202020204" pitchFamily="34" charset="0"/>
              </a:rPr>
              <a:t>(n=17)</a:t>
            </a:r>
            <a:endParaRPr lang="en-GB" sz="1300" kern="1200" dirty="0">
              <a:latin typeface="Univers" panose="020B0503020202020204" pitchFamily="34" charset="0"/>
            </a:endParaRP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77654602-4B9F-42EC-8535-16738F002AF7}"/>
              </a:ext>
            </a:extLst>
          </p:cNvPr>
          <p:cNvSpPr/>
          <p:nvPr/>
        </p:nvSpPr>
        <p:spPr>
          <a:xfrm>
            <a:off x="6804343" y="3817447"/>
            <a:ext cx="1332000" cy="635224"/>
          </a:xfrm>
          <a:prstGeom prst="roundRect">
            <a:avLst/>
          </a:prstGeom>
          <a:solidFill>
            <a:srgbClr val="0589A3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36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Buvidal®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dirty="0">
                <a:latin typeface="Univers" panose="020B0503020202020204" pitchFamily="34" charset="0"/>
              </a:rPr>
              <a:t>96 mg Q4W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(n=39)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44E7B2C-2BFA-4D66-AAC9-92D11D5690D8}"/>
              </a:ext>
            </a:extLst>
          </p:cNvPr>
          <p:cNvCxnSpPr>
            <a:cxnSpLocks/>
          </p:cNvCxnSpPr>
          <p:nvPr/>
        </p:nvCxnSpPr>
        <p:spPr>
          <a:xfrm flipH="1" flipV="1">
            <a:off x="5870540" y="3351808"/>
            <a:ext cx="933803" cy="540137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2001E0E-BB28-4B4E-B2EC-9DD8533028B7}"/>
              </a:ext>
            </a:extLst>
          </p:cNvPr>
          <p:cNvCxnSpPr>
            <a:cxnSpLocks/>
          </p:cNvCxnSpPr>
          <p:nvPr/>
        </p:nvCxnSpPr>
        <p:spPr>
          <a:xfrm flipH="1">
            <a:off x="5870540" y="4452671"/>
            <a:ext cx="933803" cy="46564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0E986185-AE3E-4B8A-9A96-F21E3D5EDF42}"/>
              </a:ext>
            </a:extLst>
          </p:cNvPr>
          <p:cNvSpPr/>
          <p:nvPr/>
        </p:nvSpPr>
        <p:spPr>
          <a:xfrm>
            <a:off x="6804343" y="5035857"/>
            <a:ext cx="1332000" cy="635224"/>
          </a:xfrm>
          <a:prstGeom prst="roundRect">
            <a:avLst/>
          </a:prstGeom>
          <a:solidFill>
            <a:srgbClr val="035F7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36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Buvidal®</a:t>
            </a:r>
            <a:br>
              <a:rPr lang="en-GB" sz="1300" kern="1200" dirty="0">
                <a:latin typeface="Univers" panose="020B0503020202020204" pitchFamily="34" charset="0"/>
              </a:rPr>
            </a:br>
            <a:r>
              <a:rPr lang="en-GB" sz="1300" kern="1200" dirty="0">
                <a:latin typeface="Univers" panose="020B0503020202020204" pitchFamily="34" charset="0"/>
              </a:rPr>
              <a:t>128</a:t>
            </a:r>
            <a:r>
              <a:rPr lang="en-GB" sz="1300" dirty="0">
                <a:latin typeface="Univers" panose="020B0503020202020204" pitchFamily="34" charset="0"/>
              </a:rPr>
              <a:t> mg Q4W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(n=5)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20D31175-18D1-460F-BF16-456227B8F3D6}"/>
              </a:ext>
            </a:extLst>
          </p:cNvPr>
          <p:cNvCxnSpPr>
            <a:cxnSpLocks/>
            <a:stCxn id="94" idx="1"/>
          </p:cNvCxnSpPr>
          <p:nvPr/>
        </p:nvCxnSpPr>
        <p:spPr>
          <a:xfrm flipH="1" flipV="1">
            <a:off x="5870540" y="4918311"/>
            <a:ext cx="933803" cy="435158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ontent Placeholder 20">
            <a:extLst>
              <a:ext uri="{FF2B5EF4-FFF2-40B4-BE49-F238E27FC236}">
                <a16:creationId xmlns:a16="http://schemas.microsoft.com/office/drawing/2014/main" id="{68AF03D9-109D-423A-954E-0D904B7C995B}"/>
              </a:ext>
            </a:extLst>
          </p:cNvPr>
          <p:cNvSpPr txBox="1">
            <a:spLocks/>
          </p:cNvSpPr>
          <p:nvPr/>
        </p:nvSpPr>
        <p:spPr>
          <a:xfrm>
            <a:off x="4101345" y="2099446"/>
            <a:ext cx="1331999" cy="283415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/>
              <a:t>Initial dose of monthly </a:t>
            </a:r>
            <a:r>
              <a:rPr lang="en-US" sz="1300" dirty="0" err="1"/>
              <a:t>Buvidal</a:t>
            </a:r>
            <a:r>
              <a:rPr lang="en-US" sz="1300" baseline="30000" dirty="0"/>
              <a:t>® </a:t>
            </a:r>
          </a:p>
        </p:txBody>
      </p: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2E873020-11B7-4925-9811-6A248D63F898}"/>
              </a:ext>
            </a:extLst>
          </p:cNvPr>
          <p:cNvSpPr/>
          <p:nvPr/>
        </p:nvSpPr>
        <p:spPr>
          <a:xfrm>
            <a:off x="3664151" y="2983321"/>
            <a:ext cx="2206389" cy="736974"/>
          </a:xfrm>
          <a:prstGeom prst="roundRect">
            <a:avLst/>
          </a:pr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36000" rIns="28913" bIns="2891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Prior &lt;30 mg methadone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Buvidal®</a:t>
            </a:r>
            <a:br>
              <a:rPr lang="en-GB" sz="1300" kern="1200" dirty="0">
                <a:latin typeface="Univers" panose="020B0503020202020204" pitchFamily="34" charset="0"/>
              </a:rPr>
            </a:br>
            <a:r>
              <a:rPr lang="en-GB" sz="1300" kern="1200" dirty="0">
                <a:latin typeface="Univers" panose="020B0503020202020204" pitchFamily="34" charset="0"/>
              </a:rPr>
              <a:t>64 mg Q4W</a:t>
            </a:r>
          </a:p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dirty="0">
                <a:latin typeface="Univers" panose="020B0503020202020204" pitchFamily="34" charset="0"/>
              </a:rPr>
              <a:t>(n=24)</a:t>
            </a:r>
            <a:endParaRPr lang="en-GB" sz="1300" kern="1200" dirty="0">
              <a:latin typeface="Univers" panose="020B0503020202020204" pitchFamily="34" charset="0"/>
            </a:endParaRPr>
          </a:p>
        </p:txBody>
      </p:sp>
      <p:sp>
        <p:nvSpPr>
          <p:cNvPr id="147" name="Content Placeholder 20">
            <a:extLst>
              <a:ext uri="{FF2B5EF4-FFF2-40B4-BE49-F238E27FC236}">
                <a16:creationId xmlns:a16="http://schemas.microsoft.com/office/drawing/2014/main" id="{25537068-09F6-42C6-9F51-4EACD9654EA5}"/>
              </a:ext>
            </a:extLst>
          </p:cNvPr>
          <p:cNvSpPr txBox="1">
            <a:spLocks/>
          </p:cNvSpPr>
          <p:nvPr/>
        </p:nvSpPr>
        <p:spPr>
          <a:xfrm>
            <a:off x="6034683" y="3720295"/>
            <a:ext cx="532084" cy="28341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/>
              <a:t>(n=7)</a:t>
            </a:r>
            <a:endParaRPr lang="en-US" sz="1200" baseline="30000" dirty="0"/>
          </a:p>
        </p:txBody>
      </p:sp>
      <p:sp>
        <p:nvSpPr>
          <p:cNvPr id="151" name="Content Placeholder 20">
            <a:extLst>
              <a:ext uri="{FF2B5EF4-FFF2-40B4-BE49-F238E27FC236}">
                <a16:creationId xmlns:a16="http://schemas.microsoft.com/office/drawing/2014/main" id="{140D352C-EF36-4BF3-95B0-03786E1D5F9D}"/>
              </a:ext>
            </a:extLst>
          </p:cNvPr>
          <p:cNvSpPr txBox="1">
            <a:spLocks/>
          </p:cNvSpPr>
          <p:nvPr/>
        </p:nvSpPr>
        <p:spPr>
          <a:xfrm>
            <a:off x="6034683" y="4322737"/>
            <a:ext cx="532084" cy="28341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/>
              <a:t>(n=32)</a:t>
            </a:r>
            <a:endParaRPr lang="en-US" sz="1200" baseline="30000" dirty="0"/>
          </a:p>
        </p:txBody>
      </p:sp>
    </p:spTree>
    <p:extLst>
      <p:ext uri="{BB962C8B-B14F-4D97-AF65-F5344CB8AC3E}">
        <p14:creationId xmlns:p14="http://schemas.microsoft.com/office/powerpoint/2010/main" val="219619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7EFAC-D7FF-C34E-B625-95E19B682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NHSFV Seems </a:t>
            </a:r>
            <a:r>
              <a:rPr lang="en-GB" dirty="0"/>
              <a:t>to be going well?</a:t>
            </a:r>
          </a:p>
        </p:txBody>
      </p:sp>
      <p:pic>
        <p:nvPicPr>
          <p:cNvPr id="5" name="Graphic 4" descr="Users">
            <a:extLst>
              <a:ext uri="{FF2B5EF4-FFF2-40B4-BE49-F238E27FC236}">
                <a16:creationId xmlns:a16="http://schemas.microsoft.com/office/drawing/2014/main" id="{4196656A-21C5-44CE-89C3-A322AF0A4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46977" y="2229204"/>
            <a:ext cx="521865" cy="5218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606E97-B964-484B-B307-E513F539D6E5}"/>
              </a:ext>
            </a:extLst>
          </p:cNvPr>
          <p:cNvSpPr txBox="1"/>
          <p:nvPr/>
        </p:nvSpPr>
        <p:spPr>
          <a:xfrm>
            <a:off x="1097281" y="6029198"/>
            <a:ext cx="10058400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NZ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ODT, opioid dependence treatment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82192A-3C35-4AD9-8146-D1944F7B2246}"/>
              </a:ext>
            </a:extLst>
          </p:cNvPr>
          <p:cNvSpPr txBox="1"/>
          <p:nvPr/>
        </p:nvSpPr>
        <p:spPr>
          <a:xfrm>
            <a:off x="1819070" y="2259303"/>
            <a:ext cx="4803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69CBA"/>
                </a:solidFill>
              </a:rPr>
              <a:t>61</a:t>
            </a:r>
            <a:r>
              <a:rPr lang="en-N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patients initiated Buvidal</a:t>
            </a:r>
            <a:r>
              <a:rPr lang="en-NZ" sz="16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®</a:t>
            </a:r>
            <a:r>
              <a:rPr lang="en-N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ODT</a:t>
            </a:r>
          </a:p>
        </p:txBody>
      </p:sp>
      <p:pic>
        <p:nvPicPr>
          <p:cNvPr id="13" name="Graphic 12" descr="Refresh">
            <a:extLst>
              <a:ext uri="{FF2B5EF4-FFF2-40B4-BE49-F238E27FC236}">
                <a16:creationId xmlns:a16="http://schemas.microsoft.com/office/drawing/2014/main" id="{02810E82-4C63-4EC4-BD82-E6556E450C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46977" y="2981980"/>
            <a:ext cx="521865" cy="52186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78829A5-284E-47EB-90AA-17FED312A79F}"/>
              </a:ext>
            </a:extLst>
          </p:cNvPr>
          <p:cNvSpPr txBox="1"/>
          <p:nvPr/>
        </p:nvSpPr>
        <p:spPr>
          <a:xfrm>
            <a:off x="1819069" y="2981980"/>
            <a:ext cx="480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69CBA"/>
                </a:solidFill>
              </a:rPr>
              <a:t>1</a:t>
            </a:r>
            <a:r>
              <a:rPr lang="en-N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patient requested to return to previous ODT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2E8C51-0095-4E2F-92C6-9BFFD546E843}"/>
              </a:ext>
            </a:extLst>
          </p:cNvPr>
          <p:cNvSpPr txBox="1"/>
          <p:nvPr/>
        </p:nvSpPr>
        <p:spPr>
          <a:xfrm>
            <a:off x="1819068" y="3750541"/>
            <a:ext cx="4803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Remaining patients </a:t>
            </a:r>
            <a:r>
              <a:rPr lang="en-NZ" sz="2000" b="1" dirty="0">
                <a:solidFill>
                  <a:srgbClr val="9CB537"/>
                </a:solidFill>
              </a:rPr>
              <a:t>satisfied with Buvidal</a:t>
            </a:r>
            <a:r>
              <a:rPr lang="en-NZ" sz="2000" b="1" baseline="30000" dirty="0">
                <a:solidFill>
                  <a:srgbClr val="9CB537"/>
                </a:solidFill>
              </a:rPr>
              <a:t>®</a:t>
            </a:r>
            <a:endParaRPr lang="en-NZ" sz="2400" b="1" dirty="0">
              <a:solidFill>
                <a:srgbClr val="9CB537"/>
              </a:solidFill>
            </a:endParaRPr>
          </a:p>
        </p:txBody>
      </p:sp>
      <p:pic>
        <p:nvPicPr>
          <p:cNvPr id="19" name="Graphic 18" descr="Checkmark">
            <a:extLst>
              <a:ext uri="{FF2B5EF4-FFF2-40B4-BE49-F238E27FC236}">
                <a16:creationId xmlns:a16="http://schemas.microsoft.com/office/drawing/2014/main" id="{0669FE63-872D-4D1C-A28F-5B6883355D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152182" y="3658885"/>
            <a:ext cx="521865" cy="52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16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43B9F51-9BE7-4362-9EAC-1279FAC81F54}"/>
              </a:ext>
            </a:extLst>
          </p:cNvPr>
          <p:cNvSpPr/>
          <p:nvPr/>
        </p:nvSpPr>
        <p:spPr>
          <a:xfrm>
            <a:off x="7174568" y="2163455"/>
            <a:ext cx="4056851" cy="2657927"/>
          </a:xfrm>
          <a:prstGeom prst="roundRect">
            <a:avLst>
              <a:gd name="adj" fmla="val 2929"/>
            </a:avLst>
          </a:prstGeom>
          <a:solidFill>
            <a:srgbClr val="F3D9DC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37EFAC-D7FF-C34E-B625-95E19B682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NHSFV Seems </a:t>
            </a:r>
            <a:r>
              <a:rPr lang="en-GB" dirty="0"/>
              <a:t>to be going well?</a:t>
            </a:r>
          </a:p>
        </p:txBody>
      </p:sp>
      <p:pic>
        <p:nvPicPr>
          <p:cNvPr id="5" name="Graphic 4" descr="Users">
            <a:extLst>
              <a:ext uri="{FF2B5EF4-FFF2-40B4-BE49-F238E27FC236}">
                <a16:creationId xmlns:a16="http://schemas.microsoft.com/office/drawing/2014/main" id="{4196656A-21C5-44CE-89C3-A322AF0A4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46977" y="2229204"/>
            <a:ext cx="521865" cy="5218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606E97-B964-484B-B307-E513F539D6E5}"/>
              </a:ext>
            </a:extLst>
          </p:cNvPr>
          <p:cNvSpPr txBox="1"/>
          <p:nvPr/>
        </p:nvSpPr>
        <p:spPr>
          <a:xfrm>
            <a:off x="1097281" y="6029198"/>
            <a:ext cx="10058400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NZ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ODT, opioid dependence treatment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82192A-3C35-4AD9-8146-D1944F7B2246}"/>
              </a:ext>
            </a:extLst>
          </p:cNvPr>
          <p:cNvSpPr txBox="1"/>
          <p:nvPr/>
        </p:nvSpPr>
        <p:spPr>
          <a:xfrm>
            <a:off x="1819070" y="2259303"/>
            <a:ext cx="4803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69CBA"/>
                </a:solidFill>
              </a:rPr>
              <a:t>61</a:t>
            </a:r>
            <a:r>
              <a:rPr lang="en-N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patients initiated Buvidal</a:t>
            </a:r>
            <a:r>
              <a:rPr lang="en-NZ" sz="16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®</a:t>
            </a:r>
            <a:r>
              <a:rPr lang="en-N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ODT</a:t>
            </a:r>
          </a:p>
        </p:txBody>
      </p:sp>
      <p:pic>
        <p:nvPicPr>
          <p:cNvPr id="13" name="Graphic 12" descr="Refresh">
            <a:extLst>
              <a:ext uri="{FF2B5EF4-FFF2-40B4-BE49-F238E27FC236}">
                <a16:creationId xmlns:a16="http://schemas.microsoft.com/office/drawing/2014/main" id="{02810E82-4C63-4EC4-BD82-E6556E450C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46977" y="2981980"/>
            <a:ext cx="521865" cy="52186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78829A5-284E-47EB-90AA-17FED312A79F}"/>
              </a:ext>
            </a:extLst>
          </p:cNvPr>
          <p:cNvSpPr txBox="1"/>
          <p:nvPr/>
        </p:nvSpPr>
        <p:spPr>
          <a:xfrm>
            <a:off x="1819069" y="2981980"/>
            <a:ext cx="480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69CBA"/>
                </a:solidFill>
              </a:rPr>
              <a:t>1</a:t>
            </a:r>
            <a:r>
              <a:rPr lang="en-N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patient requested to return to previous ODT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2E8C51-0095-4E2F-92C6-9BFFD546E843}"/>
              </a:ext>
            </a:extLst>
          </p:cNvPr>
          <p:cNvSpPr txBox="1"/>
          <p:nvPr/>
        </p:nvSpPr>
        <p:spPr>
          <a:xfrm>
            <a:off x="1819068" y="3750541"/>
            <a:ext cx="4803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Remaining patients </a:t>
            </a:r>
            <a:r>
              <a:rPr lang="en-NZ" sz="2000" b="1" dirty="0">
                <a:solidFill>
                  <a:srgbClr val="9CB537"/>
                </a:solidFill>
              </a:rPr>
              <a:t>satisfied with Buvidal</a:t>
            </a:r>
            <a:r>
              <a:rPr lang="en-NZ" sz="2000" b="1" baseline="30000" dirty="0">
                <a:solidFill>
                  <a:srgbClr val="9CB537"/>
                </a:solidFill>
              </a:rPr>
              <a:t>®</a:t>
            </a:r>
            <a:endParaRPr lang="en-NZ" sz="2400" b="1" dirty="0">
              <a:solidFill>
                <a:srgbClr val="9CB537"/>
              </a:solidFill>
            </a:endParaRPr>
          </a:p>
        </p:txBody>
      </p:sp>
      <p:pic>
        <p:nvPicPr>
          <p:cNvPr id="19" name="Graphic 18" descr="Checkmark">
            <a:extLst>
              <a:ext uri="{FF2B5EF4-FFF2-40B4-BE49-F238E27FC236}">
                <a16:creationId xmlns:a16="http://schemas.microsoft.com/office/drawing/2014/main" id="{0669FE63-872D-4D1C-A28F-5B6883355D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152182" y="3658885"/>
            <a:ext cx="521865" cy="521865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5445D3D2-7C9A-49C5-B6FA-D1036F45A979}"/>
              </a:ext>
            </a:extLst>
          </p:cNvPr>
          <p:cNvGrpSpPr/>
          <p:nvPr/>
        </p:nvGrpSpPr>
        <p:grpSpPr>
          <a:xfrm>
            <a:off x="7460293" y="2798184"/>
            <a:ext cx="461665" cy="461665"/>
            <a:chOff x="5769185" y="4859379"/>
            <a:chExt cx="577941" cy="577941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540D61B-8EC9-4CA8-9382-41F83362EF22}"/>
                </a:ext>
              </a:extLst>
            </p:cNvPr>
            <p:cNvSpPr/>
            <p:nvPr/>
          </p:nvSpPr>
          <p:spPr>
            <a:xfrm>
              <a:off x="5769185" y="4859379"/>
              <a:ext cx="577941" cy="577941"/>
            </a:xfrm>
            <a:prstGeom prst="ellipse">
              <a:avLst/>
            </a:prstGeom>
            <a:solidFill>
              <a:srgbClr val="C84C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pic>
          <p:nvPicPr>
            <p:cNvPr id="21" name="Graphic 20" descr="Stethoscope">
              <a:extLst>
                <a:ext uri="{FF2B5EF4-FFF2-40B4-BE49-F238E27FC236}">
                  <a16:creationId xmlns:a16="http://schemas.microsoft.com/office/drawing/2014/main" id="{6026E470-82A8-4938-9110-C634F35F120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5835116" y="4925310"/>
              <a:ext cx="446079" cy="446079"/>
            </a:xfrm>
            <a:prstGeom prst="rect">
              <a:avLst/>
            </a:prstGeom>
          </p:spPr>
        </p:pic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D9127719-9507-4945-AA20-D0079E282D2D}"/>
              </a:ext>
            </a:extLst>
          </p:cNvPr>
          <p:cNvSpPr txBox="1"/>
          <p:nvPr/>
        </p:nvSpPr>
        <p:spPr>
          <a:xfrm>
            <a:off x="7280283" y="2237075"/>
            <a:ext cx="3951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>
                <a:solidFill>
                  <a:srgbClr val="C84C5C"/>
                </a:solidFill>
              </a:rPr>
              <a:t>Ongoing challenges</a:t>
            </a:r>
            <a:endParaRPr lang="en-NZ" sz="1400" dirty="0">
              <a:solidFill>
                <a:srgbClr val="C84C5C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FE7D24-98E9-43EF-AE1A-A97E3B015E5B}"/>
              </a:ext>
            </a:extLst>
          </p:cNvPr>
          <p:cNvSpPr txBox="1"/>
          <p:nvPr/>
        </p:nvSpPr>
        <p:spPr>
          <a:xfrm>
            <a:off x="8044873" y="2715060"/>
            <a:ext cx="3000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Other health board areas not as receptive to the Scottish Government recommendation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EFA6CBA-9480-4FD3-B892-75FA7DFD6CFF}"/>
              </a:ext>
            </a:extLst>
          </p:cNvPr>
          <p:cNvGrpSpPr/>
          <p:nvPr/>
        </p:nvGrpSpPr>
        <p:grpSpPr>
          <a:xfrm>
            <a:off x="7455088" y="3911525"/>
            <a:ext cx="461665" cy="461665"/>
            <a:chOff x="5769185" y="4859379"/>
            <a:chExt cx="577941" cy="57794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10305F4-8FD3-4856-8A9A-F3150AE2603A}"/>
                </a:ext>
              </a:extLst>
            </p:cNvPr>
            <p:cNvSpPr/>
            <p:nvPr/>
          </p:nvSpPr>
          <p:spPr>
            <a:xfrm>
              <a:off x="5769185" y="4859379"/>
              <a:ext cx="577941" cy="577941"/>
            </a:xfrm>
            <a:prstGeom prst="ellipse">
              <a:avLst/>
            </a:prstGeom>
            <a:solidFill>
              <a:srgbClr val="C84C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pic>
          <p:nvPicPr>
            <p:cNvPr id="31" name="Graphic 30" descr="Handcuffs">
              <a:extLst>
                <a:ext uri="{FF2B5EF4-FFF2-40B4-BE49-F238E27FC236}">
                  <a16:creationId xmlns:a16="http://schemas.microsoft.com/office/drawing/2014/main" id="{11653778-543B-4C7B-A258-E0EDF125D3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rcRect/>
            <a:stretch/>
          </p:blipFill>
          <p:spPr>
            <a:xfrm>
              <a:off x="5835116" y="4925310"/>
              <a:ext cx="446079" cy="446079"/>
            </a:xfrm>
            <a:prstGeom prst="rect">
              <a:avLst/>
            </a:prstGeom>
          </p:spPr>
        </p:pic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7AC2D17F-5563-46B9-A5A7-0059CC42C93F}"/>
              </a:ext>
            </a:extLst>
          </p:cNvPr>
          <p:cNvSpPr txBox="1"/>
          <p:nvPr/>
        </p:nvSpPr>
        <p:spPr>
          <a:xfrm>
            <a:off x="8039668" y="3828401"/>
            <a:ext cx="3000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patients transferred to other establishments, resulting in treatment discontinuation</a:t>
            </a:r>
          </a:p>
        </p:txBody>
      </p:sp>
    </p:spTree>
    <p:extLst>
      <p:ext uri="{BB962C8B-B14F-4D97-AF65-F5344CB8AC3E}">
        <p14:creationId xmlns:p14="http://schemas.microsoft.com/office/powerpoint/2010/main" val="28551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E0571-09B2-4838-8D4D-2F4E41788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Feedback from individual </a:t>
            </a:r>
            <a:r>
              <a:rPr lang="en-NZ" dirty="0" smtClean="0"/>
              <a:t>NHSFV patients</a:t>
            </a:r>
            <a:r>
              <a:rPr lang="en-NZ" dirty="0"/>
              <a:t/>
            </a:r>
            <a:br>
              <a:rPr lang="en-NZ" dirty="0"/>
            </a:br>
            <a:r>
              <a:rPr lang="en-NZ" dirty="0"/>
              <a:t>who converted to Buvidal</a:t>
            </a:r>
            <a:r>
              <a:rPr lang="en-NZ" baseline="30000" dirty="0"/>
              <a:t>®</a:t>
            </a:r>
          </a:p>
        </p:txBody>
      </p:sp>
      <p:sp>
        <p:nvSpPr>
          <p:cNvPr id="6" name="Oval Callout 4">
            <a:extLst>
              <a:ext uri="{FF2B5EF4-FFF2-40B4-BE49-F238E27FC236}">
                <a16:creationId xmlns:a16="http://schemas.microsoft.com/office/drawing/2014/main" id="{6FA4C213-1904-49DB-BA37-3F5F994D3AE8}"/>
              </a:ext>
            </a:extLst>
          </p:cNvPr>
          <p:cNvSpPr/>
          <p:nvPr/>
        </p:nvSpPr>
        <p:spPr>
          <a:xfrm>
            <a:off x="6574640" y="4725725"/>
            <a:ext cx="3516723" cy="1404126"/>
          </a:xfrm>
          <a:prstGeom prst="wedgeEllipseCallout">
            <a:avLst>
              <a:gd name="adj1" fmla="val -29500"/>
              <a:gd name="adj2" fmla="val -64456"/>
            </a:avLst>
          </a:prstGeom>
          <a:solidFill>
            <a:srgbClr val="4BA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Univers" panose="020B0503020202020204" pitchFamily="34" charset="0"/>
                <a:cs typeface="Arial" panose="020B0604020202020204" pitchFamily="34" charset="0"/>
              </a:rPr>
              <a:t>I don’t have to get up first thing every day now</a:t>
            </a:r>
            <a:endParaRPr lang="en-GB" sz="2200" dirty="0">
              <a:latin typeface="Univers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Callout 5">
            <a:extLst>
              <a:ext uri="{FF2B5EF4-FFF2-40B4-BE49-F238E27FC236}">
                <a16:creationId xmlns:a16="http://schemas.microsoft.com/office/drawing/2014/main" id="{FB829C5C-0F95-4701-AC8E-6B1906D5E0E2}"/>
              </a:ext>
            </a:extLst>
          </p:cNvPr>
          <p:cNvSpPr/>
          <p:nvPr/>
        </p:nvSpPr>
        <p:spPr>
          <a:xfrm>
            <a:off x="261257" y="2023963"/>
            <a:ext cx="3090126" cy="2355053"/>
          </a:xfrm>
          <a:prstGeom prst="wedgeEllipseCallout">
            <a:avLst>
              <a:gd name="adj1" fmla="val -38468"/>
              <a:gd name="adj2" fmla="val 50342"/>
            </a:avLst>
          </a:prstGeom>
          <a:solidFill>
            <a:srgbClr val="4BA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400" dirty="0"/>
              <a:t>I’m not getting hassled for my meds any more</a:t>
            </a:r>
            <a:endParaRPr lang="en-GB" sz="2200" dirty="0">
              <a:latin typeface="Univers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Callout 6">
            <a:extLst>
              <a:ext uri="{FF2B5EF4-FFF2-40B4-BE49-F238E27FC236}">
                <a16:creationId xmlns:a16="http://schemas.microsoft.com/office/drawing/2014/main" id="{81CFF73F-2FE8-4B6B-9A31-981AEA1FC0C5}"/>
              </a:ext>
            </a:extLst>
          </p:cNvPr>
          <p:cNvSpPr/>
          <p:nvPr/>
        </p:nvSpPr>
        <p:spPr>
          <a:xfrm>
            <a:off x="7631075" y="2160911"/>
            <a:ext cx="4299668" cy="2534355"/>
          </a:xfrm>
          <a:prstGeom prst="wedgeEllipseCallout">
            <a:avLst>
              <a:gd name="adj1" fmla="val 20615"/>
              <a:gd name="adj2" fmla="val 58082"/>
            </a:avLst>
          </a:prstGeom>
          <a:solidFill>
            <a:srgbClr val="4BA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Univers" panose="020B0503020202020204" pitchFamily="34" charset="0"/>
                <a:cs typeface="Arial" panose="020B0604020202020204" pitchFamily="34" charset="0"/>
              </a:rPr>
              <a:t>My family are wondering what’s happened to me – they’ve never seen me so sharp</a:t>
            </a:r>
            <a:endParaRPr lang="en-GB" sz="2200" dirty="0">
              <a:latin typeface="Univers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Callout 8">
            <a:extLst>
              <a:ext uri="{FF2B5EF4-FFF2-40B4-BE49-F238E27FC236}">
                <a16:creationId xmlns:a16="http://schemas.microsoft.com/office/drawing/2014/main" id="{D18DAA52-139D-4B42-BCC7-B005760E7640}"/>
              </a:ext>
            </a:extLst>
          </p:cNvPr>
          <p:cNvSpPr/>
          <p:nvPr/>
        </p:nvSpPr>
        <p:spPr>
          <a:xfrm>
            <a:off x="2493621" y="3728500"/>
            <a:ext cx="4081019" cy="2229614"/>
          </a:xfrm>
          <a:prstGeom prst="wedgeEllipseCallout">
            <a:avLst>
              <a:gd name="adj1" fmla="val -5743"/>
              <a:gd name="adj2" fmla="val 62500"/>
            </a:avLst>
          </a:prstGeom>
          <a:solidFill>
            <a:srgbClr val="4BA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Univers" panose="020B0503020202020204" pitchFamily="34" charset="0"/>
                <a:cs typeface="Arial" panose="020B0604020202020204" pitchFamily="34" charset="0"/>
              </a:rPr>
              <a:t>I’m back at the gym and feel like I’ve got more energy</a:t>
            </a:r>
            <a:endParaRPr lang="en-GB" sz="2200" dirty="0">
              <a:latin typeface="Univers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Callout 4">
            <a:extLst>
              <a:ext uri="{FF2B5EF4-FFF2-40B4-BE49-F238E27FC236}">
                <a16:creationId xmlns:a16="http://schemas.microsoft.com/office/drawing/2014/main" id="{3E3C6E1C-EC90-4293-9F9E-C36689C8F331}"/>
              </a:ext>
            </a:extLst>
          </p:cNvPr>
          <p:cNvSpPr/>
          <p:nvPr/>
        </p:nvSpPr>
        <p:spPr>
          <a:xfrm>
            <a:off x="4299669" y="2023963"/>
            <a:ext cx="2614507" cy="1404126"/>
          </a:xfrm>
          <a:prstGeom prst="wedgeEllipseCallout">
            <a:avLst>
              <a:gd name="adj1" fmla="val 23777"/>
              <a:gd name="adj2" fmla="val 59842"/>
            </a:avLst>
          </a:prstGeom>
          <a:solidFill>
            <a:srgbClr val="4BA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Univers" panose="020B0503020202020204" pitchFamily="34" charset="0"/>
                <a:cs typeface="Arial" panose="020B0604020202020204" pitchFamily="34" charset="0"/>
              </a:rPr>
              <a:t>I’ve never been so rich</a:t>
            </a:r>
            <a:endParaRPr lang="en-GB" sz="2200" dirty="0">
              <a:latin typeface="Univers" panose="020B05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0" descr="Text&#10;&#10;Description automatically generated">
            <a:extLst>
              <a:ext uri="{FF2B5EF4-FFF2-40B4-BE49-F238E27FC236}">
                <a16:creationId xmlns:a16="http://schemas.microsoft.com/office/drawing/2014/main" id="{94E1A8D1-C764-4BC1-A43E-C26CC5373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836" y="0"/>
            <a:ext cx="7684888" cy="637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58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A2EBC-84B3-4E5F-8854-DFFBD5751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for a pilot of long-acting injectable buprenorphine in Scottish prisons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7D5E23-20E9-4567-A30E-7AF323563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Long-acting injectable buprenorphine (LAIB; </a:t>
            </a:r>
            <a:r>
              <a:rPr lang="en-GB" dirty="0" err="1"/>
              <a:t>Buvidal</a:t>
            </a:r>
            <a:r>
              <a:rPr lang="en-GB" baseline="30000" dirty="0"/>
              <a:t>®</a:t>
            </a:r>
            <a:r>
              <a:rPr lang="en-GB" dirty="0"/>
              <a:t>) approved for use in Scotland by the SMC in August 2019</a:t>
            </a:r>
          </a:p>
          <a:p>
            <a:r>
              <a:rPr lang="en-GB" dirty="0"/>
              <a:t>Highest drug-related deaths in Europe</a:t>
            </a:r>
          </a:p>
          <a:p>
            <a:r>
              <a:rPr lang="en-GB" dirty="0"/>
              <a:t>Late 2019: prison pilot proposed</a:t>
            </a:r>
          </a:p>
          <a:p>
            <a:r>
              <a:rPr lang="en-GB" dirty="0"/>
              <a:t>20 patients from 5 sites</a:t>
            </a:r>
          </a:p>
          <a:p>
            <a:r>
              <a:rPr lang="en-GB" dirty="0"/>
              <a:t>Evaluate after 3 months 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833AD-2332-4733-9E80-FA9F47AB84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SMC, Scottish Medicines Consortium</a:t>
            </a:r>
          </a:p>
        </p:txBody>
      </p:sp>
    </p:spTree>
    <p:extLst>
      <p:ext uri="{BB962C8B-B14F-4D97-AF65-F5344CB8AC3E}">
        <p14:creationId xmlns:p14="http://schemas.microsoft.com/office/powerpoint/2010/main" val="556484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A9922-A11F-4C0B-85D6-7098AE772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HMP Shotts -Transferring </a:t>
            </a:r>
            <a:r>
              <a:rPr lang="en-US" dirty="0"/>
              <a:t>from daily sublingual to </a:t>
            </a:r>
            <a:br>
              <a:rPr lang="en-US" dirty="0"/>
            </a:br>
            <a:r>
              <a:rPr lang="en-US" dirty="0"/>
              <a:t>long-acting injectable </a:t>
            </a:r>
            <a:r>
              <a:rPr lang="en-US" dirty="0" smtClean="0"/>
              <a:t>buprenorphine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DD866-5569-4AE5-BAC0-5589BC8EF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199" y="1825625"/>
            <a:ext cx="4699001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Prison environment</a:t>
            </a:r>
          </a:p>
          <a:p>
            <a:pPr lvl="1"/>
            <a:r>
              <a:rPr lang="en-GB" altLang="en-US" dirty="0"/>
              <a:t>Drug of choice</a:t>
            </a:r>
          </a:p>
          <a:p>
            <a:pPr lvl="1"/>
            <a:r>
              <a:rPr lang="en-GB" altLang="en-US" dirty="0"/>
              <a:t>Currency</a:t>
            </a:r>
          </a:p>
          <a:p>
            <a:pPr lvl="1"/>
            <a:r>
              <a:rPr lang="en-GB" altLang="en-US" dirty="0"/>
              <a:t>Diversion</a:t>
            </a:r>
          </a:p>
          <a:p>
            <a:pPr lvl="1"/>
            <a:r>
              <a:rPr lang="en-GB" altLang="en-US" dirty="0"/>
              <a:t>Bullying</a:t>
            </a:r>
          </a:p>
          <a:p>
            <a:endParaRPr lang="en-GB" altLang="en-US" dirty="0"/>
          </a:p>
          <a:p>
            <a:r>
              <a:rPr lang="en-GB" altLang="en-US" dirty="0"/>
              <a:t>18 prescribed SL buprenorphine</a:t>
            </a:r>
          </a:p>
          <a:p>
            <a:pPr lvl="1"/>
            <a:r>
              <a:rPr lang="en-GB" altLang="en-US" dirty="0"/>
              <a:t>3 chose to convert to LAIB*</a:t>
            </a:r>
          </a:p>
          <a:p>
            <a:pPr lvl="1"/>
            <a:r>
              <a:rPr lang="en-GB" altLang="en-US" dirty="0"/>
              <a:t>16 converted from methadone</a:t>
            </a:r>
          </a:p>
          <a:p>
            <a:pPr lvl="1"/>
            <a:r>
              <a:rPr lang="en-GB" altLang="en-US" dirty="0"/>
              <a:t>1 </a:t>
            </a:r>
            <a:r>
              <a:rPr lang="en-GB" altLang="en-US" dirty="0" smtClean="0"/>
              <a:t>ODT-naïve </a:t>
            </a:r>
            <a:r>
              <a:rPr lang="en-GB" altLang="en-US" dirty="0"/>
              <a:t>patient </a:t>
            </a:r>
          </a:p>
          <a:p>
            <a:endParaRPr lang="en-GB" altLang="en-US" dirty="0"/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2AB0B1-84EB-4B21-815C-C718C35C5C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*2 mg (n=1) and 16 mg (n=2)</a:t>
            </a:r>
            <a:br>
              <a:rPr lang="en-US" dirty="0"/>
            </a:br>
            <a:r>
              <a:rPr lang="en-US" dirty="0"/>
              <a:t>LAIB, long-acting injectable buprenorphine; OAT, opioid </a:t>
            </a:r>
            <a:r>
              <a:rPr lang="en-US" dirty="0" smtClean="0"/>
              <a:t>dependence </a:t>
            </a:r>
            <a:r>
              <a:rPr lang="en-US" dirty="0"/>
              <a:t>treatment; SL, sublingual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B14F549-33C7-4E37-957E-8C06017FAE4D}"/>
              </a:ext>
            </a:extLst>
          </p:cNvPr>
          <p:cNvSpPr txBox="1">
            <a:spLocks/>
          </p:cNvSpPr>
          <p:nvPr/>
        </p:nvSpPr>
        <p:spPr>
          <a:xfrm>
            <a:off x="5168138" y="1825625"/>
            <a:ext cx="46990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Reasons for declining</a:t>
            </a:r>
          </a:p>
          <a:p>
            <a:pPr lvl="1"/>
            <a:r>
              <a:rPr lang="en-US" altLang="en-US" dirty="0"/>
              <a:t>Fear of needles</a:t>
            </a:r>
          </a:p>
          <a:p>
            <a:pPr lvl="1"/>
            <a:r>
              <a:rPr lang="en-GB" altLang="en-US" dirty="0"/>
              <a:t>“Don’t fancy being experimented on”</a:t>
            </a:r>
          </a:p>
          <a:p>
            <a:pPr lvl="1"/>
            <a:r>
              <a:rPr lang="en-GB" altLang="en-US" dirty="0"/>
              <a:t>Claimed to be reducing SL buprenorphine dose</a:t>
            </a:r>
          </a:p>
          <a:p>
            <a:endParaRPr lang="en-GB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859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A02E29-0F21-47D9-82A6-2E9502653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</a:t>
            </a:r>
            <a:r>
              <a:rPr lang="en-US" dirty="0" smtClean="0"/>
              <a:t>RW – HMP Shotts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860A6A-DD76-4226-BD7E-F58AD08A8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25625"/>
            <a:ext cx="9676799" cy="4351338"/>
          </a:xfrm>
        </p:spPr>
        <p:txBody>
          <a:bodyPr/>
          <a:lstStyle/>
          <a:p>
            <a:r>
              <a:rPr lang="en-GB" dirty="0"/>
              <a:t>Never been on opioid agonist treatment</a:t>
            </a:r>
          </a:p>
          <a:p>
            <a:r>
              <a:rPr lang="en-GB" dirty="0"/>
              <a:t>Recent heroin habit, developed in prison</a:t>
            </a:r>
          </a:p>
          <a:p>
            <a:r>
              <a:rPr lang="en-GB" dirty="0"/>
              <a:t>Methadone stigma</a:t>
            </a:r>
          </a:p>
          <a:p>
            <a:r>
              <a:rPr lang="en-GB" dirty="0"/>
              <a:t>Daily SL buprenorphine (8 mg) → weekly LAIB (16 mg) → top-up LAIB (8 mg) → monthly LAIB (96 mg)</a:t>
            </a:r>
          </a:p>
          <a:p>
            <a:r>
              <a:rPr lang="en-GB" dirty="0"/>
              <a:t>Patient is currently maintaining on 96 mg LAIB</a:t>
            </a:r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7A18402-D590-4916-AE27-01EBC58B13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LAIB, long-acting injectable buprenorphine; SL, sublingual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304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9DCEE-F3F7-4F59-9F13-0477D51ED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</a:t>
            </a:r>
            <a:r>
              <a:rPr lang="en-US" dirty="0" err="1" smtClean="0"/>
              <a:t>GMcC</a:t>
            </a:r>
            <a:r>
              <a:rPr lang="en-US" dirty="0" smtClean="0"/>
              <a:t> – HMP Shotts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4E760-532C-4DCC-AB18-2A70F76DB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2 mg daily SL buprenorphine</a:t>
            </a:r>
          </a:p>
          <a:p>
            <a:r>
              <a:rPr lang="en-GB" altLang="en-US" dirty="0"/>
              <a:t>Actively reducing towards cessation of </a:t>
            </a:r>
            <a:r>
              <a:rPr lang="en-GB" altLang="en-US" dirty="0" smtClean="0"/>
              <a:t>ODT</a:t>
            </a:r>
            <a:endParaRPr lang="en-GB" altLang="en-US" dirty="0"/>
          </a:p>
          <a:p>
            <a:r>
              <a:rPr lang="en-GB" altLang="en-US" dirty="0"/>
              <a:t>Planning to stop</a:t>
            </a:r>
          </a:p>
          <a:p>
            <a:r>
              <a:rPr lang="en-GB" altLang="en-US" dirty="0"/>
              <a:t>64 mg monthly LAIB</a:t>
            </a:r>
          </a:p>
          <a:p>
            <a:r>
              <a:rPr lang="en-GB" altLang="en-US" dirty="0"/>
              <a:t>Fully detoxed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A02E28-A7B5-46FB-98A4-753EF2C0CF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LAIB, long-acting injectable buprenorphine; OAT, opioid agonist treatment; SL, sublingual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309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92273-5335-43A7-AB55-DF57CBE8B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</a:t>
            </a:r>
            <a:r>
              <a:rPr lang="en-US" dirty="0" smtClean="0"/>
              <a:t>AS – HMP Shotts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D2CE6-BCA2-41E5-AA48-02261F11F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 buprenorphine (16 mg)</a:t>
            </a:r>
            <a:r>
              <a:rPr lang="en-GB" dirty="0"/>
              <a:t> → LAIB (96 mg)</a:t>
            </a:r>
          </a:p>
          <a:p>
            <a:r>
              <a:rPr lang="en-US" dirty="0"/>
              <a:t>Swapped back to daily SL buprenorphine</a:t>
            </a:r>
          </a:p>
          <a:p>
            <a:r>
              <a:rPr lang="en-US" dirty="0"/>
              <a:t>Claimed LAIB produced instant withdrawal</a:t>
            </a:r>
          </a:p>
          <a:p>
            <a:r>
              <a:rPr lang="en-US" dirty="0"/>
              <a:t>According to patient, they felt “normal” after taking a single dose of daily SL buprenorphine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716F9-32DB-480A-93EE-0651BDE62F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LAIB, long-acting injectable buprenorphine; SL, sublingual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766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F493D-0FEC-4212-8B1E-B307E8111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Patients switched from </a:t>
            </a:r>
            <a:r>
              <a:rPr lang="en-US" dirty="0" smtClean="0"/>
              <a:t>methadone – HMP Shotts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8E7A3-B2E0-47FD-9BA9-29BD26C8B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High-dose methadone: &gt;50 ml</a:t>
            </a:r>
          </a:p>
          <a:p>
            <a:r>
              <a:rPr lang="en-US" dirty="0"/>
              <a:t>Slightly different protocol – typically higher dose of SL buprenorphine prior to initiation of LAIB</a:t>
            </a:r>
          </a:p>
          <a:p>
            <a:r>
              <a:rPr lang="en-US" dirty="0"/>
              <a:t>Dose range of patients switched to LAIB: </a:t>
            </a:r>
            <a:br>
              <a:rPr lang="en-US" dirty="0"/>
            </a:br>
            <a:r>
              <a:rPr lang="en-US" dirty="0"/>
              <a:t>14–30 ml methadone</a:t>
            </a:r>
          </a:p>
          <a:p>
            <a:r>
              <a:rPr lang="en-US" dirty="0"/>
              <a:t>1 patient had not previously received opioid agonist treatment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83C30E-7F3D-4A01-B927-72F4C530D5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LAIB, long-acting injectable buprenorphine; SL, sublingual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879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9E963-0285-46BA-99B4-79B68501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from high dose methadone – HMP Shotts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A5A15-7790-4793-B73B-753AB1F7A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Missed 1 dose of methadone</a:t>
            </a:r>
          </a:p>
          <a:p>
            <a:r>
              <a:rPr lang="en-GB" altLang="en-US" dirty="0"/>
              <a:t>If experiencing withdrawal</a:t>
            </a:r>
          </a:p>
          <a:p>
            <a:pPr lvl="1"/>
            <a:r>
              <a:rPr lang="en-GB" altLang="en-US" dirty="0"/>
              <a:t>Single dose of 8 mg sublingual buprenorphine</a:t>
            </a:r>
          </a:p>
          <a:p>
            <a:pPr lvl="1"/>
            <a:r>
              <a:rPr lang="en-GB" altLang="en-US" dirty="0"/>
              <a:t>Further doses if needed</a:t>
            </a:r>
          </a:p>
          <a:p>
            <a:r>
              <a:rPr lang="en-GB" altLang="en-US" dirty="0"/>
              <a:t>Next day: weekly LAIB</a:t>
            </a:r>
          </a:p>
          <a:p>
            <a:pPr lvl="1"/>
            <a:r>
              <a:rPr lang="en-GB" altLang="en-US" dirty="0"/>
              <a:t>8 mg LAIB top-up doses if needed</a:t>
            </a:r>
          </a:p>
          <a:p>
            <a:r>
              <a:rPr lang="en-GB" altLang="en-US" dirty="0"/>
              <a:t>1 week later: monthly conversion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A893F-0472-4353-9B3E-A9F3D2ED08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LAIB, long-acting injectable buprenorphine; SL, sublingual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450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75726-1FBD-4496-9D7B-E72042465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experience of long-acting injectable </a:t>
            </a:r>
            <a:r>
              <a:rPr lang="en-US" dirty="0" smtClean="0"/>
              <a:t>buprenorphine HMP Shotts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BA5A3-58A0-4D1C-B0C2-1C3E6E367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2/16 patients switching from methadone experienced significant withdrawal</a:t>
            </a:r>
          </a:p>
          <a:p>
            <a:pPr lvl="1"/>
            <a:r>
              <a:rPr lang="en-GB" altLang="en-US" dirty="0"/>
              <a:t>No patients have returned to methadone</a:t>
            </a:r>
          </a:p>
          <a:p>
            <a:r>
              <a:rPr lang="en-GB" altLang="en-US" dirty="0"/>
              <a:t>4 used LAIB as detox as means to end </a:t>
            </a:r>
            <a:r>
              <a:rPr lang="en-GB" altLang="en-US" dirty="0" smtClean="0"/>
              <a:t>ODT</a:t>
            </a:r>
            <a:r>
              <a:rPr lang="en-GB" altLang="en-US" dirty="0"/>
              <a:t>; all remain well</a:t>
            </a:r>
          </a:p>
          <a:p>
            <a:r>
              <a:rPr lang="en-GB" altLang="en-US" dirty="0"/>
              <a:t>5 top-up requests; 1 patient twice</a:t>
            </a:r>
          </a:p>
          <a:p>
            <a:r>
              <a:rPr lang="en-GB" altLang="en-US" dirty="0"/>
              <a:t>No significant drug-related adverse events</a:t>
            </a:r>
          </a:p>
          <a:p>
            <a:pPr lvl="1"/>
            <a:r>
              <a:rPr lang="en-GB" altLang="en-US" dirty="0"/>
              <a:t>Most patients reported injection site pain (“it nipped a bit”), but did not cause any patients to cease LAIB</a:t>
            </a:r>
          </a:p>
          <a:p>
            <a:pPr lvl="1"/>
            <a:r>
              <a:rPr lang="en-GB" altLang="en-US" dirty="0"/>
              <a:t>Headache (n=2) and insomnia (n=1)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984B2-3D79-4D12-800A-625EFB4D97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1020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33C9C-F3B6-4F4A-BD4E-BB6CFBEDF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experience of long-acting injectable </a:t>
            </a:r>
            <a:r>
              <a:rPr lang="en-US" dirty="0" smtClean="0"/>
              <a:t>buprenorphine – HMP Shotts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18332-A796-4994-B1CA-7A89DEB40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25625"/>
            <a:ext cx="9067800" cy="4351338"/>
          </a:xfrm>
        </p:spPr>
        <p:txBody>
          <a:bodyPr/>
          <a:lstStyle/>
          <a:p>
            <a:r>
              <a:rPr lang="en-GB" altLang="en-US" dirty="0"/>
              <a:t>“It’ll stop people bugging me for my </a:t>
            </a:r>
            <a:r>
              <a:rPr lang="en-GB" altLang="en-US" dirty="0" err="1"/>
              <a:t>Espranor</a:t>
            </a:r>
            <a:r>
              <a:rPr lang="en-GB" altLang="en-US" dirty="0"/>
              <a:t>” – Patient AS</a:t>
            </a:r>
          </a:p>
          <a:p>
            <a:r>
              <a:rPr lang="en-GB" altLang="en-US" dirty="0"/>
              <a:t>“I’m sick of running around looking for it” – Patient RW</a:t>
            </a:r>
          </a:p>
          <a:p>
            <a:r>
              <a:rPr lang="en-GB" altLang="en-US" dirty="0"/>
              <a:t>“This is a game changer” – Patient CP</a:t>
            </a:r>
          </a:p>
          <a:p>
            <a:r>
              <a:rPr lang="en-GB" altLang="en-US" dirty="0"/>
              <a:t>1 patient claimed to experience withdrawal and switched back to SL buprenorphine (Patient AS)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8A4DBF-2953-48F6-8B72-11AE230F15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SL, sublingual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9964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0CA44-D11C-4DFD-9262-F24E7D65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Learnings &amp; Tips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0FA67-1000-4732-9E83-455B53D43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Address staff concerns </a:t>
            </a:r>
          </a:p>
          <a:p>
            <a:pPr lvl="1"/>
            <a:r>
              <a:rPr lang="en-GB" altLang="en-US" dirty="0" smtClean="0"/>
              <a:t>New formulation of existing ODT.</a:t>
            </a:r>
          </a:p>
          <a:p>
            <a:pPr lvl="1"/>
            <a:r>
              <a:rPr lang="en-GB" altLang="en-US" dirty="0" smtClean="0"/>
              <a:t>Provide suitable training.</a:t>
            </a:r>
          </a:p>
          <a:p>
            <a:pPr lvl="1"/>
            <a:r>
              <a:rPr lang="en-GB" altLang="en-US" dirty="0" smtClean="0"/>
              <a:t>Arrange experience in administering the depot.</a:t>
            </a:r>
            <a:endParaRPr lang="en-GB" altLang="en-US" dirty="0"/>
          </a:p>
          <a:p>
            <a:r>
              <a:rPr lang="en-GB" altLang="en-US" dirty="0" smtClean="0"/>
              <a:t>Peer groups and lived experience feedback</a:t>
            </a:r>
          </a:p>
          <a:p>
            <a:r>
              <a:rPr lang="en-GB" altLang="en-US" dirty="0" smtClean="0"/>
              <a:t>Increase access to treatment,</a:t>
            </a:r>
          </a:p>
          <a:p>
            <a:r>
              <a:rPr lang="en-GB" altLang="en-US" dirty="0" smtClean="0"/>
              <a:t>Share successes.</a:t>
            </a:r>
          </a:p>
          <a:p>
            <a:endParaRPr lang="en-GB" altLang="en-US" dirty="0"/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81794-DA78-4EAF-B3EC-A2724D9FF7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7779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 Craig Sayers NHS Forth Valley</a:t>
            </a:r>
          </a:p>
          <a:p>
            <a:r>
              <a:rPr lang="en-GB" dirty="0" smtClean="0"/>
              <a:t>Dr Steve Conroy NHS Lanarkshire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056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3213E-0FD9-47F6-984A-0BA3F2877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ED64A-8555-49A4-87C7-98741B888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Increased choice</a:t>
            </a:r>
          </a:p>
          <a:p>
            <a:r>
              <a:rPr lang="en-GB" dirty="0"/>
              <a:t>Patient safety </a:t>
            </a:r>
          </a:p>
          <a:p>
            <a:r>
              <a:rPr lang="en-GB" dirty="0"/>
              <a:t>Increased nursing time for patient-facing activities</a:t>
            </a:r>
          </a:p>
          <a:p>
            <a:r>
              <a:rPr lang="en-GB" dirty="0"/>
              <a:t>Increased operational time for purposeful activities</a:t>
            </a:r>
          </a:p>
          <a:p>
            <a:r>
              <a:rPr lang="en-GB" dirty="0"/>
              <a:t>Potentially reduce </a:t>
            </a:r>
            <a:r>
              <a:rPr lang="en-GB" dirty="0" smtClean="0"/>
              <a:t>diversion</a:t>
            </a:r>
          </a:p>
          <a:p>
            <a:r>
              <a:rPr lang="en-GB" dirty="0" smtClean="0"/>
              <a:t>Reduce bullying </a:t>
            </a:r>
            <a:r>
              <a:rPr lang="en-GB" dirty="0"/>
              <a:t>&amp;</a:t>
            </a:r>
            <a:r>
              <a:rPr lang="en-GB" dirty="0" smtClean="0"/>
              <a:t> intimidation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9D97FB-AB42-4B0F-A22C-48C788A872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057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C265-EEC5-4285-A33B-39BB543E8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COVID-19 Continuity of ODT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9E7C5-9DD2-4AEC-A747-2B84FBF80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Outbreak coincided with pilot submission to Scottish Government</a:t>
            </a:r>
          </a:p>
          <a:p>
            <a:r>
              <a:rPr lang="en-GB" altLang="en-US" dirty="0" smtClean="0"/>
              <a:t>Recognition from SG that pilot rationale even more applicable in a pandemic</a:t>
            </a:r>
            <a:endParaRPr lang="en-GB" altLang="en-US" dirty="0"/>
          </a:p>
          <a:p>
            <a:r>
              <a:rPr lang="en-GB" altLang="en-US" dirty="0"/>
              <a:t>Request </a:t>
            </a:r>
            <a:r>
              <a:rPr lang="en-GB" altLang="en-US" dirty="0" smtClean="0"/>
              <a:t>from</a:t>
            </a:r>
            <a:r>
              <a:rPr lang="en-GB" altLang="en-US" dirty="0" smtClean="0"/>
              <a:t> </a:t>
            </a:r>
            <a:r>
              <a:rPr lang="en-GB" altLang="en-US" dirty="0"/>
              <a:t>Scottish Government to scale up pilot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DFC7A9-F468-48B7-A597-F4F9C26DAC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81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B6BDF-E84F-4DC1-8579-A621F940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service overview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F9381-C06A-471B-ACC6-EEA18D988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25625"/>
            <a:ext cx="5223933" cy="4351338"/>
          </a:xfrm>
        </p:spPr>
        <p:txBody>
          <a:bodyPr/>
          <a:lstStyle/>
          <a:p>
            <a:r>
              <a:rPr lang="en-GB" dirty="0"/>
              <a:t>“</a:t>
            </a:r>
            <a:r>
              <a:rPr lang="en-GB" dirty="0" err="1"/>
              <a:t>Buvidal</a:t>
            </a:r>
            <a:r>
              <a:rPr lang="en-GB" dirty="0"/>
              <a:t> is to be considered for all patients in custody with a minimum of 6 months of a sentence left to serve for a </a:t>
            </a:r>
            <a:br>
              <a:rPr lang="en-GB" dirty="0"/>
            </a:br>
            <a:r>
              <a:rPr lang="en-GB" dirty="0"/>
              <a:t>3- to 4-month period of the pandemic”</a:t>
            </a:r>
          </a:p>
          <a:p>
            <a:r>
              <a:rPr lang="en-GB" dirty="0"/>
              <a:t>Scottish Government funding: £1.9m May–June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62691-D200-4FAD-AE3A-36BEE24D18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FB9E2F-5151-4BE5-8944-9DD1C6776AA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4133" y="1277938"/>
            <a:ext cx="4167963" cy="48990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9101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9CD3AD4A-2C9C-41D3-A5E1-BEDD343338DF}"/>
              </a:ext>
            </a:extLst>
          </p:cNvPr>
          <p:cNvSpPr/>
          <p:nvPr/>
        </p:nvSpPr>
        <p:spPr>
          <a:xfrm>
            <a:off x="925663" y="3197089"/>
            <a:ext cx="5027842" cy="463072"/>
          </a:xfrm>
          <a:prstGeom prst="roundRect">
            <a:avLst>
              <a:gd name="adj" fmla="val 35910"/>
            </a:avLst>
          </a:prstGeom>
          <a:solidFill>
            <a:srgbClr val="F3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D2CDE034-B734-412E-8B6A-D12735AD1C43}"/>
              </a:ext>
            </a:extLst>
          </p:cNvPr>
          <p:cNvSpPr/>
          <p:nvPr/>
        </p:nvSpPr>
        <p:spPr>
          <a:xfrm>
            <a:off x="953858" y="4751005"/>
            <a:ext cx="5027842" cy="463072"/>
          </a:xfrm>
          <a:prstGeom prst="roundRect">
            <a:avLst>
              <a:gd name="adj" fmla="val 35910"/>
            </a:avLst>
          </a:prstGeom>
          <a:solidFill>
            <a:srgbClr val="F3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B1B192D7-1BF0-474E-80AC-74261BCECBE9}"/>
              </a:ext>
            </a:extLst>
          </p:cNvPr>
          <p:cNvSpPr/>
          <p:nvPr/>
        </p:nvSpPr>
        <p:spPr>
          <a:xfrm>
            <a:off x="925663" y="5523385"/>
            <a:ext cx="5027842" cy="463072"/>
          </a:xfrm>
          <a:prstGeom prst="roundRect">
            <a:avLst>
              <a:gd name="adj" fmla="val 35910"/>
            </a:avLst>
          </a:prstGeom>
          <a:solidFill>
            <a:srgbClr val="F3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257FA14B-5BEA-40D4-97D5-908E79C57835}"/>
              </a:ext>
            </a:extLst>
          </p:cNvPr>
          <p:cNvSpPr/>
          <p:nvPr/>
        </p:nvSpPr>
        <p:spPr>
          <a:xfrm>
            <a:off x="968230" y="3971818"/>
            <a:ext cx="5027842" cy="463072"/>
          </a:xfrm>
          <a:prstGeom prst="roundRect">
            <a:avLst>
              <a:gd name="adj" fmla="val 35910"/>
            </a:avLst>
          </a:prstGeom>
          <a:solidFill>
            <a:srgbClr val="F3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0FC90890-4357-41C0-A89E-CAFDBC21E25B}"/>
              </a:ext>
            </a:extLst>
          </p:cNvPr>
          <p:cNvSpPr/>
          <p:nvPr/>
        </p:nvSpPr>
        <p:spPr>
          <a:xfrm>
            <a:off x="953858" y="2461074"/>
            <a:ext cx="5027842" cy="463072"/>
          </a:xfrm>
          <a:prstGeom prst="roundRect">
            <a:avLst>
              <a:gd name="adj" fmla="val 35910"/>
            </a:avLst>
          </a:prstGeom>
          <a:solidFill>
            <a:srgbClr val="F3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AFE3E-9576-4239-A03B-C72C5548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NHSFV Challenges </a:t>
            </a:r>
            <a:r>
              <a:rPr lang="en-NZ" dirty="0"/>
              <a:t>introducing Buvidal</a:t>
            </a:r>
            <a:r>
              <a:rPr lang="en-NZ" baseline="30000" dirty="0"/>
              <a:t>®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35D1D38-79DA-4A9F-89DB-9957EC0AEDE3}"/>
              </a:ext>
            </a:extLst>
          </p:cNvPr>
          <p:cNvGrpSpPr/>
          <p:nvPr/>
        </p:nvGrpSpPr>
        <p:grpSpPr>
          <a:xfrm>
            <a:off x="5683506" y="2439798"/>
            <a:ext cx="504000" cy="504000"/>
            <a:chOff x="5664222" y="2448507"/>
            <a:chExt cx="577941" cy="577941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70603B3-7A43-47A3-B81C-0EE0547972BA}"/>
                </a:ext>
              </a:extLst>
            </p:cNvPr>
            <p:cNvSpPr/>
            <p:nvPr/>
          </p:nvSpPr>
          <p:spPr>
            <a:xfrm>
              <a:off x="5664222" y="2448507"/>
              <a:ext cx="577941" cy="577941"/>
            </a:xfrm>
            <a:prstGeom prst="ellipse">
              <a:avLst/>
            </a:prstGeom>
            <a:solidFill>
              <a:srgbClr val="4BAF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pic>
          <p:nvPicPr>
            <p:cNvPr id="6" name="Graphic 5" descr="Scales of justice">
              <a:extLst>
                <a:ext uri="{FF2B5EF4-FFF2-40B4-BE49-F238E27FC236}">
                  <a16:creationId xmlns:a16="http://schemas.microsoft.com/office/drawing/2014/main" id="{639E3F20-0E05-43AF-893B-1661DD306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5730153" y="2514438"/>
              <a:ext cx="446079" cy="446079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6A5C227-A1CD-408D-B90C-E8DFAF2926DD}"/>
              </a:ext>
            </a:extLst>
          </p:cNvPr>
          <p:cNvGrpSpPr/>
          <p:nvPr/>
        </p:nvGrpSpPr>
        <p:grpSpPr>
          <a:xfrm>
            <a:off x="5683506" y="4735827"/>
            <a:ext cx="504000" cy="504000"/>
            <a:chOff x="5769185" y="4859379"/>
            <a:chExt cx="577941" cy="577941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7671E13-8CAD-4FCC-8A52-E3804AA700D7}"/>
                </a:ext>
              </a:extLst>
            </p:cNvPr>
            <p:cNvSpPr/>
            <p:nvPr/>
          </p:nvSpPr>
          <p:spPr>
            <a:xfrm>
              <a:off x="5769185" y="4859379"/>
              <a:ext cx="577941" cy="577941"/>
            </a:xfrm>
            <a:prstGeom prst="ellipse">
              <a:avLst/>
            </a:prstGeom>
            <a:solidFill>
              <a:srgbClr val="4BAF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pic>
          <p:nvPicPr>
            <p:cNvPr id="12" name="Graphic 11" descr="Stethoscope">
              <a:extLst>
                <a:ext uri="{FF2B5EF4-FFF2-40B4-BE49-F238E27FC236}">
                  <a16:creationId xmlns:a16="http://schemas.microsoft.com/office/drawing/2014/main" id="{3D007315-4A1D-4A27-9077-1E403BB91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5835116" y="4925310"/>
              <a:ext cx="446079" cy="446079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8678622-96EE-45F0-9168-58CCD7C09D37}"/>
              </a:ext>
            </a:extLst>
          </p:cNvPr>
          <p:cNvGrpSpPr/>
          <p:nvPr/>
        </p:nvGrpSpPr>
        <p:grpSpPr>
          <a:xfrm>
            <a:off x="5686449" y="5502921"/>
            <a:ext cx="504000" cy="504000"/>
            <a:chOff x="5798291" y="5598725"/>
            <a:chExt cx="577941" cy="57794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4DDD303-3FA4-44E1-967A-7F458CF54933}"/>
                </a:ext>
              </a:extLst>
            </p:cNvPr>
            <p:cNvSpPr/>
            <p:nvPr/>
          </p:nvSpPr>
          <p:spPr>
            <a:xfrm>
              <a:off x="5798291" y="5598725"/>
              <a:ext cx="577941" cy="577941"/>
            </a:xfrm>
            <a:prstGeom prst="ellipse">
              <a:avLst/>
            </a:prstGeom>
            <a:solidFill>
              <a:srgbClr val="4BAF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pic>
          <p:nvPicPr>
            <p:cNvPr id="14" name="Graphic 13" descr="User">
              <a:extLst>
                <a:ext uri="{FF2B5EF4-FFF2-40B4-BE49-F238E27FC236}">
                  <a16:creationId xmlns:a16="http://schemas.microsoft.com/office/drawing/2014/main" id="{6B12244C-6CC9-407B-B766-C015B087089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5864222" y="5664656"/>
              <a:ext cx="446079" cy="446079"/>
            </a:xfrm>
            <a:prstGeom prst="rect">
              <a:avLst/>
            </a:prstGeom>
          </p:spPr>
        </p:pic>
      </p:grpSp>
      <p:sp>
        <p:nvSpPr>
          <p:cNvPr id="16" name="Content Placeholder 20">
            <a:extLst>
              <a:ext uri="{FF2B5EF4-FFF2-40B4-BE49-F238E27FC236}">
                <a16:creationId xmlns:a16="http://schemas.microsoft.com/office/drawing/2014/main" id="{007052AC-A452-4EAF-96B1-6F32B081CE4F}"/>
              </a:ext>
            </a:extLst>
          </p:cNvPr>
          <p:cNvSpPr txBox="1">
            <a:spLocks/>
          </p:cNvSpPr>
          <p:nvPr/>
        </p:nvSpPr>
        <p:spPr>
          <a:xfrm>
            <a:off x="3148165" y="1881266"/>
            <a:ext cx="2257188" cy="52581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rgbClr val="C84C5C"/>
                </a:solidFill>
              </a:rPr>
              <a:t>Challenge</a:t>
            </a:r>
            <a:endParaRPr lang="en-US" sz="1600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C29DA9A-A93A-44CF-9052-4117F5DE95D1}"/>
              </a:ext>
            </a:extLst>
          </p:cNvPr>
          <p:cNvGrpSpPr/>
          <p:nvPr/>
        </p:nvGrpSpPr>
        <p:grpSpPr>
          <a:xfrm>
            <a:off x="5683506" y="3183441"/>
            <a:ext cx="504000" cy="504000"/>
            <a:chOff x="5664221" y="3269288"/>
            <a:chExt cx="577941" cy="57794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40FE810-073A-4DDC-88BC-C5589BF5F709}"/>
                </a:ext>
              </a:extLst>
            </p:cNvPr>
            <p:cNvSpPr/>
            <p:nvPr/>
          </p:nvSpPr>
          <p:spPr>
            <a:xfrm>
              <a:off x="5664221" y="3269288"/>
              <a:ext cx="577941" cy="577941"/>
            </a:xfrm>
            <a:prstGeom prst="ellipse">
              <a:avLst/>
            </a:prstGeom>
            <a:solidFill>
              <a:srgbClr val="4BAF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pic>
          <p:nvPicPr>
            <p:cNvPr id="8" name="Graphic 7" descr="Coins">
              <a:extLst>
                <a:ext uri="{FF2B5EF4-FFF2-40B4-BE49-F238E27FC236}">
                  <a16:creationId xmlns:a16="http://schemas.microsoft.com/office/drawing/2014/main" id="{9341FE31-047A-4BBC-AB4C-F96A9DB6AB1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5730152" y="3335219"/>
              <a:ext cx="446079" cy="446079"/>
            </a:xfrm>
            <a:prstGeom prst="rect">
              <a:avLst/>
            </a:prstGeom>
          </p:spPr>
        </p:pic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DDCB1B21-4800-438E-950A-FE37A453C73D}"/>
              </a:ext>
            </a:extLst>
          </p:cNvPr>
          <p:cNvSpPr txBox="1"/>
          <p:nvPr/>
        </p:nvSpPr>
        <p:spPr>
          <a:xfrm>
            <a:off x="1097281" y="6029198"/>
            <a:ext cx="10058400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NZ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ODT, opioid dependence treatment</a:t>
            </a:r>
          </a:p>
        </p:txBody>
      </p:sp>
      <p:sp>
        <p:nvSpPr>
          <p:cNvPr id="37" name="Content Placeholder 20">
            <a:extLst>
              <a:ext uri="{FF2B5EF4-FFF2-40B4-BE49-F238E27FC236}">
                <a16:creationId xmlns:a16="http://schemas.microsoft.com/office/drawing/2014/main" id="{62010D04-471B-4B0B-BC43-6884F6FB053B}"/>
              </a:ext>
            </a:extLst>
          </p:cNvPr>
          <p:cNvSpPr txBox="1">
            <a:spLocks/>
          </p:cNvSpPr>
          <p:nvPr/>
        </p:nvSpPr>
        <p:spPr>
          <a:xfrm>
            <a:off x="5630236" y="2213652"/>
            <a:ext cx="646539" cy="256947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rgbClr val="4BAFC8"/>
                </a:solidFill>
              </a:rPr>
              <a:t>Ethical</a:t>
            </a:r>
          </a:p>
        </p:txBody>
      </p:sp>
      <p:sp>
        <p:nvSpPr>
          <p:cNvPr id="47" name="Content Placeholder 20">
            <a:extLst>
              <a:ext uri="{FF2B5EF4-FFF2-40B4-BE49-F238E27FC236}">
                <a16:creationId xmlns:a16="http://schemas.microsoft.com/office/drawing/2014/main" id="{66E0110A-77F5-4A22-90A0-D8B6E539F5AF}"/>
              </a:ext>
            </a:extLst>
          </p:cNvPr>
          <p:cNvSpPr txBox="1">
            <a:spLocks/>
          </p:cNvSpPr>
          <p:nvPr/>
        </p:nvSpPr>
        <p:spPr>
          <a:xfrm>
            <a:off x="1034905" y="2397885"/>
            <a:ext cx="4437123" cy="57794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/>
              <a:t>Is it fair to ask patients to convert from their current ODT preparations to Buvidal</a:t>
            </a:r>
            <a:r>
              <a:rPr lang="en-US" sz="1100" baseline="30000" dirty="0"/>
              <a:t>®</a:t>
            </a:r>
            <a:r>
              <a:rPr lang="en-US" sz="1100" dirty="0"/>
              <a:t>, only to return to their previous ODT weeks/months later?</a:t>
            </a:r>
          </a:p>
        </p:txBody>
      </p:sp>
      <p:sp>
        <p:nvSpPr>
          <p:cNvPr id="50" name="Content Placeholder 20">
            <a:extLst>
              <a:ext uri="{FF2B5EF4-FFF2-40B4-BE49-F238E27FC236}">
                <a16:creationId xmlns:a16="http://schemas.microsoft.com/office/drawing/2014/main" id="{93830D53-443E-4ECB-95CE-046676179317}"/>
              </a:ext>
            </a:extLst>
          </p:cNvPr>
          <p:cNvSpPr txBox="1">
            <a:spLocks/>
          </p:cNvSpPr>
          <p:nvPr/>
        </p:nvSpPr>
        <p:spPr>
          <a:xfrm>
            <a:off x="925663" y="3139148"/>
            <a:ext cx="4546365" cy="57794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/>
              <a:t>Scottish Government is funding Buvidal</a:t>
            </a:r>
            <a:r>
              <a:rPr lang="en-US" sz="1100" baseline="30000" dirty="0"/>
              <a:t>®</a:t>
            </a:r>
            <a:r>
              <a:rPr lang="en-US" sz="1100" dirty="0"/>
              <a:t> until end of August 2020 </a:t>
            </a:r>
            <a:br>
              <a:rPr lang="en-US" sz="1100" dirty="0"/>
            </a:br>
            <a:r>
              <a:rPr lang="en-US" sz="1100" dirty="0"/>
              <a:t>– what then?</a:t>
            </a:r>
          </a:p>
        </p:txBody>
      </p:sp>
      <p:sp>
        <p:nvSpPr>
          <p:cNvPr id="52" name="Content Placeholder 20">
            <a:extLst>
              <a:ext uri="{FF2B5EF4-FFF2-40B4-BE49-F238E27FC236}">
                <a16:creationId xmlns:a16="http://schemas.microsoft.com/office/drawing/2014/main" id="{1591C538-4368-47E3-BCF2-810D68970A0E}"/>
              </a:ext>
            </a:extLst>
          </p:cNvPr>
          <p:cNvSpPr txBox="1">
            <a:spLocks/>
          </p:cNvSpPr>
          <p:nvPr/>
        </p:nvSpPr>
        <p:spPr>
          <a:xfrm>
            <a:off x="1034905" y="3921525"/>
            <a:ext cx="4437123" cy="57794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/>
              <a:t>Accessing patients to discuss Buvidal</a:t>
            </a:r>
            <a:r>
              <a:rPr lang="en-US" sz="1100" baseline="30000" dirty="0"/>
              <a:t>®</a:t>
            </a:r>
            <a:r>
              <a:rPr lang="en-US" sz="1100" dirty="0"/>
              <a:t> as an option while operating a lockdown regime</a:t>
            </a:r>
          </a:p>
        </p:txBody>
      </p:sp>
      <p:sp>
        <p:nvSpPr>
          <p:cNvPr id="54" name="Content Placeholder 20">
            <a:extLst>
              <a:ext uri="{FF2B5EF4-FFF2-40B4-BE49-F238E27FC236}">
                <a16:creationId xmlns:a16="http://schemas.microsoft.com/office/drawing/2014/main" id="{D3944B0B-74E5-4459-BE16-9E9F68B2F511}"/>
              </a:ext>
            </a:extLst>
          </p:cNvPr>
          <p:cNvSpPr txBox="1">
            <a:spLocks/>
          </p:cNvSpPr>
          <p:nvPr/>
        </p:nvSpPr>
        <p:spPr>
          <a:xfrm>
            <a:off x="1034905" y="4699054"/>
            <a:ext cx="4437123" cy="57794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/>
              <a:t>No personal experience with Buvidal</a:t>
            </a:r>
            <a:r>
              <a:rPr lang="en-US" sz="1100" baseline="30000" dirty="0"/>
              <a:t>®</a:t>
            </a:r>
            <a:r>
              <a:rPr lang="en-US" sz="1100" dirty="0"/>
              <a:t> among the healthcare team</a:t>
            </a:r>
          </a:p>
        </p:txBody>
      </p:sp>
      <p:sp>
        <p:nvSpPr>
          <p:cNvPr id="58" name="Content Placeholder 20">
            <a:extLst>
              <a:ext uri="{FF2B5EF4-FFF2-40B4-BE49-F238E27FC236}">
                <a16:creationId xmlns:a16="http://schemas.microsoft.com/office/drawing/2014/main" id="{E3E1E93D-E232-47F3-AF03-2FDF3417F65D}"/>
              </a:ext>
            </a:extLst>
          </p:cNvPr>
          <p:cNvSpPr txBox="1">
            <a:spLocks/>
          </p:cNvSpPr>
          <p:nvPr/>
        </p:nvSpPr>
        <p:spPr>
          <a:xfrm>
            <a:off x="1034905" y="5434856"/>
            <a:ext cx="4437123" cy="57794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/>
              <a:t>No peer group to discuss treatment experiences</a:t>
            </a:r>
          </a:p>
        </p:txBody>
      </p:sp>
      <p:sp>
        <p:nvSpPr>
          <p:cNvPr id="71" name="Content Placeholder 20">
            <a:extLst>
              <a:ext uri="{FF2B5EF4-FFF2-40B4-BE49-F238E27FC236}">
                <a16:creationId xmlns:a16="http://schemas.microsoft.com/office/drawing/2014/main" id="{85AE5196-5236-476A-8210-B638E65313B5}"/>
              </a:ext>
            </a:extLst>
          </p:cNvPr>
          <p:cNvSpPr txBox="1">
            <a:spLocks/>
          </p:cNvSpPr>
          <p:nvPr/>
        </p:nvSpPr>
        <p:spPr>
          <a:xfrm>
            <a:off x="5536808" y="3730532"/>
            <a:ext cx="797393" cy="256947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rgbClr val="4BAFC8"/>
                </a:solidFill>
              </a:rPr>
              <a:t>Operational</a:t>
            </a:r>
          </a:p>
        </p:txBody>
      </p:sp>
      <p:sp>
        <p:nvSpPr>
          <p:cNvPr id="73" name="Content Placeholder 20">
            <a:extLst>
              <a:ext uri="{FF2B5EF4-FFF2-40B4-BE49-F238E27FC236}">
                <a16:creationId xmlns:a16="http://schemas.microsoft.com/office/drawing/2014/main" id="{07ADF577-9B94-4A89-A016-FB82A55137FD}"/>
              </a:ext>
            </a:extLst>
          </p:cNvPr>
          <p:cNvSpPr txBox="1">
            <a:spLocks/>
          </p:cNvSpPr>
          <p:nvPr/>
        </p:nvSpPr>
        <p:spPr>
          <a:xfrm>
            <a:off x="5397646" y="4517832"/>
            <a:ext cx="1111718" cy="256947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rgbClr val="4BAFC8"/>
                </a:solidFill>
              </a:rPr>
              <a:t>Healthcare team</a:t>
            </a:r>
          </a:p>
        </p:txBody>
      </p:sp>
      <p:sp>
        <p:nvSpPr>
          <p:cNvPr id="75" name="Content Placeholder 20">
            <a:extLst>
              <a:ext uri="{FF2B5EF4-FFF2-40B4-BE49-F238E27FC236}">
                <a16:creationId xmlns:a16="http://schemas.microsoft.com/office/drawing/2014/main" id="{7BE0AE18-B489-4A54-82CD-39BDAADBE93D}"/>
              </a:ext>
            </a:extLst>
          </p:cNvPr>
          <p:cNvSpPr txBox="1">
            <a:spLocks/>
          </p:cNvSpPr>
          <p:nvPr/>
        </p:nvSpPr>
        <p:spPr>
          <a:xfrm>
            <a:off x="5557753" y="5288723"/>
            <a:ext cx="797393" cy="256947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rgbClr val="4BAFC8"/>
                </a:solidFill>
              </a:rPr>
              <a:t>Patients</a:t>
            </a:r>
          </a:p>
        </p:txBody>
      </p:sp>
      <p:sp>
        <p:nvSpPr>
          <p:cNvPr id="77" name="Content Placeholder 20">
            <a:extLst>
              <a:ext uri="{FF2B5EF4-FFF2-40B4-BE49-F238E27FC236}">
                <a16:creationId xmlns:a16="http://schemas.microsoft.com/office/drawing/2014/main" id="{A61F9307-1019-4318-B88A-1BA0905610F8}"/>
              </a:ext>
            </a:extLst>
          </p:cNvPr>
          <p:cNvSpPr txBox="1">
            <a:spLocks/>
          </p:cNvSpPr>
          <p:nvPr/>
        </p:nvSpPr>
        <p:spPr>
          <a:xfrm>
            <a:off x="5545131" y="2964869"/>
            <a:ext cx="797393" cy="256947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rgbClr val="4BAFC8"/>
                </a:solidFill>
              </a:rPr>
              <a:t>Financial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B1DE07B-6772-4F1D-B3B6-43DA7F5EB266}"/>
              </a:ext>
            </a:extLst>
          </p:cNvPr>
          <p:cNvGrpSpPr/>
          <p:nvPr/>
        </p:nvGrpSpPr>
        <p:grpSpPr>
          <a:xfrm>
            <a:off x="5683506" y="3957291"/>
            <a:ext cx="504000" cy="504000"/>
            <a:chOff x="5664222" y="4038598"/>
            <a:chExt cx="577941" cy="577941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2DD43ED-675C-4927-9356-66056D545EF4}"/>
                </a:ext>
              </a:extLst>
            </p:cNvPr>
            <p:cNvSpPr/>
            <p:nvPr/>
          </p:nvSpPr>
          <p:spPr>
            <a:xfrm>
              <a:off x="5664222" y="4038598"/>
              <a:ext cx="577941" cy="577941"/>
            </a:xfrm>
            <a:prstGeom prst="ellipse">
              <a:avLst/>
            </a:prstGeom>
            <a:solidFill>
              <a:srgbClr val="4BAF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pic>
          <p:nvPicPr>
            <p:cNvPr id="39" name="Graphic 38" descr="Gears">
              <a:extLst>
                <a:ext uri="{FF2B5EF4-FFF2-40B4-BE49-F238E27FC236}">
                  <a16:creationId xmlns:a16="http://schemas.microsoft.com/office/drawing/2014/main" id="{96A1B9C1-F937-44DB-9818-69F3193CB3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5697188" y="4071564"/>
              <a:ext cx="512009" cy="5120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886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1390086F-B30B-481D-9961-39DDD6691A75}"/>
              </a:ext>
            </a:extLst>
          </p:cNvPr>
          <p:cNvSpPr/>
          <p:nvPr/>
        </p:nvSpPr>
        <p:spPr>
          <a:xfrm>
            <a:off x="5935504" y="5529791"/>
            <a:ext cx="5027842" cy="463072"/>
          </a:xfrm>
          <a:prstGeom prst="roundRect">
            <a:avLst>
              <a:gd name="adj" fmla="val 35910"/>
            </a:avLst>
          </a:prstGeom>
          <a:solidFill>
            <a:srgbClr val="EBF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9CD3AD4A-2C9C-41D3-A5E1-BEDD343338DF}"/>
              </a:ext>
            </a:extLst>
          </p:cNvPr>
          <p:cNvSpPr/>
          <p:nvPr/>
        </p:nvSpPr>
        <p:spPr>
          <a:xfrm>
            <a:off x="925663" y="3197089"/>
            <a:ext cx="5027842" cy="463072"/>
          </a:xfrm>
          <a:prstGeom prst="roundRect">
            <a:avLst>
              <a:gd name="adj" fmla="val 35910"/>
            </a:avLst>
          </a:prstGeom>
          <a:solidFill>
            <a:srgbClr val="F3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D2CDE034-B734-412E-8B6A-D12735AD1C43}"/>
              </a:ext>
            </a:extLst>
          </p:cNvPr>
          <p:cNvSpPr/>
          <p:nvPr/>
        </p:nvSpPr>
        <p:spPr>
          <a:xfrm>
            <a:off x="953858" y="4751005"/>
            <a:ext cx="5027842" cy="463072"/>
          </a:xfrm>
          <a:prstGeom prst="roundRect">
            <a:avLst>
              <a:gd name="adj" fmla="val 35910"/>
            </a:avLst>
          </a:prstGeom>
          <a:solidFill>
            <a:srgbClr val="F3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B1B192D7-1BF0-474E-80AC-74261BCECBE9}"/>
              </a:ext>
            </a:extLst>
          </p:cNvPr>
          <p:cNvSpPr/>
          <p:nvPr/>
        </p:nvSpPr>
        <p:spPr>
          <a:xfrm>
            <a:off x="925663" y="5523385"/>
            <a:ext cx="5027842" cy="463072"/>
          </a:xfrm>
          <a:prstGeom prst="roundRect">
            <a:avLst>
              <a:gd name="adj" fmla="val 35910"/>
            </a:avLst>
          </a:prstGeom>
          <a:solidFill>
            <a:srgbClr val="F3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5F6D6CE6-6E79-45C0-9586-94A8F28F9415}"/>
              </a:ext>
            </a:extLst>
          </p:cNvPr>
          <p:cNvSpPr/>
          <p:nvPr/>
        </p:nvSpPr>
        <p:spPr>
          <a:xfrm>
            <a:off x="5935504" y="3971818"/>
            <a:ext cx="5027842" cy="463072"/>
          </a:xfrm>
          <a:prstGeom prst="roundRect">
            <a:avLst>
              <a:gd name="adj" fmla="val 35910"/>
            </a:avLst>
          </a:prstGeom>
          <a:solidFill>
            <a:srgbClr val="EBF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0104FB4A-381A-41B3-A1D5-09A801B05DDF}"/>
              </a:ext>
            </a:extLst>
          </p:cNvPr>
          <p:cNvSpPr/>
          <p:nvPr/>
        </p:nvSpPr>
        <p:spPr>
          <a:xfrm>
            <a:off x="5935504" y="4752711"/>
            <a:ext cx="5027842" cy="463072"/>
          </a:xfrm>
          <a:prstGeom prst="roundRect">
            <a:avLst>
              <a:gd name="adj" fmla="val 35910"/>
            </a:avLst>
          </a:prstGeom>
          <a:solidFill>
            <a:srgbClr val="EBF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A59B2896-EB70-4F0E-8B78-A767F3483F10}"/>
              </a:ext>
            </a:extLst>
          </p:cNvPr>
          <p:cNvSpPr/>
          <p:nvPr/>
        </p:nvSpPr>
        <p:spPr>
          <a:xfrm>
            <a:off x="5935504" y="3200026"/>
            <a:ext cx="5027842" cy="463072"/>
          </a:xfrm>
          <a:prstGeom prst="roundRect">
            <a:avLst>
              <a:gd name="adj" fmla="val 35910"/>
            </a:avLst>
          </a:prstGeom>
          <a:solidFill>
            <a:srgbClr val="EBF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FCAD0662-D7C5-40E4-9CC3-5EBEEE4CF612}"/>
              </a:ext>
            </a:extLst>
          </p:cNvPr>
          <p:cNvSpPr/>
          <p:nvPr/>
        </p:nvSpPr>
        <p:spPr>
          <a:xfrm>
            <a:off x="5935504" y="2461074"/>
            <a:ext cx="5027842" cy="463072"/>
          </a:xfrm>
          <a:prstGeom prst="roundRect">
            <a:avLst>
              <a:gd name="adj" fmla="val 35910"/>
            </a:avLst>
          </a:prstGeom>
          <a:solidFill>
            <a:srgbClr val="EBF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257FA14B-5BEA-40D4-97D5-908E79C57835}"/>
              </a:ext>
            </a:extLst>
          </p:cNvPr>
          <p:cNvSpPr/>
          <p:nvPr/>
        </p:nvSpPr>
        <p:spPr>
          <a:xfrm>
            <a:off x="968230" y="3971818"/>
            <a:ext cx="5027842" cy="463072"/>
          </a:xfrm>
          <a:prstGeom prst="roundRect">
            <a:avLst>
              <a:gd name="adj" fmla="val 35910"/>
            </a:avLst>
          </a:prstGeom>
          <a:solidFill>
            <a:srgbClr val="F3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0FC90890-4357-41C0-A89E-CAFDBC21E25B}"/>
              </a:ext>
            </a:extLst>
          </p:cNvPr>
          <p:cNvSpPr/>
          <p:nvPr/>
        </p:nvSpPr>
        <p:spPr>
          <a:xfrm>
            <a:off x="953858" y="2461074"/>
            <a:ext cx="5027842" cy="463072"/>
          </a:xfrm>
          <a:prstGeom prst="roundRect">
            <a:avLst>
              <a:gd name="adj" fmla="val 35910"/>
            </a:avLst>
          </a:prstGeom>
          <a:solidFill>
            <a:srgbClr val="F3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AFE3E-9576-4239-A03B-C72C5548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NHSFV Challenges </a:t>
            </a:r>
            <a:r>
              <a:rPr lang="en-NZ" dirty="0"/>
              <a:t>introducing Buvidal</a:t>
            </a:r>
            <a:r>
              <a:rPr lang="en-NZ" baseline="30000" dirty="0"/>
              <a:t>®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35D1D38-79DA-4A9F-89DB-9957EC0AEDE3}"/>
              </a:ext>
            </a:extLst>
          </p:cNvPr>
          <p:cNvGrpSpPr/>
          <p:nvPr/>
        </p:nvGrpSpPr>
        <p:grpSpPr>
          <a:xfrm>
            <a:off x="5683506" y="2439798"/>
            <a:ext cx="504000" cy="504000"/>
            <a:chOff x="5664222" y="2448507"/>
            <a:chExt cx="577941" cy="577941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70603B3-7A43-47A3-B81C-0EE0547972BA}"/>
                </a:ext>
              </a:extLst>
            </p:cNvPr>
            <p:cNvSpPr/>
            <p:nvPr/>
          </p:nvSpPr>
          <p:spPr>
            <a:xfrm>
              <a:off x="5664222" y="2448507"/>
              <a:ext cx="577941" cy="577941"/>
            </a:xfrm>
            <a:prstGeom prst="ellipse">
              <a:avLst/>
            </a:prstGeom>
            <a:solidFill>
              <a:srgbClr val="4BAF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pic>
          <p:nvPicPr>
            <p:cNvPr id="6" name="Graphic 5" descr="Scales of justice">
              <a:extLst>
                <a:ext uri="{FF2B5EF4-FFF2-40B4-BE49-F238E27FC236}">
                  <a16:creationId xmlns:a16="http://schemas.microsoft.com/office/drawing/2014/main" id="{639E3F20-0E05-43AF-893B-1661DD306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5730153" y="2514438"/>
              <a:ext cx="446079" cy="446079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6A5C227-A1CD-408D-B90C-E8DFAF2926DD}"/>
              </a:ext>
            </a:extLst>
          </p:cNvPr>
          <p:cNvGrpSpPr/>
          <p:nvPr/>
        </p:nvGrpSpPr>
        <p:grpSpPr>
          <a:xfrm>
            <a:off x="5683506" y="4735827"/>
            <a:ext cx="504000" cy="504000"/>
            <a:chOff x="5769185" y="4859379"/>
            <a:chExt cx="577941" cy="577941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7671E13-8CAD-4FCC-8A52-E3804AA700D7}"/>
                </a:ext>
              </a:extLst>
            </p:cNvPr>
            <p:cNvSpPr/>
            <p:nvPr/>
          </p:nvSpPr>
          <p:spPr>
            <a:xfrm>
              <a:off x="5769185" y="4859379"/>
              <a:ext cx="577941" cy="577941"/>
            </a:xfrm>
            <a:prstGeom prst="ellipse">
              <a:avLst/>
            </a:prstGeom>
            <a:solidFill>
              <a:srgbClr val="4BAF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pic>
          <p:nvPicPr>
            <p:cNvPr id="12" name="Graphic 11" descr="Stethoscope">
              <a:extLst>
                <a:ext uri="{FF2B5EF4-FFF2-40B4-BE49-F238E27FC236}">
                  <a16:creationId xmlns:a16="http://schemas.microsoft.com/office/drawing/2014/main" id="{3D007315-4A1D-4A27-9077-1E403BB91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5835116" y="4925310"/>
              <a:ext cx="446079" cy="446079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8678622-96EE-45F0-9168-58CCD7C09D37}"/>
              </a:ext>
            </a:extLst>
          </p:cNvPr>
          <p:cNvGrpSpPr/>
          <p:nvPr/>
        </p:nvGrpSpPr>
        <p:grpSpPr>
          <a:xfrm>
            <a:off x="5686449" y="5502921"/>
            <a:ext cx="504000" cy="504000"/>
            <a:chOff x="5798291" y="5598725"/>
            <a:chExt cx="577941" cy="57794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4DDD303-3FA4-44E1-967A-7F458CF54933}"/>
                </a:ext>
              </a:extLst>
            </p:cNvPr>
            <p:cNvSpPr/>
            <p:nvPr/>
          </p:nvSpPr>
          <p:spPr>
            <a:xfrm>
              <a:off x="5798291" y="5598725"/>
              <a:ext cx="577941" cy="577941"/>
            </a:xfrm>
            <a:prstGeom prst="ellipse">
              <a:avLst/>
            </a:prstGeom>
            <a:solidFill>
              <a:srgbClr val="4BAF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pic>
          <p:nvPicPr>
            <p:cNvPr id="14" name="Graphic 13" descr="User">
              <a:extLst>
                <a:ext uri="{FF2B5EF4-FFF2-40B4-BE49-F238E27FC236}">
                  <a16:creationId xmlns:a16="http://schemas.microsoft.com/office/drawing/2014/main" id="{6B12244C-6CC9-407B-B766-C015B087089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5864222" y="5664656"/>
              <a:ext cx="446079" cy="446079"/>
            </a:xfrm>
            <a:prstGeom prst="rect">
              <a:avLst/>
            </a:prstGeom>
          </p:spPr>
        </p:pic>
      </p:grpSp>
      <p:sp>
        <p:nvSpPr>
          <p:cNvPr id="16" name="Content Placeholder 20">
            <a:extLst>
              <a:ext uri="{FF2B5EF4-FFF2-40B4-BE49-F238E27FC236}">
                <a16:creationId xmlns:a16="http://schemas.microsoft.com/office/drawing/2014/main" id="{007052AC-A452-4EAF-96B1-6F32B081CE4F}"/>
              </a:ext>
            </a:extLst>
          </p:cNvPr>
          <p:cNvSpPr txBox="1">
            <a:spLocks/>
          </p:cNvSpPr>
          <p:nvPr/>
        </p:nvSpPr>
        <p:spPr>
          <a:xfrm>
            <a:off x="3148165" y="1881266"/>
            <a:ext cx="2257188" cy="52581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rgbClr val="C84C5C"/>
                </a:solidFill>
              </a:rPr>
              <a:t>Challenge</a:t>
            </a:r>
            <a:endParaRPr lang="en-US" sz="1600" dirty="0"/>
          </a:p>
        </p:txBody>
      </p:sp>
      <p:sp>
        <p:nvSpPr>
          <p:cNvPr id="18" name="Content Placeholder 20">
            <a:extLst>
              <a:ext uri="{FF2B5EF4-FFF2-40B4-BE49-F238E27FC236}">
                <a16:creationId xmlns:a16="http://schemas.microsoft.com/office/drawing/2014/main" id="{3A61A621-9C00-412C-A8A5-38D1F53E8B25}"/>
              </a:ext>
            </a:extLst>
          </p:cNvPr>
          <p:cNvSpPr txBox="1">
            <a:spLocks/>
          </p:cNvSpPr>
          <p:nvPr/>
        </p:nvSpPr>
        <p:spPr>
          <a:xfrm>
            <a:off x="6349258" y="1881266"/>
            <a:ext cx="2257188" cy="52581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9CB537"/>
                </a:solidFill>
              </a:rPr>
              <a:t>Solution</a:t>
            </a:r>
            <a:endParaRPr lang="en-US" sz="1600" dirty="0">
              <a:solidFill>
                <a:srgbClr val="9CB537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C29DA9A-A93A-44CF-9052-4117F5DE95D1}"/>
              </a:ext>
            </a:extLst>
          </p:cNvPr>
          <p:cNvGrpSpPr/>
          <p:nvPr/>
        </p:nvGrpSpPr>
        <p:grpSpPr>
          <a:xfrm>
            <a:off x="5683506" y="3183441"/>
            <a:ext cx="504000" cy="504000"/>
            <a:chOff x="5664221" y="3269288"/>
            <a:chExt cx="577941" cy="57794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40FE810-073A-4DDC-88BC-C5589BF5F709}"/>
                </a:ext>
              </a:extLst>
            </p:cNvPr>
            <p:cNvSpPr/>
            <p:nvPr/>
          </p:nvSpPr>
          <p:spPr>
            <a:xfrm>
              <a:off x="5664221" y="3269288"/>
              <a:ext cx="577941" cy="577941"/>
            </a:xfrm>
            <a:prstGeom prst="ellipse">
              <a:avLst/>
            </a:prstGeom>
            <a:solidFill>
              <a:srgbClr val="4BAF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pic>
          <p:nvPicPr>
            <p:cNvPr id="8" name="Graphic 7" descr="Coins">
              <a:extLst>
                <a:ext uri="{FF2B5EF4-FFF2-40B4-BE49-F238E27FC236}">
                  <a16:creationId xmlns:a16="http://schemas.microsoft.com/office/drawing/2014/main" id="{9341FE31-047A-4BBC-AB4C-F96A9DB6AB1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5730152" y="3335219"/>
              <a:ext cx="446079" cy="446079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54A29B6-E5C5-4144-BFC6-B8A029A9C8F1}"/>
              </a:ext>
            </a:extLst>
          </p:cNvPr>
          <p:cNvGrpSpPr/>
          <p:nvPr/>
        </p:nvGrpSpPr>
        <p:grpSpPr>
          <a:xfrm>
            <a:off x="5683506" y="3957291"/>
            <a:ext cx="504000" cy="504000"/>
            <a:chOff x="5664222" y="4038598"/>
            <a:chExt cx="577941" cy="577941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02DCB23-854C-4AB1-BC17-628D956B5677}"/>
                </a:ext>
              </a:extLst>
            </p:cNvPr>
            <p:cNvSpPr/>
            <p:nvPr/>
          </p:nvSpPr>
          <p:spPr>
            <a:xfrm>
              <a:off x="5664222" y="4038598"/>
              <a:ext cx="577941" cy="577941"/>
            </a:xfrm>
            <a:prstGeom prst="ellipse">
              <a:avLst/>
            </a:prstGeom>
            <a:solidFill>
              <a:srgbClr val="4BAF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pic>
          <p:nvPicPr>
            <p:cNvPr id="10" name="Graphic 9" descr="Gears">
              <a:extLst>
                <a:ext uri="{FF2B5EF4-FFF2-40B4-BE49-F238E27FC236}">
                  <a16:creationId xmlns:a16="http://schemas.microsoft.com/office/drawing/2014/main" id="{AD3791F8-57CB-401F-B79C-6F8E9A056E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5697188" y="4071564"/>
              <a:ext cx="512009" cy="512009"/>
            </a:xfrm>
            <a:prstGeom prst="rect">
              <a:avLst/>
            </a:prstGeom>
          </p:spPr>
        </p:pic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DDCB1B21-4800-438E-950A-FE37A453C73D}"/>
              </a:ext>
            </a:extLst>
          </p:cNvPr>
          <p:cNvSpPr txBox="1"/>
          <p:nvPr/>
        </p:nvSpPr>
        <p:spPr>
          <a:xfrm>
            <a:off x="1100810" y="6031354"/>
            <a:ext cx="10058400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NZ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ODT, opioid dependence treatment</a:t>
            </a:r>
          </a:p>
        </p:txBody>
      </p:sp>
      <p:sp>
        <p:nvSpPr>
          <p:cNvPr id="37" name="Content Placeholder 20">
            <a:extLst>
              <a:ext uri="{FF2B5EF4-FFF2-40B4-BE49-F238E27FC236}">
                <a16:creationId xmlns:a16="http://schemas.microsoft.com/office/drawing/2014/main" id="{62010D04-471B-4B0B-BC43-6884F6FB053B}"/>
              </a:ext>
            </a:extLst>
          </p:cNvPr>
          <p:cNvSpPr txBox="1">
            <a:spLocks/>
          </p:cNvSpPr>
          <p:nvPr/>
        </p:nvSpPr>
        <p:spPr>
          <a:xfrm>
            <a:off x="5630236" y="2213652"/>
            <a:ext cx="646539" cy="256947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rgbClr val="4BAFC8"/>
                </a:solidFill>
              </a:rPr>
              <a:t>Ethical</a:t>
            </a:r>
          </a:p>
        </p:txBody>
      </p:sp>
      <p:sp>
        <p:nvSpPr>
          <p:cNvPr id="47" name="Content Placeholder 20">
            <a:extLst>
              <a:ext uri="{FF2B5EF4-FFF2-40B4-BE49-F238E27FC236}">
                <a16:creationId xmlns:a16="http://schemas.microsoft.com/office/drawing/2014/main" id="{66E0110A-77F5-4A22-90A0-D8B6E539F5AF}"/>
              </a:ext>
            </a:extLst>
          </p:cNvPr>
          <p:cNvSpPr txBox="1">
            <a:spLocks/>
          </p:cNvSpPr>
          <p:nvPr/>
        </p:nvSpPr>
        <p:spPr>
          <a:xfrm>
            <a:off x="1034905" y="2397885"/>
            <a:ext cx="4437123" cy="57794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/>
              <a:t>Is it fair to ask patients to convert from their current ODT preparations to Buvidal</a:t>
            </a:r>
            <a:r>
              <a:rPr lang="en-US" sz="1100" baseline="30000" dirty="0"/>
              <a:t>®</a:t>
            </a:r>
            <a:r>
              <a:rPr lang="en-US" sz="1100" dirty="0"/>
              <a:t>, only to return to their previous ODT weeks/months later?</a:t>
            </a:r>
          </a:p>
        </p:txBody>
      </p:sp>
      <p:sp>
        <p:nvSpPr>
          <p:cNvPr id="50" name="Content Placeholder 20">
            <a:extLst>
              <a:ext uri="{FF2B5EF4-FFF2-40B4-BE49-F238E27FC236}">
                <a16:creationId xmlns:a16="http://schemas.microsoft.com/office/drawing/2014/main" id="{93830D53-443E-4ECB-95CE-046676179317}"/>
              </a:ext>
            </a:extLst>
          </p:cNvPr>
          <p:cNvSpPr txBox="1">
            <a:spLocks/>
          </p:cNvSpPr>
          <p:nvPr/>
        </p:nvSpPr>
        <p:spPr>
          <a:xfrm>
            <a:off x="925663" y="3139148"/>
            <a:ext cx="4546365" cy="57794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/>
              <a:t>Scottish Government is funding Buvidal</a:t>
            </a:r>
            <a:r>
              <a:rPr lang="en-US" sz="1100" baseline="30000" dirty="0"/>
              <a:t>®</a:t>
            </a:r>
            <a:r>
              <a:rPr lang="en-US" sz="1100" dirty="0"/>
              <a:t> until end of August 2020 </a:t>
            </a:r>
            <a:br>
              <a:rPr lang="en-US" sz="1100" dirty="0"/>
            </a:br>
            <a:r>
              <a:rPr lang="en-US" sz="1100" dirty="0"/>
              <a:t>– what then?</a:t>
            </a:r>
          </a:p>
        </p:txBody>
      </p:sp>
      <p:sp>
        <p:nvSpPr>
          <p:cNvPr id="52" name="Content Placeholder 20">
            <a:extLst>
              <a:ext uri="{FF2B5EF4-FFF2-40B4-BE49-F238E27FC236}">
                <a16:creationId xmlns:a16="http://schemas.microsoft.com/office/drawing/2014/main" id="{1591C538-4368-47E3-BCF2-810D68970A0E}"/>
              </a:ext>
            </a:extLst>
          </p:cNvPr>
          <p:cNvSpPr txBox="1">
            <a:spLocks/>
          </p:cNvSpPr>
          <p:nvPr/>
        </p:nvSpPr>
        <p:spPr>
          <a:xfrm>
            <a:off x="1034905" y="3921525"/>
            <a:ext cx="4437123" cy="57794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/>
              <a:t>Accessing patients to discuss Buvidal</a:t>
            </a:r>
            <a:r>
              <a:rPr lang="en-US" sz="1100" baseline="30000" dirty="0"/>
              <a:t>®</a:t>
            </a:r>
            <a:r>
              <a:rPr lang="en-US" sz="1100" dirty="0"/>
              <a:t> as an option while operating a lockdown regime</a:t>
            </a:r>
          </a:p>
        </p:txBody>
      </p:sp>
      <p:sp>
        <p:nvSpPr>
          <p:cNvPr id="58" name="Content Placeholder 20">
            <a:extLst>
              <a:ext uri="{FF2B5EF4-FFF2-40B4-BE49-F238E27FC236}">
                <a16:creationId xmlns:a16="http://schemas.microsoft.com/office/drawing/2014/main" id="{E3E1E93D-E232-47F3-AF03-2FDF3417F65D}"/>
              </a:ext>
            </a:extLst>
          </p:cNvPr>
          <p:cNvSpPr txBox="1">
            <a:spLocks/>
          </p:cNvSpPr>
          <p:nvPr/>
        </p:nvSpPr>
        <p:spPr>
          <a:xfrm>
            <a:off x="1034905" y="5434856"/>
            <a:ext cx="4437123" cy="57794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/>
              <a:t>No peer group to discuss treatment experiences</a:t>
            </a:r>
          </a:p>
        </p:txBody>
      </p:sp>
      <p:sp>
        <p:nvSpPr>
          <p:cNvPr id="61" name="Content Placeholder 20">
            <a:extLst>
              <a:ext uri="{FF2B5EF4-FFF2-40B4-BE49-F238E27FC236}">
                <a16:creationId xmlns:a16="http://schemas.microsoft.com/office/drawing/2014/main" id="{6BF92357-5B74-4050-BBE8-2374735A8F75}"/>
              </a:ext>
            </a:extLst>
          </p:cNvPr>
          <p:cNvSpPr txBox="1">
            <a:spLocks/>
          </p:cNvSpPr>
          <p:nvPr/>
        </p:nvSpPr>
        <p:spPr>
          <a:xfrm>
            <a:off x="6342365" y="2397885"/>
            <a:ext cx="4437123" cy="57794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Reassurance to all converting to Buvidal</a:t>
            </a:r>
            <a:r>
              <a:rPr lang="en-US" sz="1100" baseline="30000" dirty="0"/>
              <a:t>®</a:t>
            </a:r>
            <a:r>
              <a:rPr lang="en-US" sz="1100" dirty="0"/>
              <a:t> that there would be no forced discontinuation of treatment</a:t>
            </a:r>
          </a:p>
        </p:txBody>
      </p:sp>
      <p:sp>
        <p:nvSpPr>
          <p:cNvPr id="65" name="Content Placeholder 20">
            <a:extLst>
              <a:ext uri="{FF2B5EF4-FFF2-40B4-BE49-F238E27FC236}">
                <a16:creationId xmlns:a16="http://schemas.microsoft.com/office/drawing/2014/main" id="{1678D4DE-8119-4AB3-A245-FE0EED8EF687}"/>
              </a:ext>
            </a:extLst>
          </p:cNvPr>
          <p:cNvSpPr txBox="1">
            <a:spLocks/>
          </p:cNvSpPr>
          <p:nvPr/>
        </p:nvSpPr>
        <p:spPr>
          <a:xfrm>
            <a:off x="6342365" y="3139148"/>
            <a:ext cx="4437123" cy="57794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Agreement from NHS Forth Valley to maintain funding for all patients on treatment when Scottish Government funding ceased</a:t>
            </a:r>
          </a:p>
        </p:txBody>
      </p:sp>
      <p:sp>
        <p:nvSpPr>
          <p:cNvPr id="67" name="Content Placeholder 20">
            <a:extLst>
              <a:ext uri="{FF2B5EF4-FFF2-40B4-BE49-F238E27FC236}">
                <a16:creationId xmlns:a16="http://schemas.microsoft.com/office/drawing/2014/main" id="{C068CD9A-434F-4A17-9621-5978681EA9AC}"/>
              </a:ext>
            </a:extLst>
          </p:cNvPr>
          <p:cNvSpPr txBox="1">
            <a:spLocks/>
          </p:cNvSpPr>
          <p:nvPr/>
        </p:nvSpPr>
        <p:spPr>
          <a:xfrm>
            <a:off x="6342365" y="3892950"/>
            <a:ext cx="4437123" cy="57794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Governors of all three local prisons agreed to allow access to consult with all potentially suitable Buvidal</a:t>
            </a:r>
            <a:r>
              <a:rPr lang="en-US" sz="1100" baseline="30000" dirty="0"/>
              <a:t>®</a:t>
            </a:r>
            <a:r>
              <a:rPr lang="en-US" sz="1100" dirty="0"/>
              <a:t> candidates on the prison wings</a:t>
            </a:r>
          </a:p>
        </p:txBody>
      </p:sp>
      <p:sp>
        <p:nvSpPr>
          <p:cNvPr id="69" name="Content Placeholder 20">
            <a:extLst>
              <a:ext uri="{FF2B5EF4-FFF2-40B4-BE49-F238E27FC236}">
                <a16:creationId xmlns:a16="http://schemas.microsoft.com/office/drawing/2014/main" id="{0568B8F3-3D60-403F-B9DF-9EFF18A90CC8}"/>
              </a:ext>
            </a:extLst>
          </p:cNvPr>
          <p:cNvSpPr txBox="1">
            <a:spLocks/>
          </p:cNvSpPr>
          <p:nvPr/>
        </p:nvSpPr>
        <p:spPr>
          <a:xfrm>
            <a:off x="6342365" y="4697728"/>
            <a:ext cx="4437123" cy="57794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Buvidal</a:t>
            </a:r>
            <a:r>
              <a:rPr lang="en-US" sz="1100" baseline="30000" dirty="0"/>
              <a:t>®</a:t>
            </a:r>
            <a:r>
              <a:rPr lang="en-US" sz="1100" dirty="0"/>
              <a:t> representative attended each prison to demonstrate routes and method of administration using demonstration devices</a:t>
            </a:r>
          </a:p>
        </p:txBody>
      </p:sp>
      <p:sp>
        <p:nvSpPr>
          <p:cNvPr id="71" name="Content Placeholder 20">
            <a:extLst>
              <a:ext uri="{FF2B5EF4-FFF2-40B4-BE49-F238E27FC236}">
                <a16:creationId xmlns:a16="http://schemas.microsoft.com/office/drawing/2014/main" id="{85AE5196-5236-476A-8210-B638E65313B5}"/>
              </a:ext>
            </a:extLst>
          </p:cNvPr>
          <p:cNvSpPr txBox="1">
            <a:spLocks/>
          </p:cNvSpPr>
          <p:nvPr/>
        </p:nvSpPr>
        <p:spPr>
          <a:xfrm>
            <a:off x="5536808" y="3730532"/>
            <a:ext cx="797393" cy="256947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rgbClr val="4BAFC8"/>
                </a:solidFill>
              </a:rPr>
              <a:t>Operational</a:t>
            </a:r>
          </a:p>
        </p:txBody>
      </p:sp>
      <p:sp>
        <p:nvSpPr>
          <p:cNvPr id="73" name="Content Placeholder 20">
            <a:extLst>
              <a:ext uri="{FF2B5EF4-FFF2-40B4-BE49-F238E27FC236}">
                <a16:creationId xmlns:a16="http://schemas.microsoft.com/office/drawing/2014/main" id="{07ADF577-9B94-4A89-A016-FB82A55137FD}"/>
              </a:ext>
            </a:extLst>
          </p:cNvPr>
          <p:cNvSpPr txBox="1">
            <a:spLocks/>
          </p:cNvSpPr>
          <p:nvPr/>
        </p:nvSpPr>
        <p:spPr>
          <a:xfrm>
            <a:off x="5397646" y="4517832"/>
            <a:ext cx="1111718" cy="256947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rgbClr val="4BAFC8"/>
                </a:solidFill>
              </a:rPr>
              <a:t>Healthcare team</a:t>
            </a:r>
          </a:p>
        </p:txBody>
      </p:sp>
      <p:sp>
        <p:nvSpPr>
          <p:cNvPr id="75" name="Content Placeholder 20">
            <a:extLst>
              <a:ext uri="{FF2B5EF4-FFF2-40B4-BE49-F238E27FC236}">
                <a16:creationId xmlns:a16="http://schemas.microsoft.com/office/drawing/2014/main" id="{7BE0AE18-B489-4A54-82CD-39BDAADBE93D}"/>
              </a:ext>
            </a:extLst>
          </p:cNvPr>
          <p:cNvSpPr txBox="1">
            <a:spLocks/>
          </p:cNvSpPr>
          <p:nvPr/>
        </p:nvSpPr>
        <p:spPr>
          <a:xfrm>
            <a:off x="5557753" y="5288723"/>
            <a:ext cx="797393" cy="256947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rgbClr val="4BAFC8"/>
                </a:solidFill>
              </a:rPr>
              <a:t>Patients</a:t>
            </a:r>
          </a:p>
        </p:txBody>
      </p:sp>
      <p:sp>
        <p:nvSpPr>
          <p:cNvPr id="77" name="Content Placeholder 20">
            <a:extLst>
              <a:ext uri="{FF2B5EF4-FFF2-40B4-BE49-F238E27FC236}">
                <a16:creationId xmlns:a16="http://schemas.microsoft.com/office/drawing/2014/main" id="{A61F9307-1019-4318-B88A-1BA0905610F8}"/>
              </a:ext>
            </a:extLst>
          </p:cNvPr>
          <p:cNvSpPr txBox="1">
            <a:spLocks/>
          </p:cNvSpPr>
          <p:nvPr/>
        </p:nvSpPr>
        <p:spPr>
          <a:xfrm>
            <a:off x="5545131" y="2964869"/>
            <a:ext cx="797393" cy="256947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>
                <a:solidFill>
                  <a:srgbClr val="4BAFC8"/>
                </a:solidFill>
              </a:rPr>
              <a:t>Financial</a:t>
            </a:r>
          </a:p>
        </p:txBody>
      </p:sp>
      <p:sp>
        <p:nvSpPr>
          <p:cNvPr id="3" name="Content Placeholder 20">
            <a:extLst>
              <a:ext uri="{FF2B5EF4-FFF2-40B4-BE49-F238E27FC236}">
                <a16:creationId xmlns:a16="http://schemas.microsoft.com/office/drawing/2014/main" id="{ED26FE34-8EA6-4BD8-AC5E-B25B354C16FD}"/>
              </a:ext>
            </a:extLst>
          </p:cNvPr>
          <p:cNvSpPr txBox="1">
            <a:spLocks/>
          </p:cNvSpPr>
          <p:nvPr/>
        </p:nvSpPr>
        <p:spPr>
          <a:xfrm>
            <a:off x="1034905" y="4699054"/>
            <a:ext cx="4437123" cy="57794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/>
              <a:t>No personal experience with Buvidal</a:t>
            </a:r>
            <a:r>
              <a:rPr lang="en-US" sz="1100" baseline="30000" dirty="0"/>
              <a:t>®</a:t>
            </a:r>
            <a:r>
              <a:rPr lang="en-US" sz="1100" dirty="0"/>
              <a:t> among the healthcare team</a:t>
            </a:r>
          </a:p>
        </p:txBody>
      </p:sp>
      <p:sp>
        <p:nvSpPr>
          <p:cNvPr id="45" name="Content Placeholder 20">
            <a:extLst>
              <a:ext uri="{FF2B5EF4-FFF2-40B4-BE49-F238E27FC236}">
                <a16:creationId xmlns:a16="http://schemas.microsoft.com/office/drawing/2014/main" id="{A2CF55D7-F99D-453D-87F5-15932D593248}"/>
              </a:ext>
            </a:extLst>
          </p:cNvPr>
          <p:cNvSpPr txBox="1">
            <a:spLocks/>
          </p:cNvSpPr>
          <p:nvPr/>
        </p:nvSpPr>
        <p:spPr>
          <a:xfrm>
            <a:off x="6342365" y="5467984"/>
            <a:ext cx="3919235" cy="57794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Prisons to develop peer support groups, facilitated by addiction workers</a:t>
            </a:r>
          </a:p>
        </p:txBody>
      </p:sp>
    </p:spTree>
    <p:extLst>
      <p:ext uri="{BB962C8B-B14F-4D97-AF65-F5344CB8AC3E}">
        <p14:creationId xmlns:p14="http://schemas.microsoft.com/office/powerpoint/2010/main" val="15498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3610C47B-6FC3-42EA-9A28-427C049C84DD}"/>
              </a:ext>
            </a:extLst>
          </p:cNvPr>
          <p:cNvSpPr/>
          <p:nvPr/>
        </p:nvSpPr>
        <p:spPr>
          <a:xfrm>
            <a:off x="292225" y="2086708"/>
            <a:ext cx="3913499" cy="3758473"/>
          </a:xfrm>
          <a:prstGeom prst="roundRect">
            <a:avLst>
              <a:gd name="adj" fmla="val 2775"/>
            </a:avLst>
          </a:prstGeom>
          <a:noFill/>
          <a:ln w="9525" cap="rnd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14D2AF-C4EE-49AD-9BCE-F61D77BC6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Buvidal</a:t>
            </a:r>
            <a:r>
              <a:rPr lang="en-NZ" baseline="30000" dirty="0"/>
              <a:t>®</a:t>
            </a:r>
            <a:r>
              <a:rPr lang="en-NZ" dirty="0"/>
              <a:t> uptake in Forth Valley prisons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C93BAD2-0B81-4FF1-9CA3-0C264078572D}"/>
              </a:ext>
            </a:extLst>
          </p:cNvPr>
          <p:cNvSpPr/>
          <p:nvPr/>
        </p:nvSpPr>
        <p:spPr>
          <a:xfrm>
            <a:off x="382165" y="3985360"/>
            <a:ext cx="1367266" cy="683633"/>
          </a:xfrm>
          <a:custGeom>
            <a:avLst/>
            <a:gdLst>
              <a:gd name="connsiteX0" fmla="*/ 0 w 1367266"/>
              <a:gd name="connsiteY0" fmla="*/ 68363 h 683633"/>
              <a:gd name="connsiteX1" fmla="*/ 68363 w 1367266"/>
              <a:gd name="connsiteY1" fmla="*/ 0 h 683633"/>
              <a:gd name="connsiteX2" fmla="*/ 1298903 w 1367266"/>
              <a:gd name="connsiteY2" fmla="*/ 0 h 683633"/>
              <a:gd name="connsiteX3" fmla="*/ 1367266 w 1367266"/>
              <a:gd name="connsiteY3" fmla="*/ 68363 h 683633"/>
              <a:gd name="connsiteX4" fmla="*/ 1367266 w 1367266"/>
              <a:gd name="connsiteY4" fmla="*/ 615270 h 683633"/>
              <a:gd name="connsiteX5" fmla="*/ 1298903 w 1367266"/>
              <a:gd name="connsiteY5" fmla="*/ 683633 h 683633"/>
              <a:gd name="connsiteX6" fmla="*/ 68363 w 1367266"/>
              <a:gd name="connsiteY6" fmla="*/ 683633 h 683633"/>
              <a:gd name="connsiteX7" fmla="*/ 0 w 1367266"/>
              <a:gd name="connsiteY7" fmla="*/ 615270 h 683633"/>
              <a:gd name="connsiteX8" fmla="*/ 0 w 1367266"/>
              <a:gd name="connsiteY8" fmla="*/ 68363 h 68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7266" h="683633">
                <a:moveTo>
                  <a:pt x="0" y="68363"/>
                </a:moveTo>
                <a:cubicBezTo>
                  <a:pt x="0" y="30607"/>
                  <a:pt x="30607" y="0"/>
                  <a:pt x="68363" y="0"/>
                </a:cubicBezTo>
                <a:lnTo>
                  <a:pt x="1298903" y="0"/>
                </a:lnTo>
                <a:cubicBezTo>
                  <a:pt x="1336659" y="0"/>
                  <a:pt x="1367266" y="30607"/>
                  <a:pt x="1367266" y="68363"/>
                </a:cubicBezTo>
                <a:lnTo>
                  <a:pt x="1367266" y="615270"/>
                </a:lnTo>
                <a:cubicBezTo>
                  <a:pt x="1367266" y="653026"/>
                  <a:pt x="1336659" y="683633"/>
                  <a:pt x="1298903" y="683633"/>
                </a:cubicBezTo>
                <a:lnTo>
                  <a:pt x="68363" y="683633"/>
                </a:lnTo>
                <a:cubicBezTo>
                  <a:pt x="30607" y="683633"/>
                  <a:pt x="0" y="653026"/>
                  <a:pt x="0" y="615270"/>
                </a:cubicBezTo>
                <a:lnTo>
                  <a:pt x="0" y="68363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28913" rIns="28913" bIns="28913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en-GB" sz="1300" dirty="0">
                <a:latin typeface="Univers" panose="020B0503020202020204" pitchFamily="34" charset="0"/>
              </a:rPr>
              <a:t>Patients receiving ODT</a:t>
            </a:r>
          </a:p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en-GB" sz="1300" dirty="0">
                <a:latin typeface="Univers" panose="020B0503020202020204" pitchFamily="34" charset="0"/>
              </a:rPr>
              <a:t>(n=93)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F31574-DFCF-4D03-A151-EEFF690581B7}"/>
              </a:ext>
            </a:extLst>
          </p:cNvPr>
          <p:cNvSpPr txBox="1"/>
          <p:nvPr/>
        </p:nvSpPr>
        <p:spPr>
          <a:xfrm>
            <a:off x="1097281" y="6029198"/>
            <a:ext cx="10058400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NZ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ODT, opioid dependence treatment</a:t>
            </a:r>
          </a:p>
        </p:txBody>
      </p:sp>
      <p:sp>
        <p:nvSpPr>
          <p:cNvPr id="8" name="Content Placeholder 20">
            <a:extLst>
              <a:ext uri="{FF2B5EF4-FFF2-40B4-BE49-F238E27FC236}">
                <a16:creationId xmlns:a16="http://schemas.microsoft.com/office/drawing/2014/main" id="{029AD194-1387-4AB5-8D80-CD8DE54B6890}"/>
              </a:ext>
            </a:extLst>
          </p:cNvPr>
          <p:cNvSpPr txBox="1">
            <a:spLocks/>
          </p:cNvSpPr>
          <p:nvPr/>
        </p:nvSpPr>
        <p:spPr>
          <a:xfrm>
            <a:off x="292225" y="2086709"/>
            <a:ext cx="3913499" cy="329861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Eligible patient group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96DC762-9794-49CB-BC88-9D29BBC8BB24}"/>
              </a:ext>
            </a:extLst>
          </p:cNvPr>
          <p:cNvSpPr/>
          <p:nvPr/>
        </p:nvSpPr>
        <p:spPr>
          <a:xfrm>
            <a:off x="2290483" y="2983596"/>
            <a:ext cx="1796368" cy="1008000"/>
          </a:xfrm>
          <a:custGeom>
            <a:avLst/>
            <a:gdLst>
              <a:gd name="connsiteX0" fmla="*/ 0 w 1367266"/>
              <a:gd name="connsiteY0" fmla="*/ 68363 h 683633"/>
              <a:gd name="connsiteX1" fmla="*/ 68363 w 1367266"/>
              <a:gd name="connsiteY1" fmla="*/ 0 h 683633"/>
              <a:gd name="connsiteX2" fmla="*/ 1298903 w 1367266"/>
              <a:gd name="connsiteY2" fmla="*/ 0 h 683633"/>
              <a:gd name="connsiteX3" fmla="*/ 1367266 w 1367266"/>
              <a:gd name="connsiteY3" fmla="*/ 68363 h 683633"/>
              <a:gd name="connsiteX4" fmla="*/ 1367266 w 1367266"/>
              <a:gd name="connsiteY4" fmla="*/ 615270 h 683633"/>
              <a:gd name="connsiteX5" fmla="*/ 1298903 w 1367266"/>
              <a:gd name="connsiteY5" fmla="*/ 683633 h 683633"/>
              <a:gd name="connsiteX6" fmla="*/ 68363 w 1367266"/>
              <a:gd name="connsiteY6" fmla="*/ 683633 h 683633"/>
              <a:gd name="connsiteX7" fmla="*/ 0 w 1367266"/>
              <a:gd name="connsiteY7" fmla="*/ 615270 h 683633"/>
              <a:gd name="connsiteX8" fmla="*/ 0 w 1367266"/>
              <a:gd name="connsiteY8" fmla="*/ 68363 h 68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7266" h="683633">
                <a:moveTo>
                  <a:pt x="0" y="68363"/>
                </a:moveTo>
                <a:cubicBezTo>
                  <a:pt x="0" y="30607"/>
                  <a:pt x="30607" y="0"/>
                  <a:pt x="68363" y="0"/>
                </a:cubicBezTo>
                <a:lnTo>
                  <a:pt x="1298903" y="0"/>
                </a:lnTo>
                <a:cubicBezTo>
                  <a:pt x="1336659" y="0"/>
                  <a:pt x="1367266" y="30607"/>
                  <a:pt x="1367266" y="68363"/>
                </a:cubicBezTo>
                <a:lnTo>
                  <a:pt x="1367266" y="615270"/>
                </a:lnTo>
                <a:cubicBezTo>
                  <a:pt x="1367266" y="653026"/>
                  <a:pt x="1336659" y="683633"/>
                  <a:pt x="1298903" y="683633"/>
                </a:cubicBezTo>
                <a:lnTo>
                  <a:pt x="68363" y="683633"/>
                </a:lnTo>
                <a:cubicBezTo>
                  <a:pt x="30607" y="683633"/>
                  <a:pt x="0" y="653026"/>
                  <a:pt x="0" y="615270"/>
                </a:cubicBezTo>
                <a:lnTo>
                  <a:pt x="0" y="68363"/>
                </a:lnTo>
                <a:close/>
              </a:path>
            </a:pathLst>
          </a:custGeom>
          <a:solidFill>
            <a:srgbClr val="C8644C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108000" rIns="28913" bIns="28913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Methadone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latin typeface="Univers" panose="020B0503020202020204" pitchFamily="34" charset="0"/>
              </a:rPr>
              <a:t>(n=82)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dirty="0">
              <a:latin typeface="Univers" panose="020B0503020202020204" pitchFamily="34" charset="0"/>
            </a:endParaRPr>
          </a:p>
        </p:txBody>
      </p:sp>
      <p:pic>
        <p:nvPicPr>
          <p:cNvPr id="20" name="Graphic 19" descr="Female">
            <a:extLst>
              <a:ext uri="{FF2B5EF4-FFF2-40B4-BE49-F238E27FC236}">
                <a16:creationId xmlns:a16="http://schemas.microsoft.com/office/drawing/2014/main" id="{1F4F87A6-B87A-4697-9FE2-7DFFA1226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479467" y="3523462"/>
            <a:ext cx="228600" cy="228600"/>
          </a:xfrm>
          <a:prstGeom prst="rect">
            <a:avLst/>
          </a:prstGeom>
        </p:spPr>
      </p:pic>
      <p:sp>
        <p:nvSpPr>
          <p:cNvPr id="3" name="Content Placeholder 20">
            <a:extLst>
              <a:ext uri="{FF2B5EF4-FFF2-40B4-BE49-F238E27FC236}">
                <a16:creationId xmlns:a16="http://schemas.microsoft.com/office/drawing/2014/main" id="{56F181AA-2F41-4AB5-B006-BFB9E5B31845}"/>
              </a:ext>
            </a:extLst>
          </p:cNvPr>
          <p:cNvSpPr txBox="1">
            <a:spLocks/>
          </p:cNvSpPr>
          <p:nvPr/>
        </p:nvSpPr>
        <p:spPr>
          <a:xfrm>
            <a:off x="2705380" y="3426616"/>
            <a:ext cx="1294239" cy="38043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9 women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Content Placeholder 20">
            <a:extLst>
              <a:ext uri="{FF2B5EF4-FFF2-40B4-BE49-F238E27FC236}">
                <a16:creationId xmlns:a16="http://schemas.microsoft.com/office/drawing/2014/main" id="{964F225C-7832-4920-8230-0B903868C5C4}"/>
              </a:ext>
            </a:extLst>
          </p:cNvPr>
          <p:cNvSpPr txBox="1">
            <a:spLocks/>
          </p:cNvSpPr>
          <p:nvPr/>
        </p:nvSpPr>
        <p:spPr>
          <a:xfrm>
            <a:off x="2696020" y="3690741"/>
            <a:ext cx="1482447" cy="283413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73 men (1 youth)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Graphic 8" descr="Male">
            <a:extLst>
              <a:ext uri="{FF2B5EF4-FFF2-40B4-BE49-F238E27FC236}">
                <a16:creationId xmlns:a16="http://schemas.microsoft.com/office/drawing/2014/main" id="{6AA56BDC-2391-4C35-AE24-ACF31E6E15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2488827" y="3732860"/>
            <a:ext cx="228600" cy="228600"/>
          </a:xfrm>
          <a:prstGeom prst="rect">
            <a:avLst/>
          </a:pr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48D38F4-53DA-423E-AE7D-F8A8DBD4EB92}"/>
              </a:ext>
            </a:extLst>
          </p:cNvPr>
          <p:cNvSpPr/>
          <p:nvPr/>
        </p:nvSpPr>
        <p:spPr>
          <a:xfrm>
            <a:off x="2292112" y="4653365"/>
            <a:ext cx="1796368" cy="1008000"/>
          </a:xfrm>
          <a:custGeom>
            <a:avLst/>
            <a:gdLst>
              <a:gd name="connsiteX0" fmla="*/ 0 w 1367266"/>
              <a:gd name="connsiteY0" fmla="*/ 68363 h 683633"/>
              <a:gd name="connsiteX1" fmla="*/ 68363 w 1367266"/>
              <a:gd name="connsiteY1" fmla="*/ 0 h 683633"/>
              <a:gd name="connsiteX2" fmla="*/ 1298903 w 1367266"/>
              <a:gd name="connsiteY2" fmla="*/ 0 h 683633"/>
              <a:gd name="connsiteX3" fmla="*/ 1367266 w 1367266"/>
              <a:gd name="connsiteY3" fmla="*/ 68363 h 683633"/>
              <a:gd name="connsiteX4" fmla="*/ 1367266 w 1367266"/>
              <a:gd name="connsiteY4" fmla="*/ 615270 h 683633"/>
              <a:gd name="connsiteX5" fmla="*/ 1298903 w 1367266"/>
              <a:gd name="connsiteY5" fmla="*/ 683633 h 683633"/>
              <a:gd name="connsiteX6" fmla="*/ 68363 w 1367266"/>
              <a:gd name="connsiteY6" fmla="*/ 683633 h 683633"/>
              <a:gd name="connsiteX7" fmla="*/ 0 w 1367266"/>
              <a:gd name="connsiteY7" fmla="*/ 615270 h 683633"/>
              <a:gd name="connsiteX8" fmla="*/ 0 w 1367266"/>
              <a:gd name="connsiteY8" fmla="*/ 68363 h 68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7266" h="683633">
                <a:moveTo>
                  <a:pt x="0" y="68363"/>
                </a:moveTo>
                <a:cubicBezTo>
                  <a:pt x="0" y="30607"/>
                  <a:pt x="30607" y="0"/>
                  <a:pt x="68363" y="0"/>
                </a:cubicBezTo>
                <a:lnTo>
                  <a:pt x="1298903" y="0"/>
                </a:lnTo>
                <a:cubicBezTo>
                  <a:pt x="1336659" y="0"/>
                  <a:pt x="1367266" y="30607"/>
                  <a:pt x="1367266" y="68363"/>
                </a:cubicBezTo>
                <a:lnTo>
                  <a:pt x="1367266" y="615270"/>
                </a:lnTo>
                <a:cubicBezTo>
                  <a:pt x="1367266" y="653026"/>
                  <a:pt x="1336659" y="683633"/>
                  <a:pt x="1298903" y="683633"/>
                </a:cubicBezTo>
                <a:lnTo>
                  <a:pt x="68363" y="683633"/>
                </a:lnTo>
                <a:cubicBezTo>
                  <a:pt x="30607" y="683633"/>
                  <a:pt x="0" y="653026"/>
                  <a:pt x="0" y="615270"/>
                </a:cubicBezTo>
                <a:lnTo>
                  <a:pt x="0" y="68363"/>
                </a:lnTo>
                <a:close/>
              </a:path>
            </a:pathLst>
          </a:custGeom>
          <a:solidFill>
            <a:srgbClr val="9CB537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108000" rIns="28913" bIns="28913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Buprenorphine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latin typeface="Univers" panose="020B0503020202020204" pitchFamily="34" charset="0"/>
              </a:rPr>
              <a:t>(n=11)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dirty="0">
              <a:latin typeface="Univers" panose="020B0503020202020204" pitchFamily="34" charset="0"/>
            </a:endParaRPr>
          </a:p>
        </p:txBody>
      </p:sp>
      <p:pic>
        <p:nvPicPr>
          <p:cNvPr id="34" name="Graphic 33" descr="Female">
            <a:extLst>
              <a:ext uri="{FF2B5EF4-FFF2-40B4-BE49-F238E27FC236}">
                <a16:creationId xmlns:a16="http://schemas.microsoft.com/office/drawing/2014/main" id="{9D03DCDC-9D4D-4FDF-B83A-F158FD56B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481096" y="5193231"/>
            <a:ext cx="228600" cy="228600"/>
          </a:xfrm>
          <a:prstGeom prst="rect">
            <a:avLst/>
          </a:prstGeom>
        </p:spPr>
      </p:pic>
      <p:sp>
        <p:nvSpPr>
          <p:cNvPr id="36" name="Content Placeholder 20">
            <a:extLst>
              <a:ext uri="{FF2B5EF4-FFF2-40B4-BE49-F238E27FC236}">
                <a16:creationId xmlns:a16="http://schemas.microsoft.com/office/drawing/2014/main" id="{DE297F6C-37D7-4230-96EC-610B52AFE6D8}"/>
              </a:ext>
            </a:extLst>
          </p:cNvPr>
          <p:cNvSpPr txBox="1">
            <a:spLocks/>
          </p:cNvSpPr>
          <p:nvPr/>
        </p:nvSpPr>
        <p:spPr>
          <a:xfrm>
            <a:off x="2697865" y="5096385"/>
            <a:ext cx="1294239" cy="38043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2 women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8" name="Content Placeholder 20">
            <a:extLst>
              <a:ext uri="{FF2B5EF4-FFF2-40B4-BE49-F238E27FC236}">
                <a16:creationId xmlns:a16="http://schemas.microsoft.com/office/drawing/2014/main" id="{29DFE6B3-5401-4BBD-9F0A-342718815A7C}"/>
              </a:ext>
            </a:extLst>
          </p:cNvPr>
          <p:cNvSpPr txBox="1">
            <a:spLocks/>
          </p:cNvSpPr>
          <p:nvPr/>
        </p:nvSpPr>
        <p:spPr>
          <a:xfrm>
            <a:off x="2697649" y="5360510"/>
            <a:ext cx="1482447" cy="283413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9 men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40" name="Graphic 39" descr="Male">
            <a:extLst>
              <a:ext uri="{FF2B5EF4-FFF2-40B4-BE49-F238E27FC236}">
                <a16:creationId xmlns:a16="http://schemas.microsoft.com/office/drawing/2014/main" id="{EC568331-E64C-499B-93AF-E1DFD69AC6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2490456" y="5402629"/>
            <a:ext cx="228600" cy="228600"/>
          </a:xfrm>
          <a:prstGeom prst="rect">
            <a:avLst/>
          </a:prstGeom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FB53720-ADFA-4ED4-9C01-07618810EE26}"/>
              </a:ext>
            </a:extLst>
          </p:cNvPr>
          <p:cNvCxnSpPr>
            <a:cxnSpLocks/>
          </p:cNvCxnSpPr>
          <p:nvPr/>
        </p:nvCxnSpPr>
        <p:spPr>
          <a:xfrm>
            <a:off x="1956045" y="3455104"/>
            <a:ext cx="0" cy="169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48018BE-8AD0-4C7D-A58B-54FE30823056}"/>
              </a:ext>
            </a:extLst>
          </p:cNvPr>
          <p:cNvCxnSpPr>
            <a:cxnSpLocks/>
          </p:cNvCxnSpPr>
          <p:nvPr/>
        </p:nvCxnSpPr>
        <p:spPr>
          <a:xfrm flipH="1">
            <a:off x="1749432" y="4360504"/>
            <a:ext cx="2066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3F24F87-AD1F-465F-9955-D19D4AF5E243}"/>
              </a:ext>
            </a:extLst>
          </p:cNvPr>
          <p:cNvCxnSpPr>
            <a:cxnSpLocks/>
          </p:cNvCxnSpPr>
          <p:nvPr/>
        </p:nvCxnSpPr>
        <p:spPr>
          <a:xfrm flipH="1">
            <a:off x="1945471" y="3468658"/>
            <a:ext cx="346641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A9E93C9-D17A-44D3-96C9-BAC3208E298A}"/>
              </a:ext>
            </a:extLst>
          </p:cNvPr>
          <p:cNvCxnSpPr>
            <a:cxnSpLocks/>
          </p:cNvCxnSpPr>
          <p:nvPr/>
        </p:nvCxnSpPr>
        <p:spPr>
          <a:xfrm flipH="1">
            <a:off x="1945469" y="5147104"/>
            <a:ext cx="346643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ontent Placeholder 20">
            <a:extLst>
              <a:ext uri="{FF2B5EF4-FFF2-40B4-BE49-F238E27FC236}">
                <a16:creationId xmlns:a16="http://schemas.microsoft.com/office/drawing/2014/main" id="{7A50BD9B-8971-4C12-AF2D-CF5718F9EE7D}"/>
              </a:ext>
            </a:extLst>
          </p:cNvPr>
          <p:cNvSpPr txBox="1">
            <a:spLocks/>
          </p:cNvSpPr>
          <p:nvPr/>
        </p:nvSpPr>
        <p:spPr>
          <a:xfrm>
            <a:off x="8874000" y="2062800"/>
            <a:ext cx="2768493" cy="1251665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500" dirty="0"/>
              <a:t>Identified 93 potential Buvidal</a:t>
            </a:r>
            <a:r>
              <a:rPr lang="en-US" sz="1500" baseline="30000" dirty="0"/>
              <a:t>®</a:t>
            </a:r>
            <a:br>
              <a:rPr lang="en-US" sz="1500" baseline="30000" dirty="0"/>
            </a:br>
            <a:r>
              <a:rPr lang="en-US" sz="1500" dirty="0"/>
              <a:t>candidates</a:t>
            </a:r>
          </a:p>
          <a:p>
            <a:pPr marL="173038" indent="-173038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48919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5D12F1D-306E-4B19-A9DB-DD6D81EED8A7}"/>
              </a:ext>
            </a:extLst>
          </p:cNvPr>
          <p:cNvSpPr/>
          <p:nvPr/>
        </p:nvSpPr>
        <p:spPr>
          <a:xfrm>
            <a:off x="6326660" y="2086708"/>
            <a:ext cx="2136382" cy="3758473"/>
          </a:xfrm>
          <a:prstGeom prst="roundRect">
            <a:avLst>
              <a:gd name="adj" fmla="val 2775"/>
            </a:avLst>
          </a:prstGeom>
          <a:noFill/>
          <a:ln w="9525" cap="rnd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3610C47B-6FC3-42EA-9A28-427C049C84DD}"/>
              </a:ext>
            </a:extLst>
          </p:cNvPr>
          <p:cNvSpPr/>
          <p:nvPr/>
        </p:nvSpPr>
        <p:spPr>
          <a:xfrm>
            <a:off x="292225" y="2086708"/>
            <a:ext cx="3913499" cy="3758473"/>
          </a:xfrm>
          <a:prstGeom prst="roundRect">
            <a:avLst>
              <a:gd name="adj" fmla="val 2775"/>
            </a:avLst>
          </a:prstGeom>
          <a:noFill/>
          <a:ln w="9525" cap="rnd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14D2AF-C4EE-49AD-9BCE-F61D77BC6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Buvidal</a:t>
            </a:r>
            <a:r>
              <a:rPr lang="en-NZ" baseline="30000" dirty="0"/>
              <a:t>®</a:t>
            </a:r>
            <a:r>
              <a:rPr lang="en-NZ" dirty="0"/>
              <a:t> uptake in Forth Valley prisons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C93BAD2-0B81-4FF1-9CA3-0C264078572D}"/>
              </a:ext>
            </a:extLst>
          </p:cNvPr>
          <p:cNvSpPr/>
          <p:nvPr/>
        </p:nvSpPr>
        <p:spPr>
          <a:xfrm>
            <a:off x="382165" y="3985360"/>
            <a:ext cx="1367266" cy="683633"/>
          </a:xfrm>
          <a:custGeom>
            <a:avLst/>
            <a:gdLst>
              <a:gd name="connsiteX0" fmla="*/ 0 w 1367266"/>
              <a:gd name="connsiteY0" fmla="*/ 68363 h 683633"/>
              <a:gd name="connsiteX1" fmla="*/ 68363 w 1367266"/>
              <a:gd name="connsiteY1" fmla="*/ 0 h 683633"/>
              <a:gd name="connsiteX2" fmla="*/ 1298903 w 1367266"/>
              <a:gd name="connsiteY2" fmla="*/ 0 h 683633"/>
              <a:gd name="connsiteX3" fmla="*/ 1367266 w 1367266"/>
              <a:gd name="connsiteY3" fmla="*/ 68363 h 683633"/>
              <a:gd name="connsiteX4" fmla="*/ 1367266 w 1367266"/>
              <a:gd name="connsiteY4" fmla="*/ 615270 h 683633"/>
              <a:gd name="connsiteX5" fmla="*/ 1298903 w 1367266"/>
              <a:gd name="connsiteY5" fmla="*/ 683633 h 683633"/>
              <a:gd name="connsiteX6" fmla="*/ 68363 w 1367266"/>
              <a:gd name="connsiteY6" fmla="*/ 683633 h 683633"/>
              <a:gd name="connsiteX7" fmla="*/ 0 w 1367266"/>
              <a:gd name="connsiteY7" fmla="*/ 615270 h 683633"/>
              <a:gd name="connsiteX8" fmla="*/ 0 w 1367266"/>
              <a:gd name="connsiteY8" fmla="*/ 68363 h 68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7266" h="683633">
                <a:moveTo>
                  <a:pt x="0" y="68363"/>
                </a:moveTo>
                <a:cubicBezTo>
                  <a:pt x="0" y="30607"/>
                  <a:pt x="30607" y="0"/>
                  <a:pt x="68363" y="0"/>
                </a:cubicBezTo>
                <a:lnTo>
                  <a:pt x="1298903" y="0"/>
                </a:lnTo>
                <a:cubicBezTo>
                  <a:pt x="1336659" y="0"/>
                  <a:pt x="1367266" y="30607"/>
                  <a:pt x="1367266" y="68363"/>
                </a:cubicBezTo>
                <a:lnTo>
                  <a:pt x="1367266" y="615270"/>
                </a:lnTo>
                <a:cubicBezTo>
                  <a:pt x="1367266" y="653026"/>
                  <a:pt x="1336659" y="683633"/>
                  <a:pt x="1298903" y="683633"/>
                </a:cubicBezTo>
                <a:lnTo>
                  <a:pt x="68363" y="683633"/>
                </a:lnTo>
                <a:cubicBezTo>
                  <a:pt x="30607" y="683633"/>
                  <a:pt x="0" y="653026"/>
                  <a:pt x="0" y="615270"/>
                </a:cubicBezTo>
                <a:lnTo>
                  <a:pt x="0" y="68363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28913" rIns="28913" bIns="28913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en-GB" sz="1300" dirty="0">
                <a:latin typeface="Univers" panose="020B0503020202020204" pitchFamily="34" charset="0"/>
              </a:rPr>
              <a:t>Patients receiving ODT</a:t>
            </a:r>
          </a:p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en-GB" sz="1300" dirty="0">
                <a:latin typeface="Univers" panose="020B0503020202020204" pitchFamily="34" charset="0"/>
              </a:rPr>
              <a:t>(n=93)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F31574-DFCF-4D03-A151-EEFF690581B7}"/>
              </a:ext>
            </a:extLst>
          </p:cNvPr>
          <p:cNvSpPr txBox="1"/>
          <p:nvPr/>
        </p:nvSpPr>
        <p:spPr>
          <a:xfrm>
            <a:off x="1097281" y="6029198"/>
            <a:ext cx="10058400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NZ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ODT, opioid dependence treatment</a:t>
            </a:r>
          </a:p>
        </p:txBody>
      </p:sp>
      <p:sp>
        <p:nvSpPr>
          <p:cNvPr id="8" name="Content Placeholder 20">
            <a:extLst>
              <a:ext uri="{FF2B5EF4-FFF2-40B4-BE49-F238E27FC236}">
                <a16:creationId xmlns:a16="http://schemas.microsoft.com/office/drawing/2014/main" id="{029AD194-1387-4AB5-8D80-CD8DE54B6890}"/>
              </a:ext>
            </a:extLst>
          </p:cNvPr>
          <p:cNvSpPr txBox="1">
            <a:spLocks/>
          </p:cNvSpPr>
          <p:nvPr/>
        </p:nvSpPr>
        <p:spPr>
          <a:xfrm>
            <a:off x="292225" y="2086709"/>
            <a:ext cx="3913499" cy="329861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Eligible patient group </a:t>
            </a:r>
          </a:p>
        </p:txBody>
      </p:sp>
      <p:sp>
        <p:nvSpPr>
          <p:cNvPr id="13" name="Content Placeholder 20">
            <a:extLst>
              <a:ext uri="{FF2B5EF4-FFF2-40B4-BE49-F238E27FC236}">
                <a16:creationId xmlns:a16="http://schemas.microsoft.com/office/drawing/2014/main" id="{CF37A56A-1DA1-4D53-9EF5-EA52EF02007C}"/>
              </a:ext>
            </a:extLst>
          </p:cNvPr>
          <p:cNvSpPr txBox="1">
            <a:spLocks/>
          </p:cNvSpPr>
          <p:nvPr/>
        </p:nvSpPr>
        <p:spPr>
          <a:xfrm>
            <a:off x="6495058" y="2086709"/>
            <a:ext cx="1799587" cy="529621"/>
          </a:xfrm>
          <a:prstGeom prst="rect">
            <a:avLst/>
          </a:prstGeom>
        </p:spPr>
        <p:txBody>
          <a:bodyPr vert="horz" lIns="0" tIns="45720" rIns="0" bIns="45720" rtlCol="0" anchor="t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Converted to Buvidal</a:t>
            </a:r>
            <a:r>
              <a:rPr lang="en-US" sz="1200" baseline="30000" dirty="0"/>
              <a:t>®</a:t>
            </a:r>
            <a:br>
              <a:rPr lang="en-US" sz="1200" baseline="30000" dirty="0"/>
            </a:br>
            <a:r>
              <a:rPr lang="en-US" sz="1200" dirty="0"/>
              <a:t>(n=40)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96DC762-9794-49CB-BC88-9D29BBC8BB24}"/>
              </a:ext>
            </a:extLst>
          </p:cNvPr>
          <p:cNvSpPr/>
          <p:nvPr/>
        </p:nvSpPr>
        <p:spPr>
          <a:xfrm>
            <a:off x="2290483" y="2983596"/>
            <a:ext cx="1796368" cy="1008000"/>
          </a:xfrm>
          <a:custGeom>
            <a:avLst/>
            <a:gdLst>
              <a:gd name="connsiteX0" fmla="*/ 0 w 1367266"/>
              <a:gd name="connsiteY0" fmla="*/ 68363 h 683633"/>
              <a:gd name="connsiteX1" fmla="*/ 68363 w 1367266"/>
              <a:gd name="connsiteY1" fmla="*/ 0 h 683633"/>
              <a:gd name="connsiteX2" fmla="*/ 1298903 w 1367266"/>
              <a:gd name="connsiteY2" fmla="*/ 0 h 683633"/>
              <a:gd name="connsiteX3" fmla="*/ 1367266 w 1367266"/>
              <a:gd name="connsiteY3" fmla="*/ 68363 h 683633"/>
              <a:gd name="connsiteX4" fmla="*/ 1367266 w 1367266"/>
              <a:gd name="connsiteY4" fmla="*/ 615270 h 683633"/>
              <a:gd name="connsiteX5" fmla="*/ 1298903 w 1367266"/>
              <a:gd name="connsiteY5" fmla="*/ 683633 h 683633"/>
              <a:gd name="connsiteX6" fmla="*/ 68363 w 1367266"/>
              <a:gd name="connsiteY6" fmla="*/ 683633 h 683633"/>
              <a:gd name="connsiteX7" fmla="*/ 0 w 1367266"/>
              <a:gd name="connsiteY7" fmla="*/ 615270 h 683633"/>
              <a:gd name="connsiteX8" fmla="*/ 0 w 1367266"/>
              <a:gd name="connsiteY8" fmla="*/ 68363 h 68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7266" h="683633">
                <a:moveTo>
                  <a:pt x="0" y="68363"/>
                </a:moveTo>
                <a:cubicBezTo>
                  <a:pt x="0" y="30607"/>
                  <a:pt x="30607" y="0"/>
                  <a:pt x="68363" y="0"/>
                </a:cubicBezTo>
                <a:lnTo>
                  <a:pt x="1298903" y="0"/>
                </a:lnTo>
                <a:cubicBezTo>
                  <a:pt x="1336659" y="0"/>
                  <a:pt x="1367266" y="30607"/>
                  <a:pt x="1367266" y="68363"/>
                </a:cubicBezTo>
                <a:lnTo>
                  <a:pt x="1367266" y="615270"/>
                </a:lnTo>
                <a:cubicBezTo>
                  <a:pt x="1367266" y="653026"/>
                  <a:pt x="1336659" y="683633"/>
                  <a:pt x="1298903" y="683633"/>
                </a:cubicBezTo>
                <a:lnTo>
                  <a:pt x="68363" y="683633"/>
                </a:lnTo>
                <a:cubicBezTo>
                  <a:pt x="30607" y="683633"/>
                  <a:pt x="0" y="653026"/>
                  <a:pt x="0" y="615270"/>
                </a:cubicBezTo>
                <a:lnTo>
                  <a:pt x="0" y="68363"/>
                </a:lnTo>
                <a:close/>
              </a:path>
            </a:pathLst>
          </a:custGeom>
          <a:solidFill>
            <a:srgbClr val="C8644C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108000" rIns="28913" bIns="28913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Methadone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latin typeface="Univers" panose="020B0503020202020204" pitchFamily="34" charset="0"/>
              </a:rPr>
              <a:t>(n=82)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dirty="0">
              <a:latin typeface="Univers" panose="020B0503020202020204" pitchFamily="34" charset="0"/>
            </a:endParaRPr>
          </a:p>
        </p:txBody>
      </p:sp>
      <p:pic>
        <p:nvPicPr>
          <p:cNvPr id="20" name="Graphic 19" descr="Female">
            <a:extLst>
              <a:ext uri="{FF2B5EF4-FFF2-40B4-BE49-F238E27FC236}">
                <a16:creationId xmlns:a16="http://schemas.microsoft.com/office/drawing/2014/main" id="{1F4F87A6-B87A-4697-9FE2-7DFFA1226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479467" y="3523462"/>
            <a:ext cx="228600" cy="228600"/>
          </a:xfrm>
          <a:prstGeom prst="rect">
            <a:avLst/>
          </a:prstGeom>
        </p:spPr>
      </p:pic>
      <p:sp>
        <p:nvSpPr>
          <p:cNvPr id="3" name="Content Placeholder 20">
            <a:extLst>
              <a:ext uri="{FF2B5EF4-FFF2-40B4-BE49-F238E27FC236}">
                <a16:creationId xmlns:a16="http://schemas.microsoft.com/office/drawing/2014/main" id="{56F181AA-2F41-4AB5-B006-BFB9E5B31845}"/>
              </a:ext>
            </a:extLst>
          </p:cNvPr>
          <p:cNvSpPr txBox="1">
            <a:spLocks/>
          </p:cNvSpPr>
          <p:nvPr/>
        </p:nvSpPr>
        <p:spPr>
          <a:xfrm>
            <a:off x="2705380" y="3426616"/>
            <a:ext cx="1294239" cy="38043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9 women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Content Placeholder 20">
            <a:extLst>
              <a:ext uri="{FF2B5EF4-FFF2-40B4-BE49-F238E27FC236}">
                <a16:creationId xmlns:a16="http://schemas.microsoft.com/office/drawing/2014/main" id="{964F225C-7832-4920-8230-0B903868C5C4}"/>
              </a:ext>
            </a:extLst>
          </p:cNvPr>
          <p:cNvSpPr txBox="1">
            <a:spLocks/>
          </p:cNvSpPr>
          <p:nvPr/>
        </p:nvSpPr>
        <p:spPr>
          <a:xfrm>
            <a:off x="2696020" y="3690741"/>
            <a:ext cx="1482447" cy="283413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73 men (1 youth)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Graphic 8" descr="Male">
            <a:extLst>
              <a:ext uri="{FF2B5EF4-FFF2-40B4-BE49-F238E27FC236}">
                <a16:creationId xmlns:a16="http://schemas.microsoft.com/office/drawing/2014/main" id="{6AA56BDC-2391-4C35-AE24-ACF31E6E15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2488827" y="3732860"/>
            <a:ext cx="228600" cy="228600"/>
          </a:xfrm>
          <a:prstGeom prst="rect">
            <a:avLst/>
          </a:pr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48D38F4-53DA-423E-AE7D-F8A8DBD4EB92}"/>
              </a:ext>
            </a:extLst>
          </p:cNvPr>
          <p:cNvSpPr/>
          <p:nvPr/>
        </p:nvSpPr>
        <p:spPr>
          <a:xfrm>
            <a:off x="2292112" y="4653365"/>
            <a:ext cx="1796368" cy="1008000"/>
          </a:xfrm>
          <a:custGeom>
            <a:avLst/>
            <a:gdLst>
              <a:gd name="connsiteX0" fmla="*/ 0 w 1367266"/>
              <a:gd name="connsiteY0" fmla="*/ 68363 h 683633"/>
              <a:gd name="connsiteX1" fmla="*/ 68363 w 1367266"/>
              <a:gd name="connsiteY1" fmla="*/ 0 h 683633"/>
              <a:gd name="connsiteX2" fmla="*/ 1298903 w 1367266"/>
              <a:gd name="connsiteY2" fmla="*/ 0 h 683633"/>
              <a:gd name="connsiteX3" fmla="*/ 1367266 w 1367266"/>
              <a:gd name="connsiteY3" fmla="*/ 68363 h 683633"/>
              <a:gd name="connsiteX4" fmla="*/ 1367266 w 1367266"/>
              <a:gd name="connsiteY4" fmla="*/ 615270 h 683633"/>
              <a:gd name="connsiteX5" fmla="*/ 1298903 w 1367266"/>
              <a:gd name="connsiteY5" fmla="*/ 683633 h 683633"/>
              <a:gd name="connsiteX6" fmla="*/ 68363 w 1367266"/>
              <a:gd name="connsiteY6" fmla="*/ 683633 h 683633"/>
              <a:gd name="connsiteX7" fmla="*/ 0 w 1367266"/>
              <a:gd name="connsiteY7" fmla="*/ 615270 h 683633"/>
              <a:gd name="connsiteX8" fmla="*/ 0 w 1367266"/>
              <a:gd name="connsiteY8" fmla="*/ 68363 h 68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7266" h="683633">
                <a:moveTo>
                  <a:pt x="0" y="68363"/>
                </a:moveTo>
                <a:cubicBezTo>
                  <a:pt x="0" y="30607"/>
                  <a:pt x="30607" y="0"/>
                  <a:pt x="68363" y="0"/>
                </a:cubicBezTo>
                <a:lnTo>
                  <a:pt x="1298903" y="0"/>
                </a:lnTo>
                <a:cubicBezTo>
                  <a:pt x="1336659" y="0"/>
                  <a:pt x="1367266" y="30607"/>
                  <a:pt x="1367266" y="68363"/>
                </a:cubicBezTo>
                <a:lnTo>
                  <a:pt x="1367266" y="615270"/>
                </a:lnTo>
                <a:cubicBezTo>
                  <a:pt x="1367266" y="653026"/>
                  <a:pt x="1336659" y="683633"/>
                  <a:pt x="1298903" y="683633"/>
                </a:cubicBezTo>
                <a:lnTo>
                  <a:pt x="68363" y="683633"/>
                </a:lnTo>
                <a:cubicBezTo>
                  <a:pt x="30607" y="683633"/>
                  <a:pt x="0" y="653026"/>
                  <a:pt x="0" y="615270"/>
                </a:cubicBezTo>
                <a:lnTo>
                  <a:pt x="0" y="68363"/>
                </a:lnTo>
                <a:close/>
              </a:path>
            </a:pathLst>
          </a:custGeom>
          <a:solidFill>
            <a:srgbClr val="9CB537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108000" rIns="28913" bIns="28913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Buprenorphine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latin typeface="Univers" panose="020B0503020202020204" pitchFamily="34" charset="0"/>
              </a:rPr>
              <a:t>(n=11)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dirty="0">
              <a:latin typeface="Univers" panose="020B0503020202020204" pitchFamily="34" charset="0"/>
            </a:endParaRPr>
          </a:p>
        </p:txBody>
      </p:sp>
      <p:pic>
        <p:nvPicPr>
          <p:cNvPr id="34" name="Graphic 33" descr="Female">
            <a:extLst>
              <a:ext uri="{FF2B5EF4-FFF2-40B4-BE49-F238E27FC236}">
                <a16:creationId xmlns:a16="http://schemas.microsoft.com/office/drawing/2014/main" id="{9D03DCDC-9D4D-4FDF-B83A-F158FD56B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481096" y="5193231"/>
            <a:ext cx="228600" cy="228600"/>
          </a:xfrm>
          <a:prstGeom prst="rect">
            <a:avLst/>
          </a:prstGeom>
        </p:spPr>
      </p:pic>
      <p:sp>
        <p:nvSpPr>
          <p:cNvPr id="36" name="Content Placeholder 20">
            <a:extLst>
              <a:ext uri="{FF2B5EF4-FFF2-40B4-BE49-F238E27FC236}">
                <a16:creationId xmlns:a16="http://schemas.microsoft.com/office/drawing/2014/main" id="{DE297F6C-37D7-4230-96EC-610B52AFE6D8}"/>
              </a:ext>
            </a:extLst>
          </p:cNvPr>
          <p:cNvSpPr txBox="1">
            <a:spLocks/>
          </p:cNvSpPr>
          <p:nvPr/>
        </p:nvSpPr>
        <p:spPr>
          <a:xfrm>
            <a:off x="2707009" y="5096385"/>
            <a:ext cx="1294239" cy="38043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2 women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8" name="Content Placeholder 20">
            <a:extLst>
              <a:ext uri="{FF2B5EF4-FFF2-40B4-BE49-F238E27FC236}">
                <a16:creationId xmlns:a16="http://schemas.microsoft.com/office/drawing/2014/main" id="{29DFE6B3-5401-4BBD-9F0A-342718815A7C}"/>
              </a:ext>
            </a:extLst>
          </p:cNvPr>
          <p:cNvSpPr txBox="1">
            <a:spLocks/>
          </p:cNvSpPr>
          <p:nvPr/>
        </p:nvSpPr>
        <p:spPr>
          <a:xfrm>
            <a:off x="2697649" y="5360510"/>
            <a:ext cx="1482447" cy="283413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9 men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40" name="Graphic 39" descr="Male">
            <a:extLst>
              <a:ext uri="{FF2B5EF4-FFF2-40B4-BE49-F238E27FC236}">
                <a16:creationId xmlns:a16="http://schemas.microsoft.com/office/drawing/2014/main" id="{EC568331-E64C-499B-93AF-E1DFD69AC6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2490456" y="5402629"/>
            <a:ext cx="228600" cy="228600"/>
          </a:xfrm>
          <a:prstGeom prst="rect">
            <a:avLst/>
          </a:prstGeom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FB53720-ADFA-4ED4-9C01-07618810EE26}"/>
              </a:ext>
            </a:extLst>
          </p:cNvPr>
          <p:cNvCxnSpPr>
            <a:cxnSpLocks/>
          </p:cNvCxnSpPr>
          <p:nvPr/>
        </p:nvCxnSpPr>
        <p:spPr>
          <a:xfrm>
            <a:off x="1956045" y="3455104"/>
            <a:ext cx="0" cy="169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48018BE-8AD0-4C7D-A58B-54FE30823056}"/>
              </a:ext>
            </a:extLst>
          </p:cNvPr>
          <p:cNvCxnSpPr>
            <a:cxnSpLocks/>
          </p:cNvCxnSpPr>
          <p:nvPr/>
        </p:nvCxnSpPr>
        <p:spPr>
          <a:xfrm flipH="1">
            <a:off x="1749432" y="4360504"/>
            <a:ext cx="2066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3F24F87-AD1F-465F-9955-D19D4AF5E243}"/>
              </a:ext>
            </a:extLst>
          </p:cNvPr>
          <p:cNvCxnSpPr>
            <a:cxnSpLocks/>
          </p:cNvCxnSpPr>
          <p:nvPr/>
        </p:nvCxnSpPr>
        <p:spPr>
          <a:xfrm flipH="1">
            <a:off x="1945471" y="3468658"/>
            <a:ext cx="346641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A9E93C9-D17A-44D3-96C9-BAC3208E298A}"/>
              </a:ext>
            </a:extLst>
          </p:cNvPr>
          <p:cNvCxnSpPr>
            <a:cxnSpLocks/>
          </p:cNvCxnSpPr>
          <p:nvPr/>
        </p:nvCxnSpPr>
        <p:spPr>
          <a:xfrm flipH="1">
            <a:off x="1945469" y="5147104"/>
            <a:ext cx="346643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ontent Placeholder 20">
            <a:extLst>
              <a:ext uri="{FF2B5EF4-FFF2-40B4-BE49-F238E27FC236}">
                <a16:creationId xmlns:a16="http://schemas.microsoft.com/office/drawing/2014/main" id="{7A50BD9B-8971-4C12-AF2D-CF5718F9EE7D}"/>
              </a:ext>
            </a:extLst>
          </p:cNvPr>
          <p:cNvSpPr txBox="1">
            <a:spLocks/>
          </p:cNvSpPr>
          <p:nvPr/>
        </p:nvSpPr>
        <p:spPr>
          <a:xfrm>
            <a:off x="8872931" y="2061653"/>
            <a:ext cx="2768493" cy="1251665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Identified 93 potential Buvidal</a:t>
            </a:r>
            <a:r>
              <a:rPr lang="en-US" sz="1600" baseline="30000" dirty="0"/>
              <a:t>®</a:t>
            </a:r>
            <a:r>
              <a:rPr lang="en-US" sz="1600" dirty="0"/>
              <a:t> candidates</a:t>
            </a:r>
          </a:p>
          <a:p>
            <a:pPr marL="173038" indent="-173038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40 requested conversion from their current ODT</a:t>
            </a: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15F602F-5D31-4F3A-A9A5-DC0627BFADBB}"/>
              </a:ext>
            </a:extLst>
          </p:cNvPr>
          <p:cNvSpPr/>
          <p:nvPr/>
        </p:nvSpPr>
        <p:spPr>
          <a:xfrm>
            <a:off x="6495351" y="2977925"/>
            <a:ext cx="1796368" cy="1008000"/>
          </a:xfrm>
          <a:custGeom>
            <a:avLst/>
            <a:gdLst>
              <a:gd name="connsiteX0" fmla="*/ 0 w 1367266"/>
              <a:gd name="connsiteY0" fmla="*/ 68363 h 683633"/>
              <a:gd name="connsiteX1" fmla="*/ 68363 w 1367266"/>
              <a:gd name="connsiteY1" fmla="*/ 0 h 683633"/>
              <a:gd name="connsiteX2" fmla="*/ 1298903 w 1367266"/>
              <a:gd name="connsiteY2" fmla="*/ 0 h 683633"/>
              <a:gd name="connsiteX3" fmla="*/ 1367266 w 1367266"/>
              <a:gd name="connsiteY3" fmla="*/ 68363 h 683633"/>
              <a:gd name="connsiteX4" fmla="*/ 1367266 w 1367266"/>
              <a:gd name="connsiteY4" fmla="*/ 615270 h 683633"/>
              <a:gd name="connsiteX5" fmla="*/ 1298903 w 1367266"/>
              <a:gd name="connsiteY5" fmla="*/ 683633 h 683633"/>
              <a:gd name="connsiteX6" fmla="*/ 68363 w 1367266"/>
              <a:gd name="connsiteY6" fmla="*/ 683633 h 683633"/>
              <a:gd name="connsiteX7" fmla="*/ 0 w 1367266"/>
              <a:gd name="connsiteY7" fmla="*/ 615270 h 683633"/>
              <a:gd name="connsiteX8" fmla="*/ 0 w 1367266"/>
              <a:gd name="connsiteY8" fmla="*/ 68363 h 68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7266" h="683633">
                <a:moveTo>
                  <a:pt x="0" y="68363"/>
                </a:moveTo>
                <a:cubicBezTo>
                  <a:pt x="0" y="30607"/>
                  <a:pt x="30607" y="0"/>
                  <a:pt x="68363" y="0"/>
                </a:cubicBezTo>
                <a:lnTo>
                  <a:pt x="1298903" y="0"/>
                </a:lnTo>
                <a:cubicBezTo>
                  <a:pt x="1336659" y="0"/>
                  <a:pt x="1367266" y="30607"/>
                  <a:pt x="1367266" y="68363"/>
                </a:cubicBezTo>
                <a:lnTo>
                  <a:pt x="1367266" y="615270"/>
                </a:lnTo>
                <a:cubicBezTo>
                  <a:pt x="1367266" y="653026"/>
                  <a:pt x="1336659" y="683633"/>
                  <a:pt x="1298903" y="683633"/>
                </a:cubicBezTo>
                <a:lnTo>
                  <a:pt x="68363" y="683633"/>
                </a:lnTo>
                <a:cubicBezTo>
                  <a:pt x="30607" y="683633"/>
                  <a:pt x="0" y="653026"/>
                  <a:pt x="0" y="615270"/>
                </a:cubicBezTo>
                <a:lnTo>
                  <a:pt x="0" y="68363"/>
                </a:lnTo>
                <a:close/>
              </a:path>
            </a:pathLst>
          </a:cu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108000" rIns="28913" bIns="28913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Methadone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latin typeface="Univers" panose="020B0503020202020204" pitchFamily="34" charset="0"/>
              </a:rPr>
              <a:t>(n=35)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dirty="0">
              <a:latin typeface="Univers" panose="020B0503020202020204" pitchFamily="34" charset="0"/>
            </a:endParaRPr>
          </a:p>
        </p:txBody>
      </p:sp>
      <p:pic>
        <p:nvPicPr>
          <p:cNvPr id="72" name="Graphic 71" descr="Female">
            <a:extLst>
              <a:ext uri="{FF2B5EF4-FFF2-40B4-BE49-F238E27FC236}">
                <a16:creationId xmlns:a16="http://schemas.microsoft.com/office/drawing/2014/main" id="{D2DA0283-F8A3-46A7-9AE7-D415019041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684335" y="3517791"/>
            <a:ext cx="228600" cy="228600"/>
          </a:xfrm>
          <a:prstGeom prst="rect">
            <a:avLst/>
          </a:prstGeom>
        </p:spPr>
      </p:pic>
      <p:sp>
        <p:nvSpPr>
          <p:cNvPr id="74" name="Content Placeholder 20">
            <a:extLst>
              <a:ext uri="{FF2B5EF4-FFF2-40B4-BE49-F238E27FC236}">
                <a16:creationId xmlns:a16="http://schemas.microsoft.com/office/drawing/2014/main" id="{8C9251EA-D200-4F6A-BFF4-6EDEFDB6A2C2}"/>
              </a:ext>
            </a:extLst>
          </p:cNvPr>
          <p:cNvSpPr txBox="1">
            <a:spLocks/>
          </p:cNvSpPr>
          <p:nvPr/>
        </p:nvSpPr>
        <p:spPr>
          <a:xfrm>
            <a:off x="6910248" y="3420945"/>
            <a:ext cx="1294239" cy="38043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7 women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6" name="Content Placeholder 20">
            <a:extLst>
              <a:ext uri="{FF2B5EF4-FFF2-40B4-BE49-F238E27FC236}">
                <a16:creationId xmlns:a16="http://schemas.microsoft.com/office/drawing/2014/main" id="{7FB842D8-020E-4686-988E-0DCABBFF6F1C}"/>
              </a:ext>
            </a:extLst>
          </p:cNvPr>
          <p:cNvSpPr txBox="1">
            <a:spLocks/>
          </p:cNvSpPr>
          <p:nvPr/>
        </p:nvSpPr>
        <p:spPr>
          <a:xfrm>
            <a:off x="6900888" y="3685070"/>
            <a:ext cx="1482447" cy="283413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28 men (1 youth)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78" name="Graphic 77" descr="Male">
            <a:extLst>
              <a:ext uri="{FF2B5EF4-FFF2-40B4-BE49-F238E27FC236}">
                <a16:creationId xmlns:a16="http://schemas.microsoft.com/office/drawing/2014/main" id="{E28C73D9-22C7-4B37-B6D5-CAED38E256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693695" y="3727189"/>
            <a:ext cx="228600" cy="228600"/>
          </a:xfrm>
          <a:prstGeom prst="rect">
            <a:avLst/>
          </a:prstGeom>
        </p:spPr>
      </p:pic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AB6F2A87-29B5-4B81-8332-ED911CC7FCAB}"/>
              </a:ext>
            </a:extLst>
          </p:cNvPr>
          <p:cNvSpPr/>
          <p:nvPr/>
        </p:nvSpPr>
        <p:spPr>
          <a:xfrm>
            <a:off x="6496980" y="4647694"/>
            <a:ext cx="1796368" cy="1008000"/>
          </a:xfrm>
          <a:custGeom>
            <a:avLst/>
            <a:gdLst>
              <a:gd name="connsiteX0" fmla="*/ 0 w 1367266"/>
              <a:gd name="connsiteY0" fmla="*/ 68363 h 683633"/>
              <a:gd name="connsiteX1" fmla="*/ 68363 w 1367266"/>
              <a:gd name="connsiteY1" fmla="*/ 0 h 683633"/>
              <a:gd name="connsiteX2" fmla="*/ 1298903 w 1367266"/>
              <a:gd name="connsiteY2" fmla="*/ 0 h 683633"/>
              <a:gd name="connsiteX3" fmla="*/ 1367266 w 1367266"/>
              <a:gd name="connsiteY3" fmla="*/ 68363 h 683633"/>
              <a:gd name="connsiteX4" fmla="*/ 1367266 w 1367266"/>
              <a:gd name="connsiteY4" fmla="*/ 615270 h 683633"/>
              <a:gd name="connsiteX5" fmla="*/ 1298903 w 1367266"/>
              <a:gd name="connsiteY5" fmla="*/ 683633 h 683633"/>
              <a:gd name="connsiteX6" fmla="*/ 68363 w 1367266"/>
              <a:gd name="connsiteY6" fmla="*/ 683633 h 683633"/>
              <a:gd name="connsiteX7" fmla="*/ 0 w 1367266"/>
              <a:gd name="connsiteY7" fmla="*/ 615270 h 683633"/>
              <a:gd name="connsiteX8" fmla="*/ 0 w 1367266"/>
              <a:gd name="connsiteY8" fmla="*/ 68363 h 68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7266" h="683633">
                <a:moveTo>
                  <a:pt x="0" y="68363"/>
                </a:moveTo>
                <a:cubicBezTo>
                  <a:pt x="0" y="30607"/>
                  <a:pt x="30607" y="0"/>
                  <a:pt x="68363" y="0"/>
                </a:cubicBezTo>
                <a:lnTo>
                  <a:pt x="1298903" y="0"/>
                </a:lnTo>
                <a:cubicBezTo>
                  <a:pt x="1336659" y="0"/>
                  <a:pt x="1367266" y="30607"/>
                  <a:pt x="1367266" y="68363"/>
                </a:cubicBezTo>
                <a:lnTo>
                  <a:pt x="1367266" y="615270"/>
                </a:lnTo>
                <a:cubicBezTo>
                  <a:pt x="1367266" y="653026"/>
                  <a:pt x="1336659" y="683633"/>
                  <a:pt x="1298903" y="683633"/>
                </a:cubicBezTo>
                <a:lnTo>
                  <a:pt x="68363" y="683633"/>
                </a:lnTo>
                <a:cubicBezTo>
                  <a:pt x="30607" y="683633"/>
                  <a:pt x="0" y="653026"/>
                  <a:pt x="0" y="615270"/>
                </a:cubicBezTo>
                <a:lnTo>
                  <a:pt x="0" y="68363"/>
                </a:lnTo>
                <a:close/>
              </a:path>
            </a:pathLst>
          </a:cu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108000" rIns="28913" bIns="28913" numCol="1" spcCol="1270" anchor="t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buNone/>
            </a:pPr>
            <a:r>
              <a:rPr lang="en-GB" sz="1300" kern="1200" dirty="0">
                <a:latin typeface="Univers" panose="020B0503020202020204" pitchFamily="34" charset="0"/>
              </a:rPr>
              <a:t>Buprenorphine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latin typeface="Univers" panose="020B0503020202020204" pitchFamily="34" charset="0"/>
              </a:rPr>
              <a:t>(n=5)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300" dirty="0">
              <a:latin typeface="Univers" panose="020B0503020202020204" pitchFamily="34" charset="0"/>
            </a:endParaRPr>
          </a:p>
        </p:txBody>
      </p:sp>
      <p:pic>
        <p:nvPicPr>
          <p:cNvPr id="82" name="Graphic 81" descr="Female">
            <a:extLst>
              <a:ext uri="{FF2B5EF4-FFF2-40B4-BE49-F238E27FC236}">
                <a16:creationId xmlns:a16="http://schemas.microsoft.com/office/drawing/2014/main" id="{6B376C5E-AB0A-4155-A250-48029DE983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685964" y="5187560"/>
            <a:ext cx="228600" cy="228600"/>
          </a:xfrm>
          <a:prstGeom prst="rect">
            <a:avLst/>
          </a:prstGeom>
        </p:spPr>
      </p:pic>
      <p:sp>
        <p:nvSpPr>
          <p:cNvPr id="84" name="Content Placeholder 20">
            <a:extLst>
              <a:ext uri="{FF2B5EF4-FFF2-40B4-BE49-F238E27FC236}">
                <a16:creationId xmlns:a16="http://schemas.microsoft.com/office/drawing/2014/main" id="{4B7DC440-7972-4839-AFB6-9B13188759A5}"/>
              </a:ext>
            </a:extLst>
          </p:cNvPr>
          <p:cNvSpPr txBox="1">
            <a:spLocks/>
          </p:cNvSpPr>
          <p:nvPr/>
        </p:nvSpPr>
        <p:spPr>
          <a:xfrm>
            <a:off x="6911877" y="5090714"/>
            <a:ext cx="1294239" cy="38043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2 women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6" name="Content Placeholder 20">
            <a:extLst>
              <a:ext uri="{FF2B5EF4-FFF2-40B4-BE49-F238E27FC236}">
                <a16:creationId xmlns:a16="http://schemas.microsoft.com/office/drawing/2014/main" id="{5E2FA75B-53A7-4B18-AB36-2398B5FB285C}"/>
              </a:ext>
            </a:extLst>
          </p:cNvPr>
          <p:cNvSpPr txBox="1">
            <a:spLocks/>
          </p:cNvSpPr>
          <p:nvPr/>
        </p:nvSpPr>
        <p:spPr>
          <a:xfrm>
            <a:off x="6902517" y="5354839"/>
            <a:ext cx="1482447" cy="283413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bg1"/>
                </a:solidFill>
              </a:rPr>
              <a:t>3 men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88" name="Graphic 87" descr="Male">
            <a:extLst>
              <a:ext uri="{FF2B5EF4-FFF2-40B4-BE49-F238E27FC236}">
                <a16:creationId xmlns:a16="http://schemas.microsoft.com/office/drawing/2014/main" id="{7721F155-D937-48B1-9DA1-3F7F9D22D7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695324" y="5396958"/>
            <a:ext cx="228600" cy="228600"/>
          </a:xfrm>
          <a:prstGeom prst="rect">
            <a:avLst/>
          </a:prstGeom>
        </p:spPr>
      </p:pic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85A80E6E-583F-44AF-9005-5754246D03E9}"/>
              </a:ext>
            </a:extLst>
          </p:cNvPr>
          <p:cNvCxnSpPr>
            <a:cxnSpLocks/>
          </p:cNvCxnSpPr>
          <p:nvPr/>
        </p:nvCxnSpPr>
        <p:spPr>
          <a:xfrm flipH="1">
            <a:off x="4113114" y="3468658"/>
            <a:ext cx="507507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A15D62E-7CC9-40C3-B618-C034808C4FC5}"/>
              </a:ext>
            </a:extLst>
          </p:cNvPr>
          <p:cNvCxnSpPr>
            <a:cxnSpLocks/>
          </p:cNvCxnSpPr>
          <p:nvPr/>
        </p:nvCxnSpPr>
        <p:spPr>
          <a:xfrm flipH="1">
            <a:off x="4114743" y="5147104"/>
            <a:ext cx="505878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42A00F83-23DA-4A86-A470-78BB70661ABB}"/>
              </a:ext>
            </a:extLst>
          </p:cNvPr>
          <p:cNvSpPr/>
          <p:nvPr/>
        </p:nvSpPr>
        <p:spPr>
          <a:xfrm>
            <a:off x="4620621" y="2972869"/>
            <a:ext cx="1367262" cy="2679638"/>
          </a:xfrm>
          <a:prstGeom prst="roundRect">
            <a:avLst>
              <a:gd name="adj" fmla="val 6508"/>
            </a:avLst>
          </a:prstGeom>
          <a:solidFill>
            <a:srgbClr val="06B5D9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13" tIns="28913" rIns="28913" bIns="28913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en-GB" sz="1300" dirty="0">
                <a:latin typeface="Univers" panose="020B0503020202020204" pitchFamily="34" charset="0"/>
              </a:rPr>
              <a:t>Consultation</a:t>
            </a:r>
          </a:p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en-GB" sz="1300" dirty="0">
                <a:latin typeface="Univers" panose="020B0503020202020204" pitchFamily="34" charset="0"/>
              </a:rPr>
              <a:t>about</a:t>
            </a:r>
          </a:p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en-GB" sz="1300" dirty="0">
                <a:latin typeface="Univers" panose="020B0503020202020204" pitchFamily="34" charset="0"/>
              </a:rPr>
              <a:t>Buvidal®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5822515-7B22-40AB-AA81-ED07AC222424}"/>
              </a:ext>
            </a:extLst>
          </p:cNvPr>
          <p:cNvCxnSpPr>
            <a:cxnSpLocks/>
          </p:cNvCxnSpPr>
          <p:nvPr/>
        </p:nvCxnSpPr>
        <p:spPr>
          <a:xfrm flipH="1">
            <a:off x="5987883" y="3468658"/>
            <a:ext cx="507507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19B47092-2ECC-4634-8FDB-436D54A881D2}"/>
              </a:ext>
            </a:extLst>
          </p:cNvPr>
          <p:cNvCxnSpPr>
            <a:cxnSpLocks/>
          </p:cNvCxnSpPr>
          <p:nvPr/>
        </p:nvCxnSpPr>
        <p:spPr>
          <a:xfrm flipH="1">
            <a:off x="5991102" y="5147104"/>
            <a:ext cx="505878" cy="0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ontent Placeholder 20">
            <a:extLst>
              <a:ext uri="{FF2B5EF4-FFF2-40B4-BE49-F238E27FC236}">
                <a16:creationId xmlns:a16="http://schemas.microsoft.com/office/drawing/2014/main" id="{2E3BC2D8-4C30-427D-8FE1-A499BEDF1333}"/>
              </a:ext>
            </a:extLst>
          </p:cNvPr>
          <p:cNvSpPr txBox="1">
            <a:spLocks/>
          </p:cNvSpPr>
          <p:nvPr/>
        </p:nvSpPr>
        <p:spPr>
          <a:xfrm>
            <a:off x="6492132" y="2633773"/>
            <a:ext cx="1799587" cy="283414"/>
          </a:xfrm>
          <a:prstGeom prst="rect">
            <a:avLst/>
          </a:prstGeom>
        </p:spPr>
        <p:txBody>
          <a:bodyPr vert="horz" lIns="0" tIns="45720" rIns="0" bIns="45720" rtlCol="0" anchor="t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Previous ODT</a:t>
            </a:r>
            <a:endParaRPr lang="en-US" sz="1200" baseline="30000" dirty="0"/>
          </a:p>
        </p:txBody>
      </p:sp>
    </p:spTree>
    <p:extLst>
      <p:ext uri="{BB962C8B-B14F-4D97-AF65-F5344CB8AC3E}">
        <p14:creationId xmlns:p14="http://schemas.microsoft.com/office/powerpoint/2010/main" val="179494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001430"/>
      </a:dk1>
      <a:lt1>
        <a:srgbClr val="FFFFFF"/>
      </a:lt1>
      <a:dk2>
        <a:srgbClr val="009192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EDA1624F4D3041A85DC9FCA8D9E6F3" ma:contentTypeVersion="12" ma:contentTypeDescription="Create a new document." ma:contentTypeScope="" ma:versionID="cc008d46ac3789e0b78263b74d4c60ec">
  <xsd:schema xmlns:xsd="http://www.w3.org/2001/XMLSchema" xmlns:xs="http://www.w3.org/2001/XMLSchema" xmlns:p="http://schemas.microsoft.com/office/2006/metadata/properties" xmlns:ns2="00f50392-e8d7-4602-aa35-782b291a945d" xmlns:ns3="4b406b48-8e5a-430a-ab3d-247bd70fae64" targetNamespace="http://schemas.microsoft.com/office/2006/metadata/properties" ma:root="true" ma:fieldsID="de3ff5c55f5e9a7c2f28626155889c75" ns2:_="" ns3:_="">
    <xsd:import namespace="00f50392-e8d7-4602-aa35-782b291a945d"/>
    <xsd:import namespace="4b406b48-8e5a-430a-ab3d-247bd70fae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f50392-e8d7-4602-aa35-782b291a94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06b48-8e5a-430a-ab3d-247bd70fae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DE9AD6-81E1-4B5D-ACA8-938A7F4E640E}"/>
</file>

<file path=customXml/itemProps2.xml><?xml version="1.0" encoding="utf-8"?>
<ds:datastoreItem xmlns:ds="http://schemas.openxmlformats.org/officeDocument/2006/customXml" ds:itemID="{81F1F865-B658-4F85-8099-012CB3100FAF}"/>
</file>

<file path=customXml/itemProps3.xml><?xml version="1.0" encoding="utf-8"?>
<ds:datastoreItem xmlns:ds="http://schemas.openxmlformats.org/officeDocument/2006/customXml" ds:itemID="{B27A3148-7CEF-491D-AEF0-12FE3BA2CC26}"/>
</file>

<file path=docProps/app.xml><?xml version="1.0" encoding="utf-8"?>
<Properties xmlns="http://schemas.openxmlformats.org/officeDocument/2006/extended-properties" xmlns:vt="http://schemas.openxmlformats.org/officeDocument/2006/docPropsVTypes">
  <TotalTime>2422</TotalTime>
  <Words>2015</Words>
  <Application>Microsoft Office PowerPoint</Application>
  <PresentationFormat>Widescreen</PresentationFormat>
  <Paragraphs>341</Paragraphs>
  <Slides>29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Symbol</vt:lpstr>
      <vt:lpstr>Univers</vt:lpstr>
      <vt:lpstr>Office Theme</vt:lpstr>
      <vt:lpstr>Long-acting injectable buprenorphine: experience from a prison pilot in Scotland</vt:lpstr>
      <vt:lpstr>Proposal for a pilot of long-acting injectable buprenorphine in Scottish prisons</vt:lpstr>
      <vt:lpstr>Rationale</vt:lpstr>
      <vt:lpstr>COVID-19 Continuity of ODT</vt:lpstr>
      <vt:lpstr>Pilot service overview</vt:lpstr>
      <vt:lpstr>NHSFV Challenges introducing Buvidal®</vt:lpstr>
      <vt:lpstr>NHSFV Challenges introducing Buvidal®</vt:lpstr>
      <vt:lpstr>Buvidal® uptake in Forth Valley prisons</vt:lpstr>
      <vt:lpstr>Buvidal® uptake in Forth Valley prisons</vt:lpstr>
      <vt:lpstr> Forth Valley -Reasons patients did not want to convert to Buvidal®</vt:lpstr>
      <vt:lpstr>Increasing Buvidal® uptake</vt:lpstr>
      <vt:lpstr>Converting patients from daily buprenorphine to Buvidal®</vt:lpstr>
      <vt:lpstr>Converting patients from daily  methadone to Buvidal®</vt:lpstr>
      <vt:lpstr>Requirement for “top-up” doses each month</vt:lpstr>
      <vt:lpstr>Buvidal® monthly dose disposition</vt:lpstr>
      <vt:lpstr>NHSFV Seems to be going well?</vt:lpstr>
      <vt:lpstr>NHSFV Seems to be going well?</vt:lpstr>
      <vt:lpstr>Feedback from individual NHSFV patients who converted to Buvidal®</vt:lpstr>
      <vt:lpstr>PowerPoint Presentation</vt:lpstr>
      <vt:lpstr>HMP Shotts -Transferring from daily sublingual to  long-acting injectable buprenorphine </vt:lpstr>
      <vt:lpstr>Patient RW – HMP Shotts</vt:lpstr>
      <vt:lpstr>Patient GMcC – HMP Shotts</vt:lpstr>
      <vt:lpstr>Patient AS – HMP Shotts</vt:lpstr>
      <vt:lpstr>Patients switched from methadone – HMP Shotts</vt:lpstr>
      <vt:lpstr>Transfer from high dose methadone – HMP Shotts</vt:lpstr>
      <vt:lpstr>Clinical experience of long-acting injectable buprenorphine HMP Shotts</vt:lpstr>
      <vt:lpstr>Patient experience of long-acting injectable buprenorphine – HMP Shotts</vt:lpstr>
      <vt:lpstr>Learnings &amp; Tips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Opioid dependency treatment in prisons</dc:title>
  <dc:creator>Mandi Watty-Miller</dc:creator>
  <cp:lastModifiedBy>Thomas Byrne</cp:lastModifiedBy>
  <cp:revision>132</cp:revision>
  <dcterms:created xsi:type="dcterms:W3CDTF">2020-10-16T11:59:35Z</dcterms:created>
  <dcterms:modified xsi:type="dcterms:W3CDTF">2021-01-25T17:00:12Z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0x0101000EEDA1624F4D3041A85DC9FCA8D9E6F3</vt:lpwstr>
  </property>
</Properties>
</file>