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0" Type="http://schemas.openxmlformats.org/officeDocument/2006/relationships/image" Target="../media/image9.jpg"/><Relationship Id="rId11" Type="http://schemas.openxmlformats.org/officeDocument/2006/relationships/image" Target="../media/image10.jpg"/><Relationship Id="rId12" Type="http://schemas.openxmlformats.org/officeDocument/2006/relationships/image" Target="../media/image11.jpg"/><Relationship Id="rId13" Type="http://schemas.openxmlformats.org/officeDocument/2006/relationships/image" Target="../media/image12.jpg"/><Relationship Id="rId14" Type="http://schemas.openxmlformats.org/officeDocument/2006/relationships/image" Target="../media/image13.jpg"/><Relationship Id="rId15" Type="http://schemas.openxmlformats.org/officeDocument/2006/relationships/image" Target="../media/image1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98385" y="1692371"/>
            <a:ext cx="5061628" cy="1172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9008" y="1573100"/>
            <a:ext cx="1037347" cy="394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497059" y="1573100"/>
            <a:ext cx="433322" cy="3942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074821" y="1573100"/>
            <a:ext cx="2258528" cy="473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12235" y="3321033"/>
            <a:ext cx="1536325" cy="2234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035429" y="4267282"/>
            <a:ext cx="892906" cy="8936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477791" y="1573101"/>
            <a:ext cx="1470670" cy="407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466706" y="3715304"/>
            <a:ext cx="1286836" cy="12616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092902" y="1573101"/>
            <a:ext cx="617156" cy="407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5213126" y="4267282"/>
            <a:ext cx="1352491" cy="13668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828237" y="1651955"/>
            <a:ext cx="695941" cy="3285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668621" y="1665097"/>
            <a:ext cx="617156" cy="4205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430216" y="1573101"/>
            <a:ext cx="1326229" cy="407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038333" y="4175285"/>
            <a:ext cx="958561" cy="9593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126" y="7171742"/>
            <a:ext cx="10058273" cy="49940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50916" y="2626391"/>
            <a:ext cx="6156566" cy="2627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Relationship Id="rId4" Type="http://schemas.openxmlformats.org/officeDocument/2006/relationships/image" Target="../media/image1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jpg"/><Relationship Id="rId4" Type="http://schemas.openxmlformats.org/officeDocument/2006/relationships/image" Target="../media/image22.jpg"/><Relationship Id="rId5" Type="http://schemas.openxmlformats.org/officeDocument/2006/relationships/image" Target="../media/image23.jpg"/><Relationship Id="rId6" Type="http://schemas.openxmlformats.org/officeDocument/2006/relationships/image" Target="../media/image24.jpg"/><Relationship Id="rId7" Type="http://schemas.openxmlformats.org/officeDocument/2006/relationships/image" Target="../media/image2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g"/><Relationship Id="rId3" Type="http://schemas.openxmlformats.org/officeDocument/2006/relationships/image" Target="../media/image29.jpg"/><Relationship Id="rId4" Type="http://schemas.openxmlformats.org/officeDocument/2006/relationships/image" Target="../media/image3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664" y="2166227"/>
            <a:ext cx="5675630" cy="10121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Kirsten</a:t>
            </a:r>
            <a:r>
              <a:rPr dirty="0" sz="2150" spc="-5">
                <a:solidFill>
                  <a:srgbClr val="333433"/>
                </a:solidFill>
                <a:latin typeface="Arial"/>
                <a:cs typeface="Arial"/>
              </a:rPr>
              <a:t> </a:t>
            </a:r>
            <a:r>
              <a:rPr dirty="0" sz="2150" spc="30">
                <a:solidFill>
                  <a:srgbClr val="333433"/>
                </a:solidFill>
                <a:latin typeface="Arial"/>
                <a:cs typeface="Arial"/>
              </a:rPr>
              <a:t>Horsburgh</a:t>
            </a:r>
            <a:endParaRPr sz="2150">
              <a:latin typeface="Arial"/>
              <a:cs typeface="Arial"/>
            </a:endParaRPr>
          </a:p>
          <a:p>
            <a:pPr marL="13335" marR="5080">
              <a:lnSpc>
                <a:spcPct val="100000"/>
              </a:lnSpc>
              <a:spcBef>
                <a:spcPts val="10"/>
              </a:spcBef>
            </a:pPr>
            <a:r>
              <a:rPr dirty="0" sz="2150" spc="20">
                <a:solidFill>
                  <a:srgbClr val="333433"/>
                </a:solidFill>
                <a:latin typeface="Arial"/>
                <a:cs typeface="Arial"/>
              </a:rPr>
              <a:t>Strategy Coordinator </a:t>
            </a:r>
            <a:r>
              <a:rPr dirty="0" sz="2150" spc="40">
                <a:solidFill>
                  <a:srgbClr val="333433"/>
                </a:solidFill>
                <a:latin typeface="Arial"/>
                <a:cs typeface="Arial"/>
              </a:rPr>
              <a:t>(drug death </a:t>
            </a:r>
            <a:r>
              <a:rPr dirty="0" sz="2150" spc="20">
                <a:solidFill>
                  <a:srgbClr val="333433"/>
                </a:solidFill>
                <a:latin typeface="Arial"/>
                <a:cs typeface="Arial"/>
              </a:rPr>
              <a:t>prevention)  </a:t>
            </a:r>
            <a:r>
              <a:rPr dirty="0" sz="2150" spc="25">
                <a:solidFill>
                  <a:srgbClr val="333433"/>
                </a:solidFill>
                <a:latin typeface="Arial"/>
                <a:cs typeface="Arial"/>
              </a:rPr>
              <a:t>Scottish </a:t>
            </a: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Drugs</a:t>
            </a:r>
            <a:r>
              <a:rPr dirty="0" sz="2150" spc="155">
                <a:solidFill>
                  <a:srgbClr val="333433"/>
                </a:solidFill>
                <a:latin typeface="Arial"/>
                <a:cs typeface="Arial"/>
              </a:rPr>
              <a:t> </a:t>
            </a: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Forum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664" y="2166227"/>
            <a:ext cx="5675630" cy="10121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Kirsten</a:t>
            </a:r>
            <a:r>
              <a:rPr dirty="0" sz="2150" spc="-5">
                <a:solidFill>
                  <a:srgbClr val="333433"/>
                </a:solidFill>
                <a:latin typeface="Arial"/>
                <a:cs typeface="Arial"/>
              </a:rPr>
              <a:t> </a:t>
            </a:r>
            <a:r>
              <a:rPr dirty="0" sz="2150" spc="30">
                <a:solidFill>
                  <a:srgbClr val="333433"/>
                </a:solidFill>
                <a:latin typeface="Arial"/>
                <a:cs typeface="Arial"/>
              </a:rPr>
              <a:t>Horsburgh</a:t>
            </a:r>
            <a:endParaRPr sz="2150">
              <a:latin typeface="Arial"/>
              <a:cs typeface="Arial"/>
            </a:endParaRPr>
          </a:p>
          <a:p>
            <a:pPr marL="13335" marR="5080">
              <a:lnSpc>
                <a:spcPct val="100000"/>
              </a:lnSpc>
              <a:spcBef>
                <a:spcPts val="10"/>
              </a:spcBef>
            </a:pPr>
            <a:r>
              <a:rPr dirty="0" sz="2150" spc="20">
                <a:solidFill>
                  <a:srgbClr val="333433"/>
                </a:solidFill>
                <a:latin typeface="Arial"/>
                <a:cs typeface="Arial"/>
              </a:rPr>
              <a:t>Strategy Coordinator </a:t>
            </a:r>
            <a:r>
              <a:rPr dirty="0" sz="2150" spc="40">
                <a:solidFill>
                  <a:srgbClr val="333433"/>
                </a:solidFill>
                <a:latin typeface="Arial"/>
                <a:cs typeface="Arial"/>
              </a:rPr>
              <a:t>(drug death </a:t>
            </a:r>
            <a:r>
              <a:rPr dirty="0" sz="2150" spc="20">
                <a:solidFill>
                  <a:srgbClr val="333433"/>
                </a:solidFill>
                <a:latin typeface="Arial"/>
                <a:cs typeface="Arial"/>
              </a:rPr>
              <a:t>prevention)  </a:t>
            </a:r>
            <a:r>
              <a:rPr dirty="0" sz="2150" spc="25">
                <a:solidFill>
                  <a:srgbClr val="333433"/>
                </a:solidFill>
                <a:latin typeface="Arial"/>
                <a:cs typeface="Arial"/>
              </a:rPr>
              <a:t>Scottish </a:t>
            </a: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Drugs</a:t>
            </a:r>
            <a:r>
              <a:rPr dirty="0" sz="2150" spc="155">
                <a:solidFill>
                  <a:srgbClr val="333433"/>
                </a:solidFill>
                <a:latin typeface="Arial"/>
                <a:cs typeface="Arial"/>
              </a:rPr>
              <a:t> </a:t>
            </a: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Forum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" y="114300"/>
            <a:ext cx="10058273" cy="7556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33318" y="140585"/>
            <a:ext cx="3151435" cy="31015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660009" y="3242178"/>
            <a:ext cx="0" cy="1301115"/>
          </a:xfrm>
          <a:custGeom>
            <a:avLst/>
            <a:gdLst/>
            <a:ahLst/>
            <a:cxnLst/>
            <a:rect l="l" t="t" r="r" b="b"/>
            <a:pathLst>
              <a:path w="0" h="1301114">
                <a:moveTo>
                  <a:pt x="0" y="1301092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97884" y="3242178"/>
            <a:ext cx="0" cy="1301115"/>
          </a:xfrm>
          <a:custGeom>
            <a:avLst/>
            <a:gdLst/>
            <a:ahLst/>
            <a:cxnLst/>
            <a:rect l="l" t="t" r="r" b="b"/>
            <a:pathLst>
              <a:path w="0" h="1301114">
                <a:moveTo>
                  <a:pt x="0" y="1301092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64660" y="117585"/>
            <a:ext cx="1169035" cy="0"/>
          </a:xfrm>
          <a:custGeom>
            <a:avLst/>
            <a:gdLst/>
            <a:ahLst/>
            <a:cxnLst/>
            <a:rect l="l" t="t" r="r" b="b"/>
            <a:pathLst>
              <a:path w="1169035" h="0">
                <a:moveTo>
                  <a:pt x="0" y="0"/>
                </a:moveTo>
                <a:lnTo>
                  <a:pt x="1168656" y="0"/>
                </a:lnTo>
              </a:path>
            </a:pathLst>
          </a:custGeom>
          <a:ln w="65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31337" y="7664577"/>
            <a:ext cx="2022475" cy="0"/>
          </a:xfrm>
          <a:custGeom>
            <a:avLst/>
            <a:gdLst/>
            <a:ahLst/>
            <a:cxnLst/>
            <a:rect l="l" t="t" r="r" b="b"/>
            <a:pathLst>
              <a:path w="2022475" h="0">
                <a:moveTo>
                  <a:pt x="0" y="0"/>
                </a:moveTo>
                <a:lnTo>
                  <a:pt x="2022171" y="0"/>
                </a:lnTo>
              </a:path>
            </a:pathLst>
          </a:custGeom>
          <a:ln w="19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algn="ctr" marL="12700" marR="5080">
              <a:lnSpc>
                <a:spcPct val="98600"/>
              </a:lnSpc>
              <a:spcBef>
                <a:spcPts val="229"/>
              </a:spcBef>
            </a:pPr>
            <a:r>
              <a:rPr dirty="0" sz="5800" spc="235">
                <a:latin typeface="Times New Roman"/>
                <a:cs typeface="Times New Roman"/>
              </a:rPr>
              <a:t>40,000+ </a:t>
            </a:r>
            <a:r>
              <a:rPr dirty="0" sz="5700" spc="270"/>
              <a:t>naloxone  </a:t>
            </a:r>
            <a:r>
              <a:rPr dirty="0" sz="5700" spc="375"/>
              <a:t>kits </a:t>
            </a:r>
            <a:r>
              <a:rPr dirty="0" sz="5700" spc="355"/>
              <a:t>is </a:t>
            </a:r>
            <a:r>
              <a:rPr dirty="0" sz="5700" spc="555"/>
              <a:t>no </a:t>
            </a:r>
            <a:r>
              <a:rPr dirty="0" sz="5700" spc="280"/>
              <a:t>small  </a:t>
            </a:r>
            <a:r>
              <a:rPr dirty="0" sz="5700" spc="165"/>
              <a:t>feat</a:t>
            </a:r>
            <a:endParaRPr sz="5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4439" y="114300"/>
            <a:ext cx="7550313" cy="4166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6" y="4162144"/>
            <a:ext cx="4385748" cy="35090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98972" y="4543272"/>
            <a:ext cx="4359427" cy="31278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60701" y="3268462"/>
            <a:ext cx="0" cy="894080"/>
          </a:xfrm>
          <a:custGeom>
            <a:avLst/>
            <a:gdLst/>
            <a:ahLst/>
            <a:cxnLst/>
            <a:rect l="l" t="t" r="r" b="b"/>
            <a:pathLst>
              <a:path w="0" h="894079">
                <a:moveTo>
                  <a:pt x="0" y="893680"/>
                </a:moveTo>
                <a:lnTo>
                  <a:pt x="0" y="0"/>
                </a:lnTo>
              </a:path>
            </a:pathLst>
          </a:custGeom>
          <a:ln w="328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8576" y="3268462"/>
            <a:ext cx="0" cy="894080"/>
          </a:xfrm>
          <a:custGeom>
            <a:avLst/>
            <a:gdLst/>
            <a:ahLst/>
            <a:cxnLst/>
            <a:rect l="l" t="t" r="r" b="b"/>
            <a:pathLst>
              <a:path w="0" h="894079">
                <a:moveTo>
                  <a:pt x="0" y="893680"/>
                </a:moveTo>
                <a:lnTo>
                  <a:pt x="0" y="0"/>
                </a:lnTo>
              </a:path>
            </a:pathLst>
          </a:custGeom>
          <a:ln w="131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60009" y="3938722"/>
            <a:ext cx="0" cy="605155"/>
          </a:xfrm>
          <a:custGeom>
            <a:avLst/>
            <a:gdLst/>
            <a:ahLst/>
            <a:cxnLst/>
            <a:rect l="l" t="t" r="r" b="b"/>
            <a:pathLst>
              <a:path w="0" h="605154">
                <a:moveTo>
                  <a:pt x="0" y="604548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660009" y="3255320"/>
            <a:ext cx="0" cy="578485"/>
          </a:xfrm>
          <a:custGeom>
            <a:avLst/>
            <a:gdLst/>
            <a:ahLst/>
            <a:cxnLst/>
            <a:rect l="l" t="t" r="r" b="b"/>
            <a:pathLst>
              <a:path w="0" h="578485">
                <a:moveTo>
                  <a:pt x="0" y="578262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791319" y="3255320"/>
            <a:ext cx="0" cy="1288415"/>
          </a:xfrm>
          <a:custGeom>
            <a:avLst/>
            <a:gdLst/>
            <a:ahLst/>
            <a:cxnLst/>
            <a:rect l="l" t="t" r="r" b="b"/>
            <a:pathLst>
              <a:path w="0" h="1288414">
                <a:moveTo>
                  <a:pt x="0" y="1287949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51529" y="117585"/>
            <a:ext cx="1182370" cy="0"/>
          </a:xfrm>
          <a:custGeom>
            <a:avLst/>
            <a:gdLst/>
            <a:ahLst/>
            <a:cxnLst/>
            <a:rect l="l" t="t" r="r" b="b"/>
            <a:pathLst>
              <a:path w="1182370" h="0">
                <a:moveTo>
                  <a:pt x="0" y="0"/>
                </a:moveTo>
                <a:lnTo>
                  <a:pt x="1181787" y="0"/>
                </a:lnTo>
              </a:path>
            </a:pathLst>
          </a:custGeom>
          <a:ln w="65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85874" y="7520011"/>
            <a:ext cx="1313180" cy="0"/>
          </a:xfrm>
          <a:custGeom>
            <a:avLst/>
            <a:gdLst/>
            <a:ahLst/>
            <a:cxnLst/>
            <a:rect l="l" t="t" r="r" b="b"/>
            <a:pathLst>
              <a:path w="1313179" h="0">
                <a:moveTo>
                  <a:pt x="0" y="0"/>
                </a:moveTo>
                <a:lnTo>
                  <a:pt x="1313097" y="0"/>
                </a:lnTo>
              </a:path>
            </a:pathLst>
          </a:custGeom>
          <a:ln w="19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846705" y="900910"/>
            <a:ext cx="2314575" cy="47815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65" b="1">
                <a:latin typeface="Arial"/>
                <a:cs typeface="Arial"/>
              </a:rPr>
              <a:t>Peer</a:t>
            </a:r>
            <a:r>
              <a:rPr dirty="0" sz="2950" spc="90" b="1">
                <a:latin typeface="Arial"/>
                <a:cs typeface="Arial"/>
              </a:rPr>
              <a:t> </a:t>
            </a:r>
            <a:r>
              <a:rPr dirty="0" sz="2950" spc="85" b="1">
                <a:latin typeface="Arial"/>
                <a:cs typeface="Arial"/>
              </a:rPr>
              <a:t>Supply</a:t>
            </a:r>
            <a:endParaRPr sz="2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42424" y="4533343"/>
            <a:ext cx="4867910" cy="2148205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283845">
              <a:lnSpc>
                <a:spcPct val="100000"/>
              </a:lnSpc>
              <a:spcBef>
                <a:spcPts val="1185"/>
              </a:spcBef>
            </a:pPr>
            <a:r>
              <a:rPr dirty="0" sz="2050" spc="7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dirty="0" sz="2050" spc="45">
                <a:solidFill>
                  <a:srgbClr val="333333"/>
                </a:solidFill>
                <a:latin typeface="Arial"/>
                <a:cs typeface="Arial"/>
              </a:rPr>
              <a:t>September </a:t>
            </a:r>
            <a:r>
              <a:rPr dirty="0" sz="2050" spc="40">
                <a:solidFill>
                  <a:srgbClr val="333333"/>
                </a:solidFill>
                <a:latin typeface="Arial"/>
                <a:cs typeface="Arial"/>
              </a:rPr>
              <a:t>2017- </a:t>
            </a:r>
            <a:r>
              <a:rPr dirty="0" sz="2100" spc="60">
                <a:solidFill>
                  <a:srgbClr val="333333"/>
                </a:solidFill>
                <a:latin typeface="Arial"/>
                <a:cs typeface="Arial"/>
              </a:rPr>
              <a:t>May</a:t>
            </a:r>
            <a:r>
              <a:rPr dirty="0" sz="2100" spc="-2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050" spc="55">
                <a:solidFill>
                  <a:srgbClr val="333333"/>
                </a:solidFill>
                <a:latin typeface="Arial"/>
                <a:cs typeface="Arial"/>
              </a:rPr>
              <a:t>2018</a:t>
            </a:r>
            <a:endParaRPr sz="2050">
              <a:latin typeface="Arial"/>
              <a:cs typeface="Arial"/>
            </a:endParaRPr>
          </a:p>
          <a:p>
            <a:pPr algn="ctr" marL="15240">
              <a:lnSpc>
                <a:spcPts val="3810"/>
              </a:lnSpc>
              <a:spcBef>
                <a:spcPts val="1655"/>
              </a:spcBef>
            </a:pPr>
            <a:r>
              <a:rPr dirty="0" sz="3200" spc="55" b="1">
                <a:solidFill>
                  <a:srgbClr val="333333"/>
                </a:solidFill>
                <a:latin typeface="Arial"/>
                <a:cs typeface="Arial"/>
              </a:rPr>
              <a:t>903 </a:t>
            </a:r>
            <a:r>
              <a:rPr dirty="0" sz="3200" spc="35" b="1">
                <a:solidFill>
                  <a:srgbClr val="333333"/>
                </a:solidFill>
                <a:latin typeface="Arial"/>
                <a:cs typeface="Arial"/>
              </a:rPr>
              <a:t>people</a:t>
            </a:r>
            <a:r>
              <a:rPr dirty="0" sz="3200" spc="10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200" spc="35" b="1">
                <a:solidFill>
                  <a:srgbClr val="333333"/>
                </a:solidFill>
                <a:latin typeface="Arial"/>
                <a:cs typeface="Arial"/>
              </a:rPr>
              <a:t>trained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ts val="3804"/>
              </a:lnSpc>
            </a:pPr>
            <a:r>
              <a:rPr dirty="0" sz="3200" spc="75" b="1">
                <a:solidFill>
                  <a:srgbClr val="333333"/>
                </a:solidFill>
                <a:latin typeface="Arial"/>
                <a:cs typeface="Arial"/>
              </a:rPr>
              <a:t>635 </a:t>
            </a:r>
            <a:r>
              <a:rPr dirty="0" sz="3200" spc="30" b="1">
                <a:solidFill>
                  <a:srgbClr val="333333"/>
                </a:solidFill>
                <a:latin typeface="Arial"/>
                <a:cs typeface="Arial"/>
              </a:rPr>
              <a:t>individuals</a:t>
            </a:r>
            <a:r>
              <a:rPr dirty="0" sz="3200" spc="170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200" spc="20" b="1">
                <a:solidFill>
                  <a:srgbClr val="333333"/>
                </a:solidFill>
                <a:latin typeface="Arial"/>
                <a:cs typeface="Arial"/>
              </a:rPr>
              <a:t>supplied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ts val="3835"/>
              </a:lnSpc>
            </a:pPr>
            <a:r>
              <a:rPr dirty="0" sz="3200" spc="75" b="1">
                <a:solidFill>
                  <a:srgbClr val="333333"/>
                </a:solidFill>
                <a:latin typeface="Arial"/>
                <a:cs typeface="Arial"/>
              </a:rPr>
              <a:t>892 </a:t>
            </a:r>
            <a:r>
              <a:rPr dirty="0" sz="3200" spc="45" b="1">
                <a:solidFill>
                  <a:srgbClr val="333333"/>
                </a:solidFill>
                <a:latin typeface="Arial"/>
                <a:cs typeface="Arial"/>
              </a:rPr>
              <a:t>kits</a:t>
            </a:r>
            <a:r>
              <a:rPr dirty="0" sz="3200" spc="20" b="1">
                <a:solidFill>
                  <a:srgbClr val="333333"/>
                </a:solidFill>
                <a:latin typeface="Arial"/>
                <a:cs typeface="Arial"/>
              </a:rPr>
              <a:t> supplied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4439" y="114300"/>
            <a:ext cx="3230220" cy="3088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20186" y="140585"/>
            <a:ext cx="3190828" cy="3298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6" y="3163324"/>
            <a:ext cx="5620059" cy="1563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6" y="4746978"/>
            <a:ext cx="4779676" cy="29241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16162" y="3965008"/>
            <a:ext cx="5042237" cy="37061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29292" y="4648410"/>
            <a:ext cx="866644" cy="8805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60701" y="3202751"/>
            <a:ext cx="0" cy="920115"/>
          </a:xfrm>
          <a:custGeom>
            <a:avLst/>
            <a:gdLst/>
            <a:ahLst/>
            <a:cxnLst/>
            <a:rect l="l" t="t" r="r" b="b"/>
            <a:pathLst>
              <a:path w="0" h="920114">
                <a:moveTo>
                  <a:pt x="0" y="919964"/>
                </a:moveTo>
                <a:lnTo>
                  <a:pt x="0" y="0"/>
                </a:lnTo>
              </a:path>
            </a:pathLst>
          </a:custGeom>
          <a:ln w="328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05141" y="3202751"/>
            <a:ext cx="0" cy="920115"/>
          </a:xfrm>
          <a:custGeom>
            <a:avLst/>
            <a:gdLst/>
            <a:ahLst/>
            <a:cxnLst/>
            <a:rect l="l" t="t" r="r" b="b"/>
            <a:pathLst>
              <a:path w="0" h="920114">
                <a:moveTo>
                  <a:pt x="0" y="919964"/>
                </a:moveTo>
                <a:lnTo>
                  <a:pt x="0" y="0"/>
                </a:lnTo>
              </a:path>
            </a:pathLst>
          </a:custGeom>
          <a:ln w="131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18701" y="3005615"/>
            <a:ext cx="0" cy="473709"/>
          </a:xfrm>
          <a:custGeom>
            <a:avLst/>
            <a:gdLst/>
            <a:ahLst/>
            <a:cxnLst/>
            <a:rect l="l" t="t" r="r" b="b"/>
            <a:pathLst>
              <a:path w="0" h="473710">
                <a:moveTo>
                  <a:pt x="0" y="473124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42423" y="5528945"/>
            <a:ext cx="0" cy="578485"/>
          </a:xfrm>
          <a:custGeom>
            <a:avLst/>
            <a:gdLst/>
            <a:ahLst/>
            <a:cxnLst/>
            <a:rect l="l" t="t" r="r" b="b"/>
            <a:pathLst>
              <a:path w="0" h="578485">
                <a:moveTo>
                  <a:pt x="0" y="578263"/>
                </a:moveTo>
                <a:lnTo>
                  <a:pt x="0" y="0"/>
                </a:lnTo>
              </a:path>
            </a:pathLst>
          </a:custGeom>
          <a:ln w="393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673139" y="3439313"/>
            <a:ext cx="0" cy="525780"/>
          </a:xfrm>
          <a:custGeom>
            <a:avLst/>
            <a:gdLst/>
            <a:ahLst/>
            <a:cxnLst/>
            <a:rect l="l" t="t" r="r" b="b"/>
            <a:pathLst>
              <a:path w="0" h="525779">
                <a:moveTo>
                  <a:pt x="0" y="525693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804448" y="3439313"/>
            <a:ext cx="0" cy="525780"/>
          </a:xfrm>
          <a:custGeom>
            <a:avLst/>
            <a:gdLst/>
            <a:ahLst/>
            <a:cxnLst/>
            <a:rect l="l" t="t" r="r" b="b"/>
            <a:pathLst>
              <a:path w="0" h="525779">
                <a:moveTo>
                  <a:pt x="0" y="525693"/>
                </a:moveTo>
                <a:lnTo>
                  <a:pt x="0" y="0"/>
                </a:lnTo>
              </a:path>
            </a:pathLst>
          </a:custGeom>
          <a:ln w="131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464660" y="117585"/>
            <a:ext cx="1155700" cy="0"/>
          </a:xfrm>
          <a:custGeom>
            <a:avLst/>
            <a:gdLst/>
            <a:ahLst/>
            <a:cxnLst/>
            <a:rect l="l" t="t" r="r" b="b"/>
            <a:pathLst>
              <a:path w="1155700" h="0">
                <a:moveTo>
                  <a:pt x="0" y="0"/>
                </a:moveTo>
                <a:lnTo>
                  <a:pt x="1155526" y="0"/>
                </a:lnTo>
              </a:path>
            </a:pathLst>
          </a:custGeom>
          <a:ln w="65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99005" y="3012187"/>
            <a:ext cx="1195070" cy="0"/>
          </a:xfrm>
          <a:custGeom>
            <a:avLst/>
            <a:gdLst/>
            <a:ahLst/>
            <a:cxnLst/>
            <a:rect l="l" t="t" r="r" b="b"/>
            <a:pathLst>
              <a:path w="1195070" h="0">
                <a:moveTo>
                  <a:pt x="0" y="0"/>
                </a:moveTo>
                <a:lnTo>
                  <a:pt x="1194919" y="0"/>
                </a:lnTo>
              </a:path>
            </a:pathLst>
          </a:custGeom>
          <a:ln w="131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79803" y="4188426"/>
            <a:ext cx="827405" cy="0"/>
          </a:xfrm>
          <a:custGeom>
            <a:avLst/>
            <a:gdLst/>
            <a:ahLst/>
            <a:cxnLst/>
            <a:rect l="l" t="t" r="r" b="b"/>
            <a:pathLst>
              <a:path w="827404" h="0">
                <a:moveTo>
                  <a:pt x="0" y="0"/>
                </a:moveTo>
                <a:lnTo>
                  <a:pt x="827251" y="0"/>
                </a:lnTo>
              </a:path>
            </a:pathLst>
          </a:custGeom>
          <a:ln w="19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95937" y="4674694"/>
            <a:ext cx="630555" cy="0"/>
          </a:xfrm>
          <a:custGeom>
            <a:avLst/>
            <a:gdLst/>
            <a:ahLst/>
            <a:cxnLst/>
            <a:rect l="l" t="t" r="r" b="b"/>
            <a:pathLst>
              <a:path w="630554" h="0">
                <a:moveTo>
                  <a:pt x="0" y="0"/>
                </a:moveTo>
                <a:lnTo>
                  <a:pt x="630286" y="0"/>
                </a:lnTo>
              </a:path>
            </a:pathLst>
          </a:custGeom>
          <a:ln w="39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50044" y="5772079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 h="0">
                <a:moveTo>
                  <a:pt x="0" y="0"/>
                </a:moveTo>
                <a:lnTo>
                  <a:pt x="564632" y="0"/>
                </a:lnTo>
              </a:path>
            </a:pathLst>
          </a:custGeom>
          <a:ln w="19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31337" y="7664577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5605" y="0"/>
                </a:lnTo>
              </a:path>
            </a:pathLst>
          </a:custGeom>
          <a:ln w="262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539083" y="1275649"/>
            <a:ext cx="2941955" cy="94551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60730" marR="5080" indent="-748665">
              <a:lnSpc>
                <a:spcPct val="100600"/>
              </a:lnSpc>
              <a:spcBef>
                <a:spcPts val="95"/>
              </a:spcBef>
            </a:pPr>
            <a:r>
              <a:rPr dirty="0" sz="3000" spc="45" b="1">
                <a:solidFill>
                  <a:srgbClr val="343434"/>
                </a:solidFill>
                <a:latin typeface="Arial"/>
                <a:cs typeface="Arial"/>
              </a:rPr>
              <a:t>Scottish </a:t>
            </a:r>
            <a:r>
              <a:rPr dirty="0" sz="3000" spc="65" b="1">
                <a:solidFill>
                  <a:srgbClr val="343434"/>
                </a:solidFill>
                <a:latin typeface="Arial"/>
                <a:cs typeface="Arial"/>
              </a:rPr>
              <a:t>Prison  </a:t>
            </a:r>
            <a:r>
              <a:rPr dirty="0" sz="3000" spc="45" b="1">
                <a:solidFill>
                  <a:srgbClr val="343434"/>
                </a:solidFill>
                <a:latin typeface="Arial"/>
                <a:cs typeface="Arial"/>
              </a:rPr>
              <a:t>Service</a:t>
            </a:r>
            <a:endParaRPr sz="3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76275" y="2322824"/>
            <a:ext cx="4248785" cy="143827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2700" spc="15" b="1">
                <a:solidFill>
                  <a:srgbClr val="343434"/>
                </a:solidFill>
                <a:latin typeface="Arial"/>
                <a:cs typeface="Arial"/>
              </a:rPr>
              <a:t>300+ </a:t>
            </a:r>
            <a:r>
              <a:rPr dirty="0" sz="2700" spc="-150" b="1">
                <a:solidFill>
                  <a:srgbClr val="343434"/>
                </a:solidFill>
                <a:latin typeface="Arial"/>
                <a:cs typeface="Arial"/>
              </a:rPr>
              <a:t>prison </a:t>
            </a:r>
            <a:r>
              <a:rPr dirty="0" sz="2700" spc="-125" b="1">
                <a:solidFill>
                  <a:srgbClr val="343434"/>
                </a:solidFill>
                <a:latin typeface="Arial"/>
                <a:cs typeface="Arial"/>
              </a:rPr>
              <a:t>officers</a:t>
            </a:r>
            <a:r>
              <a:rPr dirty="0" sz="2700" spc="-170" b="1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2700" spc="-100" b="1">
                <a:solidFill>
                  <a:srgbClr val="343434"/>
                </a:solidFill>
                <a:latin typeface="Arial"/>
                <a:cs typeface="Arial"/>
              </a:rPr>
              <a:t>trained</a:t>
            </a:r>
            <a:endParaRPr sz="2700">
              <a:latin typeface="Arial"/>
              <a:cs typeface="Arial"/>
            </a:endParaRPr>
          </a:p>
          <a:p>
            <a:pPr algn="ctr" marR="768985">
              <a:lnSpc>
                <a:spcPct val="100000"/>
              </a:lnSpc>
              <a:spcBef>
                <a:spcPts val="545"/>
              </a:spcBef>
            </a:pPr>
            <a:r>
              <a:rPr dirty="0" sz="5900" spc="-380" b="1">
                <a:solidFill>
                  <a:srgbClr val="155BA3"/>
                </a:solidFill>
                <a:latin typeface="Arial"/>
                <a:cs typeface="Arial"/>
              </a:rPr>
              <a:t>s</a:t>
            </a:r>
            <a:endParaRPr sz="5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15913" y="3708809"/>
            <a:ext cx="1189355" cy="421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4604">
              <a:lnSpc>
                <a:spcPts val="1939"/>
              </a:lnSpc>
              <a:spcBef>
                <a:spcPts val="110"/>
              </a:spcBef>
            </a:pPr>
            <a:r>
              <a:rPr dirty="0" sz="1700" spc="65" b="1">
                <a:solidFill>
                  <a:srgbClr val="155BA3"/>
                </a:solidFill>
                <a:latin typeface="Arial"/>
                <a:cs typeface="Arial"/>
              </a:rPr>
              <a:t>SCOTTISH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160"/>
              </a:lnSpc>
            </a:pPr>
            <a:r>
              <a:rPr dirty="0" sz="1050" spc="35" b="1">
                <a:solidFill>
                  <a:srgbClr val="155BA3"/>
                </a:solidFill>
                <a:latin typeface="Arial"/>
                <a:cs typeface="Arial"/>
              </a:rPr>
              <a:t>PRISON</a:t>
            </a:r>
            <a:r>
              <a:rPr dirty="0" sz="1050" spc="-155" b="1">
                <a:solidFill>
                  <a:srgbClr val="155BA3"/>
                </a:solidFill>
                <a:latin typeface="Arial"/>
                <a:cs typeface="Arial"/>
              </a:rPr>
              <a:t> </a:t>
            </a:r>
            <a:r>
              <a:rPr dirty="0" sz="1050" spc="10" b="1">
                <a:solidFill>
                  <a:srgbClr val="155BA3"/>
                </a:solidFill>
                <a:latin typeface="Arial"/>
                <a:cs typeface="Arial"/>
              </a:rPr>
              <a:t>SERVIC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9571" y="4817513"/>
            <a:ext cx="1542415" cy="881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91490" marR="11430" indent="-479425">
              <a:lnSpc>
                <a:spcPct val="100000"/>
              </a:lnSpc>
              <a:spcBef>
                <a:spcPts val="105"/>
              </a:spcBef>
            </a:pPr>
            <a:r>
              <a:rPr dirty="0" sz="1200" spc="15" b="1">
                <a:solidFill>
                  <a:srgbClr val="343434"/>
                </a:solidFill>
                <a:latin typeface="Arial"/>
                <a:cs typeface="Arial"/>
              </a:rPr>
              <a:t>Scottish </a:t>
            </a:r>
            <a:r>
              <a:rPr dirty="0" sz="1200" spc="10" b="1">
                <a:solidFill>
                  <a:srgbClr val="343434"/>
                </a:solidFill>
                <a:latin typeface="Arial"/>
                <a:cs typeface="Arial"/>
              </a:rPr>
              <a:t>Ambulance  </a:t>
            </a:r>
            <a:r>
              <a:rPr dirty="0" sz="1200" spc="15" b="1">
                <a:solidFill>
                  <a:srgbClr val="343434"/>
                </a:solidFill>
                <a:latin typeface="Arial"/>
                <a:cs typeface="Arial"/>
              </a:rPr>
              <a:t>Service</a:t>
            </a:r>
            <a:endParaRPr sz="1200">
              <a:latin typeface="Arial"/>
              <a:cs typeface="Arial"/>
            </a:endParaRPr>
          </a:p>
          <a:p>
            <a:pPr algn="ctr" marL="76200" marR="5080">
              <a:lnSpc>
                <a:spcPct val="103499"/>
              </a:lnSpc>
              <a:spcBef>
                <a:spcPts val="1060"/>
              </a:spcBef>
            </a:pPr>
            <a:r>
              <a:rPr dirty="0" sz="750" spc="25">
                <a:solidFill>
                  <a:srgbClr val="4B464D"/>
                </a:solidFill>
                <a:latin typeface="Arial"/>
                <a:cs typeface="Arial"/>
              </a:rPr>
              <a:t>Paramedics and </a:t>
            </a:r>
            <a:r>
              <a:rPr dirty="0" sz="750" spc="15">
                <a:solidFill>
                  <a:srgbClr val="4B464D"/>
                </a:solidFill>
                <a:latin typeface="Arial"/>
                <a:cs typeface="Arial"/>
              </a:rPr>
              <a:t>technicians</a:t>
            </a:r>
            <a:r>
              <a:rPr dirty="0" sz="750" spc="-55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4B464D"/>
                </a:solidFill>
                <a:latin typeface="Arial"/>
                <a:cs typeface="Arial"/>
              </a:rPr>
              <a:t>are  </a:t>
            </a:r>
            <a:r>
              <a:rPr dirty="0" sz="750" spc="20">
                <a:solidFill>
                  <a:srgbClr val="4B464D"/>
                </a:solidFill>
                <a:latin typeface="Arial"/>
                <a:cs typeface="Arial"/>
              </a:rPr>
              <a:t>attending </a:t>
            </a:r>
            <a:r>
              <a:rPr dirty="0" sz="750" spc="25">
                <a:solidFill>
                  <a:srgbClr val="4B464D"/>
                </a:solidFill>
                <a:latin typeface="Arial"/>
                <a:cs typeface="Arial"/>
              </a:rPr>
              <a:t>hundreds </a:t>
            </a:r>
            <a:r>
              <a:rPr dirty="0" sz="750" spc="20">
                <a:solidFill>
                  <a:srgbClr val="4B464D"/>
                </a:solidFill>
                <a:latin typeface="Arial"/>
                <a:cs typeface="Arial"/>
              </a:rPr>
              <a:t>of non</a:t>
            </a:r>
            <a:r>
              <a:rPr dirty="0" sz="750" spc="20">
                <a:solidFill>
                  <a:srgbClr val="343434"/>
                </a:solidFill>
                <a:latin typeface="Arial"/>
                <a:cs typeface="Arial"/>
              </a:rPr>
              <a:t>-</a:t>
            </a:r>
            <a:r>
              <a:rPr dirty="0" sz="750" spc="20">
                <a:solidFill>
                  <a:srgbClr val="4B464D"/>
                </a:solidFill>
                <a:latin typeface="Arial"/>
                <a:cs typeface="Arial"/>
              </a:rPr>
              <a:t>fata</a:t>
            </a:r>
            <a:r>
              <a:rPr dirty="0" sz="750" spc="20">
                <a:solidFill>
                  <a:srgbClr val="343434"/>
                </a:solidFill>
                <a:latin typeface="Arial"/>
                <a:cs typeface="Arial"/>
              </a:rPr>
              <a:t>l  </a:t>
            </a:r>
            <a:r>
              <a:rPr dirty="0" sz="750" spc="20">
                <a:solidFill>
                  <a:srgbClr val="4B464D"/>
                </a:solidFill>
                <a:latin typeface="Arial"/>
                <a:cs typeface="Arial"/>
              </a:rPr>
              <a:t>overdose</a:t>
            </a:r>
            <a:r>
              <a:rPr dirty="0" sz="750" spc="-45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4B464D"/>
                </a:solidFill>
                <a:latin typeface="Arial"/>
                <a:cs typeface="Arial"/>
              </a:rPr>
              <a:t>incidents</a:t>
            </a:r>
            <a:endParaRPr sz="7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62282" y="5014648"/>
            <a:ext cx="1691639" cy="622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13970">
              <a:lnSpc>
                <a:spcPct val="100000"/>
              </a:lnSpc>
              <a:spcBef>
                <a:spcPts val="105"/>
              </a:spcBef>
            </a:pPr>
            <a:r>
              <a:rPr dirty="0" sz="1200" spc="25" b="1">
                <a:solidFill>
                  <a:srgbClr val="343434"/>
                </a:solidFill>
                <a:latin typeface="Arial"/>
                <a:cs typeface="Arial"/>
              </a:rPr>
              <a:t>Police</a:t>
            </a:r>
            <a:r>
              <a:rPr dirty="0" sz="1200" spc="-95" b="1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200" spc="15" b="1">
                <a:solidFill>
                  <a:srgbClr val="343434"/>
                </a:solidFill>
                <a:latin typeface="Arial"/>
                <a:cs typeface="Arial"/>
              </a:rPr>
              <a:t>Scotland</a:t>
            </a:r>
            <a:endParaRPr sz="12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1085"/>
              </a:spcBef>
            </a:pPr>
            <a:r>
              <a:rPr dirty="0" sz="900" spc="10">
                <a:solidFill>
                  <a:srgbClr val="4B464D"/>
                </a:solidFill>
                <a:latin typeface="Arial"/>
                <a:cs typeface="Arial"/>
              </a:rPr>
              <a:t>Police</a:t>
            </a:r>
            <a:r>
              <a:rPr dirty="0" sz="900" spc="-20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4B464D"/>
                </a:solidFill>
                <a:latin typeface="Arial"/>
                <a:cs typeface="Arial"/>
              </a:rPr>
              <a:t>are</a:t>
            </a:r>
            <a:r>
              <a:rPr dirty="0" sz="900" spc="-85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4B464D"/>
                </a:solidFill>
                <a:latin typeface="Arial"/>
                <a:cs typeface="Arial"/>
              </a:rPr>
              <a:t>very</a:t>
            </a:r>
            <a:r>
              <a:rPr dirty="0" sz="900" spc="-10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900" spc="20">
                <a:solidFill>
                  <a:srgbClr val="4B464D"/>
                </a:solidFill>
                <a:latin typeface="Arial"/>
                <a:cs typeface="Arial"/>
              </a:rPr>
              <a:t>often</a:t>
            </a:r>
            <a:r>
              <a:rPr dirty="0" sz="900" spc="-95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4B464D"/>
                </a:solidFill>
                <a:latin typeface="Arial"/>
                <a:cs typeface="Arial"/>
              </a:rPr>
              <a:t>f</a:t>
            </a:r>
            <a:r>
              <a:rPr dirty="0" sz="900" spc="15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dirty="0" sz="900" spc="15">
                <a:solidFill>
                  <a:srgbClr val="4B464D"/>
                </a:solidFill>
                <a:latin typeface="Arial"/>
                <a:cs typeface="Arial"/>
              </a:rPr>
              <a:t>rst</a:t>
            </a:r>
            <a:r>
              <a:rPr dirty="0" sz="900" spc="-5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4B464D"/>
                </a:solidFill>
                <a:latin typeface="Arial"/>
                <a:cs typeface="Arial"/>
              </a:rPr>
              <a:t>on</a:t>
            </a:r>
            <a:r>
              <a:rPr dirty="0" sz="900" spc="-60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900" spc="35">
                <a:solidFill>
                  <a:srgbClr val="4B464D"/>
                </a:solidFill>
                <a:latin typeface="Arial"/>
                <a:cs typeface="Arial"/>
              </a:rPr>
              <a:t>the  </a:t>
            </a:r>
            <a:r>
              <a:rPr dirty="0" sz="900" spc="20">
                <a:solidFill>
                  <a:srgbClr val="4B464D"/>
                </a:solidFill>
                <a:latin typeface="Arial"/>
                <a:cs typeface="Arial"/>
              </a:rPr>
              <a:t>scene o</a:t>
            </a:r>
            <a:r>
              <a:rPr dirty="0" sz="900" spc="20">
                <a:solidFill>
                  <a:srgbClr val="343434"/>
                </a:solidFill>
                <a:latin typeface="Arial"/>
                <a:cs typeface="Arial"/>
              </a:rPr>
              <a:t>f </a:t>
            </a:r>
            <a:r>
              <a:rPr dirty="0" sz="900" spc="20">
                <a:solidFill>
                  <a:srgbClr val="4B464D"/>
                </a:solidFill>
                <a:latin typeface="Arial"/>
                <a:cs typeface="Arial"/>
              </a:rPr>
              <a:t>an</a:t>
            </a:r>
            <a:r>
              <a:rPr dirty="0" sz="900" spc="-110">
                <a:solidFill>
                  <a:srgbClr val="4B464D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4B464D"/>
                </a:solidFill>
                <a:latin typeface="Arial"/>
                <a:cs typeface="Arial"/>
              </a:rPr>
              <a:t>overdose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" y="114300"/>
            <a:ext cx="10058273" cy="7556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90922" y="117585"/>
            <a:ext cx="1103630" cy="0"/>
          </a:xfrm>
          <a:custGeom>
            <a:avLst/>
            <a:gdLst/>
            <a:ahLst/>
            <a:cxnLst/>
            <a:rect l="l" t="t" r="r" b="b"/>
            <a:pathLst>
              <a:path w="1103629" h="0">
                <a:moveTo>
                  <a:pt x="0" y="0"/>
                </a:moveTo>
                <a:lnTo>
                  <a:pt x="1103002" y="0"/>
                </a:lnTo>
              </a:path>
            </a:pathLst>
          </a:custGeom>
          <a:ln w="65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12136" y="7520011"/>
            <a:ext cx="1261110" cy="0"/>
          </a:xfrm>
          <a:custGeom>
            <a:avLst/>
            <a:gdLst/>
            <a:ahLst/>
            <a:cxnLst/>
            <a:rect l="l" t="t" r="r" b="b"/>
            <a:pathLst>
              <a:path w="1261110" h="0">
                <a:moveTo>
                  <a:pt x="0" y="0"/>
                </a:moveTo>
                <a:lnTo>
                  <a:pt x="1260574" y="0"/>
                </a:lnTo>
              </a:path>
            </a:pathLst>
          </a:custGeom>
          <a:ln w="19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44469" y="7644863"/>
            <a:ext cx="1996439" cy="0"/>
          </a:xfrm>
          <a:custGeom>
            <a:avLst/>
            <a:gdLst/>
            <a:ahLst/>
            <a:cxnLst/>
            <a:rect l="l" t="t" r="r" b="b"/>
            <a:pathLst>
              <a:path w="1996439" h="0">
                <a:moveTo>
                  <a:pt x="0" y="0"/>
                </a:moveTo>
                <a:lnTo>
                  <a:pt x="1995909" y="0"/>
                </a:lnTo>
              </a:path>
            </a:pathLst>
          </a:custGeom>
          <a:ln w="4599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509395" marR="5080" indent="-1497330">
              <a:lnSpc>
                <a:spcPct val="100000"/>
              </a:lnSpc>
              <a:spcBef>
                <a:spcPts val="120"/>
              </a:spcBef>
            </a:pPr>
            <a:r>
              <a:rPr dirty="0" spc="60"/>
              <a:t>Scottish </a:t>
            </a:r>
            <a:r>
              <a:rPr dirty="0" spc="50"/>
              <a:t>Ambulance  </a:t>
            </a:r>
            <a:r>
              <a:rPr dirty="0" spc="60"/>
              <a:t>Service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95079" y="3284239"/>
            <a:ext cx="4599940" cy="113601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700" marR="5080">
              <a:lnSpc>
                <a:spcPct val="101499"/>
              </a:lnSpc>
              <a:spcBef>
                <a:spcPts val="70"/>
              </a:spcBef>
            </a:pPr>
            <a:r>
              <a:rPr dirty="0" sz="2400" spc="50">
                <a:solidFill>
                  <a:srgbClr val="333333"/>
                </a:solidFill>
                <a:latin typeface="Arial"/>
                <a:cs typeface="Arial"/>
              </a:rPr>
              <a:t>Paramedics </a:t>
            </a:r>
            <a:r>
              <a:rPr dirty="0" sz="2400" spc="7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dirty="0" sz="2400" spc="45">
                <a:solidFill>
                  <a:srgbClr val="333333"/>
                </a:solidFill>
                <a:latin typeface="Arial"/>
                <a:cs typeface="Arial"/>
              </a:rPr>
              <a:t>technicians </a:t>
            </a:r>
            <a:r>
              <a:rPr dirty="0" sz="2400" spc="55">
                <a:solidFill>
                  <a:srgbClr val="333333"/>
                </a:solidFill>
                <a:latin typeface="Arial"/>
                <a:cs typeface="Arial"/>
              </a:rPr>
              <a:t>are  </a:t>
            </a:r>
            <a:r>
              <a:rPr dirty="0" sz="2400" spc="45">
                <a:solidFill>
                  <a:srgbClr val="333333"/>
                </a:solidFill>
                <a:latin typeface="Arial"/>
                <a:cs typeface="Arial"/>
              </a:rPr>
              <a:t>attending </a:t>
            </a:r>
            <a:r>
              <a:rPr dirty="0" sz="2400" spc="50">
                <a:solidFill>
                  <a:srgbClr val="333333"/>
                </a:solidFill>
                <a:latin typeface="Arial"/>
                <a:cs typeface="Arial"/>
              </a:rPr>
              <a:t>hundreds </a:t>
            </a:r>
            <a:r>
              <a:rPr dirty="0" sz="2400" spc="3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dirty="0" sz="2400" spc="40">
                <a:solidFill>
                  <a:srgbClr val="333333"/>
                </a:solidFill>
                <a:latin typeface="Arial"/>
                <a:cs typeface="Arial"/>
              </a:rPr>
              <a:t>non-fatal  </a:t>
            </a:r>
            <a:r>
              <a:rPr dirty="0" sz="2400" spc="35">
                <a:solidFill>
                  <a:srgbClr val="333333"/>
                </a:solidFill>
                <a:latin typeface="Arial"/>
                <a:cs typeface="Arial"/>
              </a:rPr>
              <a:t>overdose</a:t>
            </a:r>
            <a:r>
              <a:rPr dirty="0" sz="2400" spc="19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333333"/>
                </a:solidFill>
                <a:latin typeface="Arial"/>
                <a:cs typeface="Arial"/>
              </a:rPr>
              <a:t>incidents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" y="114300"/>
            <a:ext cx="10058273" cy="7556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64660" y="117585"/>
            <a:ext cx="1169035" cy="0"/>
          </a:xfrm>
          <a:custGeom>
            <a:avLst/>
            <a:gdLst/>
            <a:ahLst/>
            <a:cxnLst/>
            <a:rect l="l" t="t" r="r" b="b"/>
            <a:pathLst>
              <a:path w="1169035" h="0">
                <a:moveTo>
                  <a:pt x="0" y="0"/>
                </a:moveTo>
                <a:lnTo>
                  <a:pt x="1168656" y="0"/>
                </a:lnTo>
              </a:path>
            </a:pathLst>
          </a:custGeom>
          <a:ln w="65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64660" y="7526583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39" h="0">
                <a:moveTo>
                  <a:pt x="0" y="0"/>
                </a:moveTo>
                <a:lnTo>
                  <a:pt x="1234311" y="0"/>
                </a:lnTo>
              </a:path>
            </a:pathLst>
          </a:custGeom>
          <a:ln w="19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137674" y="1310878"/>
            <a:ext cx="3694429" cy="5854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650" spc="130" b="1">
                <a:solidFill>
                  <a:srgbClr val="333333"/>
                </a:solidFill>
                <a:latin typeface="Arial"/>
                <a:cs typeface="Arial"/>
              </a:rPr>
              <a:t>Police</a:t>
            </a:r>
            <a:r>
              <a:rPr dirty="0" sz="3650" spc="1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650" spc="100" b="1">
                <a:solidFill>
                  <a:srgbClr val="333333"/>
                </a:solidFill>
                <a:latin typeface="Arial"/>
                <a:cs typeface="Arial"/>
              </a:rPr>
              <a:t>Scotland</a:t>
            </a:r>
            <a:endParaRPr sz="3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76003" y="2332879"/>
            <a:ext cx="5257800" cy="8820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849630" marR="5080" indent="-837565">
              <a:lnSpc>
                <a:spcPct val="100000"/>
              </a:lnSpc>
              <a:spcBef>
                <a:spcPts val="114"/>
              </a:spcBef>
            </a:pPr>
            <a:r>
              <a:rPr dirty="0" sz="2800" spc="40">
                <a:solidFill>
                  <a:srgbClr val="333333"/>
                </a:solidFill>
                <a:latin typeface="Arial"/>
                <a:cs typeface="Arial"/>
              </a:rPr>
              <a:t>Police </a:t>
            </a:r>
            <a:r>
              <a:rPr dirty="0" sz="2800" spc="55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dirty="0" sz="2800" spc="60">
                <a:solidFill>
                  <a:srgbClr val="333333"/>
                </a:solidFill>
                <a:latin typeface="Arial"/>
                <a:cs typeface="Arial"/>
              </a:rPr>
              <a:t>very </a:t>
            </a:r>
            <a:r>
              <a:rPr dirty="0" sz="2800" spc="50">
                <a:solidFill>
                  <a:srgbClr val="333333"/>
                </a:solidFill>
                <a:latin typeface="Arial"/>
                <a:cs typeface="Arial"/>
              </a:rPr>
              <a:t>often </a:t>
            </a:r>
            <a:r>
              <a:rPr dirty="0" sz="2800" spc="35">
                <a:solidFill>
                  <a:srgbClr val="333333"/>
                </a:solidFill>
                <a:latin typeface="Arial"/>
                <a:cs typeface="Arial"/>
              </a:rPr>
              <a:t>first </a:t>
            </a:r>
            <a:r>
              <a:rPr dirty="0" sz="2800" spc="50">
                <a:solidFill>
                  <a:srgbClr val="333333"/>
                </a:solidFill>
                <a:latin typeface="Arial"/>
                <a:cs typeface="Arial"/>
              </a:rPr>
              <a:t>on the  scene </a:t>
            </a:r>
            <a:r>
              <a:rPr dirty="0" sz="2800" spc="-1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dirty="0" sz="2800" spc="65">
                <a:solidFill>
                  <a:srgbClr val="333333"/>
                </a:solidFill>
                <a:latin typeface="Arial"/>
                <a:cs typeface="Arial"/>
              </a:rPr>
              <a:t>an</a:t>
            </a:r>
            <a:r>
              <a:rPr dirty="0" sz="2800" spc="254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45">
                <a:solidFill>
                  <a:srgbClr val="333333"/>
                </a:solidFill>
                <a:latin typeface="Arial"/>
                <a:cs typeface="Arial"/>
              </a:rPr>
              <a:t>overdose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4439" y="114300"/>
            <a:ext cx="3151435" cy="3167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98972" y="147156"/>
            <a:ext cx="3085781" cy="30950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6" y="3675877"/>
            <a:ext cx="10058273" cy="39952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67266" y="3281605"/>
            <a:ext cx="0" cy="1117600"/>
          </a:xfrm>
          <a:custGeom>
            <a:avLst/>
            <a:gdLst/>
            <a:ahLst/>
            <a:cxnLst/>
            <a:rect l="l" t="t" r="r" b="b"/>
            <a:pathLst>
              <a:path w="0" h="1117600">
                <a:moveTo>
                  <a:pt x="0" y="1117099"/>
                </a:moveTo>
                <a:lnTo>
                  <a:pt x="0" y="0"/>
                </a:lnTo>
              </a:path>
            </a:pathLst>
          </a:custGeom>
          <a:ln w="262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05141" y="3281605"/>
            <a:ext cx="0" cy="1117600"/>
          </a:xfrm>
          <a:custGeom>
            <a:avLst/>
            <a:gdLst/>
            <a:ahLst/>
            <a:cxnLst/>
            <a:rect l="l" t="t" r="r" b="b"/>
            <a:pathLst>
              <a:path w="0" h="1117600">
                <a:moveTo>
                  <a:pt x="0" y="1117099"/>
                </a:moveTo>
                <a:lnTo>
                  <a:pt x="0" y="0"/>
                </a:lnTo>
              </a:path>
            </a:pathLst>
          </a:custGeom>
          <a:ln w="131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53443" y="3242178"/>
            <a:ext cx="0" cy="433705"/>
          </a:xfrm>
          <a:custGeom>
            <a:avLst/>
            <a:gdLst/>
            <a:ahLst/>
            <a:cxnLst/>
            <a:rect l="l" t="t" r="r" b="b"/>
            <a:pathLst>
              <a:path w="0" h="433704">
                <a:moveTo>
                  <a:pt x="0" y="433697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791319" y="3242178"/>
            <a:ext cx="0" cy="433705"/>
          </a:xfrm>
          <a:custGeom>
            <a:avLst/>
            <a:gdLst/>
            <a:ahLst/>
            <a:cxnLst/>
            <a:rect l="l" t="t" r="r" b="b"/>
            <a:pathLst>
              <a:path w="0" h="433704">
                <a:moveTo>
                  <a:pt x="0" y="433697"/>
                </a:moveTo>
                <a:lnTo>
                  <a:pt x="0" y="0"/>
                </a:lnTo>
              </a:path>
            </a:pathLst>
          </a:custGeom>
          <a:ln w="19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85874" y="117585"/>
            <a:ext cx="1313180" cy="0"/>
          </a:xfrm>
          <a:custGeom>
            <a:avLst/>
            <a:gdLst/>
            <a:ahLst/>
            <a:cxnLst/>
            <a:rect l="l" t="t" r="r" b="b"/>
            <a:pathLst>
              <a:path w="1313179" h="0">
                <a:moveTo>
                  <a:pt x="0" y="0"/>
                </a:moveTo>
                <a:lnTo>
                  <a:pt x="1313097" y="0"/>
                </a:lnTo>
              </a:path>
            </a:pathLst>
          </a:custGeom>
          <a:ln w="131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31337" y="7664577"/>
            <a:ext cx="2022475" cy="0"/>
          </a:xfrm>
          <a:custGeom>
            <a:avLst/>
            <a:gdLst/>
            <a:ahLst/>
            <a:cxnLst/>
            <a:rect l="l" t="t" r="r" b="b"/>
            <a:pathLst>
              <a:path w="2022475" h="0">
                <a:moveTo>
                  <a:pt x="0" y="0"/>
                </a:moveTo>
                <a:lnTo>
                  <a:pt x="2022171" y="0"/>
                </a:lnTo>
              </a:path>
            </a:pathLst>
          </a:custGeom>
          <a:ln w="19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4850" rIns="0" bIns="0" rtlCol="0" vert="horz">
            <a:spAutoFit/>
          </a:bodyPr>
          <a:lstStyle/>
          <a:p>
            <a:pPr algn="ctr" marR="5080">
              <a:lnSpc>
                <a:spcPct val="102899"/>
              </a:lnSpc>
              <a:spcBef>
                <a:spcPts val="5"/>
              </a:spcBef>
            </a:pPr>
            <a:r>
              <a:rPr dirty="0" spc="140"/>
              <a:t>ANYONE </a:t>
            </a:r>
            <a:r>
              <a:rPr dirty="0" spc="165"/>
              <a:t>WHO </a:t>
            </a:r>
            <a:r>
              <a:rPr dirty="0" spc="95"/>
              <a:t>IS </a:t>
            </a:r>
            <a:r>
              <a:rPr dirty="0" spc="150"/>
              <a:t>LIKELY</a:t>
            </a:r>
            <a:r>
              <a:rPr dirty="0" spc="60"/>
              <a:t> </a:t>
            </a:r>
            <a:r>
              <a:rPr dirty="0" spc="140"/>
              <a:t>TO  </a:t>
            </a:r>
            <a:r>
              <a:rPr dirty="0" spc="130"/>
              <a:t>WITNESS </a:t>
            </a:r>
            <a:r>
              <a:rPr dirty="0" spc="229"/>
              <a:t>AN </a:t>
            </a:r>
            <a:r>
              <a:rPr dirty="0" spc="140"/>
              <a:t>OVERDOSE  </a:t>
            </a:r>
            <a:r>
              <a:rPr dirty="0" spc="160"/>
              <a:t>SHOULD </a:t>
            </a:r>
            <a:r>
              <a:rPr dirty="0" spc="135"/>
              <a:t>HAVE </a:t>
            </a:r>
            <a:r>
              <a:rPr dirty="0" spc="160"/>
              <a:t>ACCESS </a:t>
            </a:r>
            <a:r>
              <a:rPr dirty="0" spc="140"/>
              <a:t>TO  </a:t>
            </a:r>
            <a:r>
              <a:rPr dirty="0" spc="185"/>
              <a:t>NALOXONE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664" y="2166227"/>
            <a:ext cx="5675630" cy="10121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Kirsten</a:t>
            </a:r>
            <a:r>
              <a:rPr dirty="0" sz="2150" spc="-5">
                <a:solidFill>
                  <a:srgbClr val="333433"/>
                </a:solidFill>
                <a:latin typeface="Arial"/>
                <a:cs typeface="Arial"/>
              </a:rPr>
              <a:t> </a:t>
            </a:r>
            <a:r>
              <a:rPr dirty="0" sz="2150" spc="30">
                <a:solidFill>
                  <a:srgbClr val="333433"/>
                </a:solidFill>
                <a:latin typeface="Arial"/>
                <a:cs typeface="Arial"/>
              </a:rPr>
              <a:t>Horsburgh</a:t>
            </a:r>
            <a:endParaRPr sz="2150">
              <a:latin typeface="Arial"/>
              <a:cs typeface="Arial"/>
            </a:endParaRPr>
          </a:p>
          <a:p>
            <a:pPr marL="13335" marR="5080">
              <a:lnSpc>
                <a:spcPct val="100000"/>
              </a:lnSpc>
              <a:spcBef>
                <a:spcPts val="10"/>
              </a:spcBef>
            </a:pPr>
            <a:r>
              <a:rPr dirty="0" sz="2150" spc="20">
                <a:solidFill>
                  <a:srgbClr val="333433"/>
                </a:solidFill>
                <a:latin typeface="Arial"/>
                <a:cs typeface="Arial"/>
              </a:rPr>
              <a:t>Strategy Coordinator </a:t>
            </a:r>
            <a:r>
              <a:rPr dirty="0" sz="2150" spc="40">
                <a:solidFill>
                  <a:srgbClr val="333433"/>
                </a:solidFill>
                <a:latin typeface="Arial"/>
                <a:cs typeface="Arial"/>
              </a:rPr>
              <a:t>(drug death </a:t>
            </a:r>
            <a:r>
              <a:rPr dirty="0" sz="2150" spc="20">
                <a:solidFill>
                  <a:srgbClr val="333433"/>
                </a:solidFill>
                <a:latin typeface="Arial"/>
                <a:cs typeface="Arial"/>
              </a:rPr>
              <a:t>prevention)  </a:t>
            </a:r>
            <a:r>
              <a:rPr dirty="0" sz="2150" spc="25">
                <a:solidFill>
                  <a:srgbClr val="333433"/>
                </a:solidFill>
                <a:latin typeface="Arial"/>
                <a:cs typeface="Arial"/>
              </a:rPr>
              <a:t>Scottish </a:t>
            </a: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Drugs</a:t>
            </a:r>
            <a:r>
              <a:rPr dirty="0" sz="2150" spc="155">
                <a:solidFill>
                  <a:srgbClr val="333433"/>
                </a:solidFill>
                <a:latin typeface="Arial"/>
                <a:cs typeface="Arial"/>
              </a:rPr>
              <a:t> </a:t>
            </a:r>
            <a:r>
              <a:rPr dirty="0" sz="2150" spc="35">
                <a:solidFill>
                  <a:srgbClr val="333433"/>
                </a:solidFill>
                <a:latin typeface="Arial"/>
                <a:cs typeface="Arial"/>
              </a:rPr>
              <a:t>Forum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2021-03-31T08:02:10Z</dcterms:created>
  <dcterms:modified xsi:type="dcterms:W3CDTF">2021-03-31T08:02:10Z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2018-08-13T00:00:00Z</vt:filetime>
  </property>
  <property fmtid="{D5CDD505-2E9C-101B-9397-08002B2CF9AE}" pid="3" name="LastSaved">
    <vt:filetime>2018-08-13T00:00:00Z</vt:filetime>
  </property>
</Properties>
</file>