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71" r:id="rId4"/>
    <p:sldId id="259" r:id="rId5"/>
    <p:sldId id="260" r:id="rId6"/>
    <p:sldId id="261" r:id="rId7"/>
    <p:sldId id="270" r:id="rId8"/>
    <p:sldId id="272" r:id="rId9"/>
    <p:sldId id="275" r:id="rId10"/>
    <p:sldId id="273" r:id="rId11"/>
    <p:sldId id="269" r:id="rId12"/>
    <p:sldId id="274" r:id="rId13"/>
    <p:sldId id="287" r:id="rId14"/>
    <p:sldId id="276" r:id="rId15"/>
    <p:sldId id="277" r:id="rId16"/>
    <p:sldId id="278" r:id="rId17"/>
    <p:sldId id="279" r:id="rId18"/>
    <p:sldId id="281" r:id="rId19"/>
    <p:sldId id="282" r:id="rId20"/>
    <p:sldId id="283" r:id="rId21"/>
    <p:sldId id="284" r:id="rId22"/>
    <p:sldId id="285" r:id="rId23"/>
    <p:sldId id="264" r:id="rId24"/>
    <p:sldId id="286" r:id="rId25"/>
    <p:sldId id="266" r:id="rId26"/>
    <p:sldId id="267" r:id="rId27"/>
    <p:sldId id="268"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968" autoAdjust="0"/>
  </p:normalViewPr>
  <p:slideViewPr>
    <p:cSldViewPr snapToGrid="0">
      <p:cViewPr varScale="1">
        <p:scale>
          <a:sx n="76" d="100"/>
          <a:sy n="76" d="100"/>
        </p:scale>
        <p:origin x="12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48311-7401-4F72-A53F-BDE425DC688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3E8B116-2F96-48C8-9CD6-2C8BEC57A75B}">
      <dgm:prSet phldrT="[Text]"/>
      <dgm:spPr>
        <a:solidFill>
          <a:schemeClr val="bg1"/>
        </a:solidFill>
      </dgm:spPr>
      <dgm:t>
        <a:bodyPr/>
        <a:lstStyle/>
        <a:p>
          <a:r>
            <a:rPr lang="en-US" b="1" dirty="0">
              <a:solidFill>
                <a:schemeClr val="tx2"/>
              </a:solidFill>
            </a:rPr>
            <a:t>Methods</a:t>
          </a:r>
        </a:p>
      </dgm:t>
    </dgm:pt>
    <dgm:pt modelId="{CD0EC153-0EDD-43FA-ADED-2C3B9F2C6609}" type="parTrans" cxnId="{E9085F37-561F-428B-B2A1-31A57856D7A3}">
      <dgm:prSet/>
      <dgm:spPr/>
      <dgm:t>
        <a:bodyPr/>
        <a:lstStyle/>
        <a:p>
          <a:endParaRPr lang="en-US">
            <a:solidFill>
              <a:schemeClr val="tx2"/>
            </a:solidFill>
          </a:endParaRPr>
        </a:p>
      </dgm:t>
    </dgm:pt>
    <dgm:pt modelId="{AA1BC2C2-C262-490B-9102-72842A777C55}" type="sibTrans" cxnId="{E9085F37-561F-428B-B2A1-31A57856D7A3}">
      <dgm:prSet/>
      <dgm:spPr/>
      <dgm:t>
        <a:bodyPr/>
        <a:lstStyle/>
        <a:p>
          <a:endParaRPr lang="en-US">
            <a:solidFill>
              <a:schemeClr val="tx2"/>
            </a:solidFill>
          </a:endParaRPr>
        </a:p>
      </dgm:t>
    </dgm:pt>
    <dgm:pt modelId="{E544772D-DCF6-42CC-AA16-E703C4AC5DFD}">
      <dgm:prSet phldrT="[Text]"/>
      <dgm:spPr>
        <a:solidFill>
          <a:schemeClr val="accent1">
            <a:lumMod val="40000"/>
            <a:lumOff val="60000"/>
          </a:schemeClr>
        </a:solidFill>
      </dgm:spPr>
      <dgm:t>
        <a:bodyPr/>
        <a:lstStyle/>
        <a:p>
          <a:r>
            <a:rPr lang="en-US" dirty="0">
              <a:solidFill>
                <a:schemeClr val="tx2"/>
              </a:solidFill>
            </a:rPr>
            <a:t>Review of existing data sources</a:t>
          </a:r>
        </a:p>
      </dgm:t>
    </dgm:pt>
    <dgm:pt modelId="{C920D8FC-2232-4135-8418-5E175BF6F80A}" type="parTrans" cxnId="{936681DE-AB28-4968-AE07-18BD089F1D91}">
      <dgm:prSet/>
      <dgm:spPr/>
      <dgm:t>
        <a:bodyPr/>
        <a:lstStyle/>
        <a:p>
          <a:endParaRPr lang="en-US">
            <a:solidFill>
              <a:schemeClr val="tx2"/>
            </a:solidFill>
          </a:endParaRPr>
        </a:p>
      </dgm:t>
    </dgm:pt>
    <dgm:pt modelId="{3596EF7A-F152-4F22-83BC-ABBDC2DE2324}" type="sibTrans" cxnId="{936681DE-AB28-4968-AE07-18BD089F1D91}">
      <dgm:prSet/>
      <dgm:spPr/>
      <dgm:t>
        <a:bodyPr/>
        <a:lstStyle/>
        <a:p>
          <a:endParaRPr lang="en-US">
            <a:solidFill>
              <a:schemeClr val="tx2"/>
            </a:solidFill>
          </a:endParaRPr>
        </a:p>
      </dgm:t>
    </dgm:pt>
    <dgm:pt modelId="{EE459C34-9F5F-46B9-8E55-22F9A7154640}">
      <dgm:prSet phldrT="[Text]"/>
      <dgm:spPr>
        <a:solidFill>
          <a:schemeClr val="accent5">
            <a:lumMod val="20000"/>
            <a:lumOff val="80000"/>
          </a:schemeClr>
        </a:solidFill>
      </dgm:spPr>
      <dgm:t>
        <a:bodyPr/>
        <a:lstStyle/>
        <a:p>
          <a:r>
            <a:rPr lang="en-US" dirty="0">
              <a:solidFill>
                <a:schemeClr val="tx2"/>
              </a:solidFill>
            </a:rPr>
            <a:t>Engagement with professional stakeholders</a:t>
          </a:r>
        </a:p>
      </dgm:t>
    </dgm:pt>
    <dgm:pt modelId="{8C05B374-B291-43F1-A2FE-C48567E08EB8}" type="parTrans" cxnId="{DB911C10-4E4A-42BD-A6FC-8DB557762D76}">
      <dgm:prSet/>
      <dgm:spPr/>
      <dgm:t>
        <a:bodyPr/>
        <a:lstStyle/>
        <a:p>
          <a:endParaRPr lang="en-US">
            <a:solidFill>
              <a:schemeClr val="tx2"/>
            </a:solidFill>
          </a:endParaRPr>
        </a:p>
      </dgm:t>
    </dgm:pt>
    <dgm:pt modelId="{60F2FF52-1CD3-4A58-8931-A59A0F549AC2}" type="sibTrans" cxnId="{DB911C10-4E4A-42BD-A6FC-8DB557762D76}">
      <dgm:prSet/>
      <dgm:spPr/>
      <dgm:t>
        <a:bodyPr/>
        <a:lstStyle/>
        <a:p>
          <a:endParaRPr lang="en-US">
            <a:solidFill>
              <a:schemeClr val="tx2"/>
            </a:solidFill>
          </a:endParaRPr>
        </a:p>
      </dgm:t>
    </dgm:pt>
    <dgm:pt modelId="{5B559259-C464-4740-B1C2-4BCA3A68A63F}">
      <dgm:prSet phldrT="[Text]"/>
      <dgm:spPr>
        <a:solidFill>
          <a:schemeClr val="accent3">
            <a:lumMod val="20000"/>
            <a:lumOff val="80000"/>
          </a:schemeClr>
        </a:solidFill>
      </dgm:spPr>
      <dgm:t>
        <a:bodyPr/>
        <a:lstStyle/>
        <a:p>
          <a:r>
            <a:rPr lang="en-US" dirty="0">
              <a:solidFill>
                <a:schemeClr val="tx2"/>
              </a:solidFill>
            </a:rPr>
            <a:t>Overview of published literature</a:t>
          </a:r>
        </a:p>
      </dgm:t>
    </dgm:pt>
    <dgm:pt modelId="{B8DBDAED-675E-4BFC-995E-C6D882CA8BDB}" type="parTrans" cxnId="{113E3E67-DF4A-4A04-9FAB-8046A13BD0ED}">
      <dgm:prSet/>
      <dgm:spPr/>
      <dgm:t>
        <a:bodyPr/>
        <a:lstStyle/>
        <a:p>
          <a:endParaRPr lang="en-US">
            <a:solidFill>
              <a:schemeClr val="tx2"/>
            </a:solidFill>
          </a:endParaRPr>
        </a:p>
      </dgm:t>
    </dgm:pt>
    <dgm:pt modelId="{31C37152-4689-457C-AA0B-BAA0619B03B7}" type="sibTrans" cxnId="{113E3E67-DF4A-4A04-9FAB-8046A13BD0ED}">
      <dgm:prSet/>
      <dgm:spPr/>
      <dgm:t>
        <a:bodyPr/>
        <a:lstStyle/>
        <a:p>
          <a:endParaRPr lang="en-US">
            <a:solidFill>
              <a:schemeClr val="tx2"/>
            </a:solidFill>
          </a:endParaRPr>
        </a:p>
      </dgm:t>
    </dgm:pt>
    <dgm:pt modelId="{FD0235B7-06AC-46C4-BD65-A91012A221D7}">
      <dgm:prSet phldrT="[Text]"/>
      <dgm:spPr>
        <a:solidFill>
          <a:srgbClr val="D6F9FE"/>
        </a:solidFill>
      </dgm:spPr>
      <dgm:t>
        <a:bodyPr/>
        <a:lstStyle/>
        <a:p>
          <a:r>
            <a:rPr lang="en-US" dirty="0">
              <a:solidFill>
                <a:schemeClr val="tx2"/>
              </a:solidFill>
            </a:rPr>
            <a:t>Analysis of interviews from OPDP project</a:t>
          </a:r>
        </a:p>
      </dgm:t>
    </dgm:pt>
    <dgm:pt modelId="{B423A93E-9DB2-4E3B-BADA-E3D55D7EC673}" type="parTrans" cxnId="{339441DB-35F1-436A-9316-D8EFD07F2758}">
      <dgm:prSet/>
      <dgm:spPr/>
      <dgm:t>
        <a:bodyPr/>
        <a:lstStyle/>
        <a:p>
          <a:endParaRPr lang="en-US">
            <a:solidFill>
              <a:schemeClr val="tx2"/>
            </a:solidFill>
          </a:endParaRPr>
        </a:p>
      </dgm:t>
    </dgm:pt>
    <dgm:pt modelId="{6EA66F4D-E8C7-4830-8DDF-90E609FB150B}" type="sibTrans" cxnId="{339441DB-35F1-436A-9316-D8EFD07F2758}">
      <dgm:prSet/>
      <dgm:spPr/>
      <dgm:t>
        <a:bodyPr/>
        <a:lstStyle/>
        <a:p>
          <a:endParaRPr lang="en-US">
            <a:solidFill>
              <a:schemeClr val="tx2"/>
            </a:solidFill>
          </a:endParaRPr>
        </a:p>
      </dgm:t>
    </dgm:pt>
    <dgm:pt modelId="{2AB8C3BB-5217-476D-8F36-091B7D189379}" type="pres">
      <dgm:prSet presAssocID="{36148311-7401-4F72-A53F-BDE425DC6887}" presName="diagram" presStyleCnt="0">
        <dgm:presLayoutVars>
          <dgm:chMax val="1"/>
          <dgm:dir/>
          <dgm:animLvl val="ctr"/>
          <dgm:resizeHandles val="exact"/>
        </dgm:presLayoutVars>
      </dgm:prSet>
      <dgm:spPr/>
      <dgm:t>
        <a:bodyPr/>
        <a:lstStyle/>
        <a:p>
          <a:endParaRPr lang="en-US"/>
        </a:p>
      </dgm:t>
    </dgm:pt>
    <dgm:pt modelId="{49851B6E-47F3-477E-8E73-CCF8110721DC}" type="pres">
      <dgm:prSet presAssocID="{36148311-7401-4F72-A53F-BDE425DC6887}" presName="matrix" presStyleCnt="0"/>
      <dgm:spPr/>
    </dgm:pt>
    <dgm:pt modelId="{98AE5A0E-7E14-4490-9F69-F2963CF5D42B}" type="pres">
      <dgm:prSet presAssocID="{36148311-7401-4F72-A53F-BDE425DC6887}" presName="tile1" presStyleLbl="node1" presStyleIdx="0" presStyleCnt="4"/>
      <dgm:spPr/>
      <dgm:t>
        <a:bodyPr/>
        <a:lstStyle/>
        <a:p>
          <a:endParaRPr lang="en-US"/>
        </a:p>
      </dgm:t>
    </dgm:pt>
    <dgm:pt modelId="{75ABF5BD-AC48-4FA1-B00C-B6349CD606D7}" type="pres">
      <dgm:prSet presAssocID="{36148311-7401-4F72-A53F-BDE425DC6887}" presName="tile1text" presStyleLbl="node1" presStyleIdx="0" presStyleCnt="4">
        <dgm:presLayoutVars>
          <dgm:chMax val="0"/>
          <dgm:chPref val="0"/>
          <dgm:bulletEnabled val="1"/>
        </dgm:presLayoutVars>
      </dgm:prSet>
      <dgm:spPr/>
      <dgm:t>
        <a:bodyPr/>
        <a:lstStyle/>
        <a:p>
          <a:endParaRPr lang="en-US"/>
        </a:p>
      </dgm:t>
    </dgm:pt>
    <dgm:pt modelId="{8EBF6521-CA41-485A-A966-74277DC8A4E0}" type="pres">
      <dgm:prSet presAssocID="{36148311-7401-4F72-A53F-BDE425DC6887}" presName="tile2" presStyleLbl="node1" presStyleIdx="1" presStyleCnt="4"/>
      <dgm:spPr/>
      <dgm:t>
        <a:bodyPr/>
        <a:lstStyle/>
        <a:p>
          <a:endParaRPr lang="en-US"/>
        </a:p>
      </dgm:t>
    </dgm:pt>
    <dgm:pt modelId="{E9A79566-DFAB-42F6-9968-88810820E2A6}" type="pres">
      <dgm:prSet presAssocID="{36148311-7401-4F72-A53F-BDE425DC6887}" presName="tile2text" presStyleLbl="node1" presStyleIdx="1" presStyleCnt="4">
        <dgm:presLayoutVars>
          <dgm:chMax val="0"/>
          <dgm:chPref val="0"/>
          <dgm:bulletEnabled val="1"/>
        </dgm:presLayoutVars>
      </dgm:prSet>
      <dgm:spPr/>
      <dgm:t>
        <a:bodyPr/>
        <a:lstStyle/>
        <a:p>
          <a:endParaRPr lang="en-US"/>
        </a:p>
      </dgm:t>
    </dgm:pt>
    <dgm:pt modelId="{5E57872D-515E-4C3A-A8DC-A4F7894BB629}" type="pres">
      <dgm:prSet presAssocID="{36148311-7401-4F72-A53F-BDE425DC6887}" presName="tile3" presStyleLbl="node1" presStyleIdx="2" presStyleCnt="4"/>
      <dgm:spPr/>
      <dgm:t>
        <a:bodyPr/>
        <a:lstStyle/>
        <a:p>
          <a:endParaRPr lang="en-US"/>
        </a:p>
      </dgm:t>
    </dgm:pt>
    <dgm:pt modelId="{95B3B0A0-293C-4522-9972-3F6F0B759B3B}" type="pres">
      <dgm:prSet presAssocID="{36148311-7401-4F72-A53F-BDE425DC6887}" presName="tile3text" presStyleLbl="node1" presStyleIdx="2" presStyleCnt="4">
        <dgm:presLayoutVars>
          <dgm:chMax val="0"/>
          <dgm:chPref val="0"/>
          <dgm:bulletEnabled val="1"/>
        </dgm:presLayoutVars>
      </dgm:prSet>
      <dgm:spPr/>
      <dgm:t>
        <a:bodyPr/>
        <a:lstStyle/>
        <a:p>
          <a:endParaRPr lang="en-US"/>
        </a:p>
      </dgm:t>
    </dgm:pt>
    <dgm:pt modelId="{A0612DA0-E924-4BE9-98FE-568C042765DE}" type="pres">
      <dgm:prSet presAssocID="{36148311-7401-4F72-A53F-BDE425DC6887}" presName="tile4" presStyleLbl="node1" presStyleIdx="3" presStyleCnt="4"/>
      <dgm:spPr/>
      <dgm:t>
        <a:bodyPr/>
        <a:lstStyle/>
        <a:p>
          <a:endParaRPr lang="en-US"/>
        </a:p>
      </dgm:t>
    </dgm:pt>
    <dgm:pt modelId="{14452EB5-C0AE-445F-A408-DB2AAD0384E5}" type="pres">
      <dgm:prSet presAssocID="{36148311-7401-4F72-A53F-BDE425DC6887}" presName="tile4text" presStyleLbl="node1" presStyleIdx="3" presStyleCnt="4">
        <dgm:presLayoutVars>
          <dgm:chMax val="0"/>
          <dgm:chPref val="0"/>
          <dgm:bulletEnabled val="1"/>
        </dgm:presLayoutVars>
      </dgm:prSet>
      <dgm:spPr/>
      <dgm:t>
        <a:bodyPr/>
        <a:lstStyle/>
        <a:p>
          <a:endParaRPr lang="en-US"/>
        </a:p>
      </dgm:t>
    </dgm:pt>
    <dgm:pt modelId="{61A15879-76B4-405A-9E9E-9D1FCDFB87A2}" type="pres">
      <dgm:prSet presAssocID="{36148311-7401-4F72-A53F-BDE425DC6887}" presName="centerTile" presStyleLbl="fgShp" presStyleIdx="0" presStyleCnt="1">
        <dgm:presLayoutVars>
          <dgm:chMax val="0"/>
          <dgm:chPref val="0"/>
        </dgm:presLayoutVars>
      </dgm:prSet>
      <dgm:spPr/>
      <dgm:t>
        <a:bodyPr/>
        <a:lstStyle/>
        <a:p>
          <a:endParaRPr lang="en-US"/>
        </a:p>
      </dgm:t>
    </dgm:pt>
  </dgm:ptLst>
  <dgm:cxnLst>
    <dgm:cxn modelId="{E7410508-F0A3-46F2-9741-4EEEB9458A12}" type="presOf" srcId="{E3E8B116-2F96-48C8-9CD6-2C8BEC57A75B}" destId="{61A15879-76B4-405A-9E9E-9D1FCDFB87A2}" srcOrd="0" destOrd="0" presId="urn:microsoft.com/office/officeart/2005/8/layout/matrix1"/>
    <dgm:cxn modelId="{FE694EE1-0414-4516-AD18-5DEA6CB416B2}" type="presOf" srcId="{EE459C34-9F5F-46B9-8E55-22F9A7154640}" destId="{E9A79566-DFAB-42F6-9968-88810820E2A6}" srcOrd="1" destOrd="0" presId="urn:microsoft.com/office/officeart/2005/8/layout/matrix1"/>
    <dgm:cxn modelId="{4052E7B2-9F2C-43F5-BF3B-8EC85E057054}" type="presOf" srcId="{5B559259-C464-4740-B1C2-4BCA3A68A63F}" destId="{5E57872D-515E-4C3A-A8DC-A4F7894BB629}" srcOrd="0" destOrd="0" presId="urn:microsoft.com/office/officeart/2005/8/layout/matrix1"/>
    <dgm:cxn modelId="{113E3E67-DF4A-4A04-9FAB-8046A13BD0ED}" srcId="{E3E8B116-2F96-48C8-9CD6-2C8BEC57A75B}" destId="{5B559259-C464-4740-B1C2-4BCA3A68A63F}" srcOrd="2" destOrd="0" parTransId="{B8DBDAED-675E-4BFC-995E-C6D882CA8BDB}" sibTransId="{31C37152-4689-457C-AA0B-BAA0619B03B7}"/>
    <dgm:cxn modelId="{EA0B7C96-A0DC-41E5-B928-2C6974FE36C5}" type="presOf" srcId="{FD0235B7-06AC-46C4-BD65-A91012A221D7}" destId="{14452EB5-C0AE-445F-A408-DB2AAD0384E5}" srcOrd="1" destOrd="0" presId="urn:microsoft.com/office/officeart/2005/8/layout/matrix1"/>
    <dgm:cxn modelId="{E91E3536-90E9-4C74-A74F-E8DBB6B5E4B1}" type="presOf" srcId="{5B559259-C464-4740-B1C2-4BCA3A68A63F}" destId="{95B3B0A0-293C-4522-9972-3F6F0B759B3B}" srcOrd="1" destOrd="0" presId="urn:microsoft.com/office/officeart/2005/8/layout/matrix1"/>
    <dgm:cxn modelId="{E9085F37-561F-428B-B2A1-31A57856D7A3}" srcId="{36148311-7401-4F72-A53F-BDE425DC6887}" destId="{E3E8B116-2F96-48C8-9CD6-2C8BEC57A75B}" srcOrd="0" destOrd="0" parTransId="{CD0EC153-0EDD-43FA-ADED-2C3B9F2C6609}" sibTransId="{AA1BC2C2-C262-490B-9102-72842A777C55}"/>
    <dgm:cxn modelId="{936681DE-AB28-4968-AE07-18BD089F1D91}" srcId="{E3E8B116-2F96-48C8-9CD6-2C8BEC57A75B}" destId="{E544772D-DCF6-42CC-AA16-E703C4AC5DFD}" srcOrd="0" destOrd="0" parTransId="{C920D8FC-2232-4135-8418-5E175BF6F80A}" sibTransId="{3596EF7A-F152-4F22-83BC-ABBDC2DE2324}"/>
    <dgm:cxn modelId="{339441DB-35F1-436A-9316-D8EFD07F2758}" srcId="{E3E8B116-2F96-48C8-9CD6-2C8BEC57A75B}" destId="{FD0235B7-06AC-46C4-BD65-A91012A221D7}" srcOrd="3" destOrd="0" parTransId="{B423A93E-9DB2-4E3B-BADA-E3D55D7EC673}" sibTransId="{6EA66F4D-E8C7-4830-8DDF-90E609FB150B}"/>
    <dgm:cxn modelId="{9D442760-2B0B-41D6-8F73-F82691F8A247}" type="presOf" srcId="{36148311-7401-4F72-A53F-BDE425DC6887}" destId="{2AB8C3BB-5217-476D-8F36-091B7D189379}" srcOrd="0" destOrd="0" presId="urn:microsoft.com/office/officeart/2005/8/layout/matrix1"/>
    <dgm:cxn modelId="{6EA4C863-4A50-4E47-8447-32800471336D}" type="presOf" srcId="{FD0235B7-06AC-46C4-BD65-A91012A221D7}" destId="{A0612DA0-E924-4BE9-98FE-568C042765DE}" srcOrd="0" destOrd="0" presId="urn:microsoft.com/office/officeart/2005/8/layout/matrix1"/>
    <dgm:cxn modelId="{56E2C9DD-230B-4E9E-A13C-881D95D7CB5C}" type="presOf" srcId="{E544772D-DCF6-42CC-AA16-E703C4AC5DFD}" destId="{75ABF5BD-AC48-4FA1-B00C-B6349CD606D7}" srcOrd="1" destOrd="0" presId="urn:microsoft.com/office/officeart/2005/8/layout/matrix1"/>
    <dgm:cxn modelId="{9E777CA8-9788-47C9-86B2-E5EEB362301D}" type="presOf" srcId="{EE459C34-9F5F-46B9-8E55-22F9A7154640}" destId="{8EBF6521-CA41-485A-A966-74277DC8A4E0}" srcOrd="0" destOrd="0" presId="urn:microsoft.com/office/officeart/2005/8/layout/matrix1"/>
    <dgm:cxn modelId="{DB911C10-4E4A-42BD-A6FC-8DB557762D76}" srcId="{E3E8B116-2F96-48C8-9CD6-2C8BEC57A75B}" destId="{EE459C34-9F5F-46B9-8E55-22F9A7154640}" srcOrd="1" destOrd="0" parTransId="{8C05B374-B291-43F1-A2FE-C48567E08EB8}" sibTransId="{60F2FF52-1CD3-4A58-8931-A59A0F549AC2}"/>
    <dgm:cxn modelId="{01C60A04-DBDC-4A5D-B68B-1D3C88D4F9C6}" type="presOf" srcId="{E544772D-DCF6-42CC-AA16-E703C4AC5DFD}" destId="{98AE5A0E-7E14-4490-9F69-F2963CF5D42B}" srcOrd="0" destOrd="0" presId="urn:microsoft.com/office/officeart/2005/8/layout/matrix1"/>
    <dgm:cxn modelId="{495DBBAA-1385-49D7-877C-E17873F81F83}" type="presParOf" srcId="{2AB8C3BB-5217-476D-8F36-091B7D189379}" destId="{49851B6E-47F3-477E-8E73-CCF8110721DC}" srcOrd="0" destOrd="0" presId="urn:microsoft.com/office/officeart/2005/8/layout/matrix1"/>
    <dgm:cxn modelId="{625993A2-C2FC-4767-B506-D046C0C4B225}" type="presParOf" srcId="{49851B6E-47F3-477E-8E73-CCF8110721DC}" destId="{98AE5A0E-7E14-4490-9F69-F2963CF5D42B}" srcOrd="0" destOrd="0" presId="urn:microsoft.com/office/officeart/2005/8/layout/matrix1"/>
    <dgm:cxn modelId="{75BBB84F-7E28-447C-8E10-BCBF10B646E6}" type="presParOf" srcId="{49851B6E-47F3-477E-8E73-CCF8110721DC}" destId="{75ABF5BD-AC48-4FA1-B00C-B6349CD606D7}" srcOrd="1" destOrd="0" presId="urn:microsoft.com/office/officeart/2005/8/layout/matrix1"/>
    <dgm:cxn modelId="{91E89ED2-9295-4452-BF20-65AD6BF3D33B}" type="presParOf" srcId="{49851B6E-47F3-477E-8E73-CCF8110721DC}" destId="{8EBF6521-CA41-485A-A966-74277DC8A4E0}" srcOrd="2" destOrd="0" presId="urn:microsoft.com/office/officeart/2005/8/layout/matrix1"/>
    <dgm:cxn modelId="{6DE4861D-7164-42D2-A700-B6048FD56973}" type="presParOf" srcId="{49851B6E-47F3-477E-8E73-CCF8110721DC}" destId="{E9A79566-DFAB-42F6-9968-88810820E2A6}" srcOrd="3" destOrd="0" presId="urn:microsoft.com/office/officeart/2005/8/layout/matrix1"/>
    <dgm:cxn modelId="{BE66CB5F-EE6D-4691-B325-847A5624E87F}" type="presParOf" srcId="{49851B6E-47F3-477E-8E73-CCF8110721DC}" destId="{5E57872D-515E-4C3A-A8DC-A4F7894BB629}" srcOrd="4" destOrd="0" presId="urn:microsoft.com/office/officeart/2005/8/layout/matrix1"/>
    <dgm:cxn modelId="{28BE5F97-B029-420B-B1E5-2346FE4683D7}" type="presParOf" srcId="{49851B6E-47F3-477E-8E73-CCF8110721DC}" destId="{95B3B0A0-293C-4522-9972-3F6F0B759B3B}" srcOrd="5" destOrd="0" presId="urn:microsoft.com/office/officeart/2005/8/layout/matrix1"/>
    <dgm:cxn modelId="{D867DFD4-75D7-43FF-AFA5-7C6B3DB9CD62}" type="presParOf" srcId="{49851B6E-47F3-477E-8E73-CCF8110721DC}" destId="{A0612DA0-E924-4BE9-98FE-568C042765DE}" srcOrd="6" destOrd="0" presId="urn:microsoft.com/office/officeart/2005/8/layout/matrix1"/>
    <dgm:cxn modelId="{E3E56432-312B-424B-B9FA-F1792CF9C949}" type="presParOf" srcId="{49851B6E-47F3-477E-8E73-CCF8110721DC}" destId="{14452EB5-C0AE-445F-A408-DB2AAD0384E5}" srcOrd="7" destOrd="0" presId="urn:microsoft.com/office/officeart/2005/8/layout/matrix1"/>
    <dgm:cxn modelId="{3FDC8B65-46E3-4F7E-9EE5-45BF31C5C2F7}" type="presParOf" srcId="{2AB8C3BB-5217-476D-8F36-091B7D189379}" destId="{61A15879-76B4-405A-9E9E-9D1FCDFB87A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4A89A-157B-4E3D-9B8A-B467ED696252}" type="doc">
      <dgm:prSet loTypeId="urn:microsoft.com/office/officeart/2005/8/layout/venn1" loCatId="relationship" qsTypeId="urn:microsoft.com/office/officeart/2005/8/quickstyle/simple1" qsCatId="simple" csTypeId="urn:microsoft.com/office/officeart/2005/8/colors/accent1_2" csCatId="accent1" phldr="1"/>
      <dgm:spPr/>
    </dgm:pt>
    <dgm:pt modelId="{4DDA4933-C168-417D-995A-3A60F161F304}">
      <dgm:prSet phldrT="[Text]"/>
      <dgm:spPr/>
      <dgm:t>
        <a:bodyPr/>
        <a:lstStyle/>
        <a:p>
          <a:r>
            <a:rPr lang="en-US" dirty="0"/>
            <a:t>Socioeconomic deprivation</a:t>
          </a:r>
        </a:p>
      </dgm:t>
    </dgm:pt>
    <dgm:pt modelId="{686B01A4-C2A8-48D6-AD94-832B34775F5C}" type="parTrans" cxnId="{1DC26D1D-8E61-4382-93DD-4A4AF9C18DC5}">
      <dgm:prSet/>
      <dgm:spPr/>
      <dgm:t>
        <a:bodyPr/>
        <a:lstStyle/>
        <a:p>
          <a:endParaRPr lang="en-US"/>
        </a:p>
      </dgm:t>
    </dgm:pt>
    <dgm:pt modelId="{1473495F-5522-451A-904D-9247404CB55D}" type="sibTrans" cxnId="{1DC26D1D-8E61-4382-93DD-4A4AF9C18DC5}">
      <dgm:prSet/>
      <dgm:spPr/>
      <dgm:t>
        <a:bodyPr/>
        <a:lstStyle/>
        <a:p>
          <a:endParaRPr lang="en-US"/>
        </a:p>
      </dgm:t>
    </dgm:pt>
    <dgm:pt modelId="{5EA86B16-A7A9-4CE1-A873-C6D427A80E48}">
      <dgm:prSet phldrT="[Text]"/>
      <dgm:spPr/>
      <dgm:t>
        <a:bodyPr/>
        <a:lstStyle/>
        <a:p>
          <a:r>
            <a:rPr lang="en-US" dirty="0"/>
            <a:t>Gender</a:t>
          </a:r>
        </a:p>
      </dgm:t>
    </dgm:pt>
    <dgm:pt modelId="{B09797A2-EE49-4ADE-BABB-9E81D5622799}" type="parTrans" cxnId="{CDD1BE43-BCBF-4C31-B783-C97D3E9BC1AD}">
      <dgm:prSet/>
      <dgm:spPr/>
      <dgm:t>
        <a:bodyPr/>
        <a:lstStyle/>
        <a:p>
          <a:endParaRPr lang="en-US"/>
        </a:p>
      </dgm:t>
    </dgm:pt>
    <dgm:pt modelId="{BECADBDF-6111-4C7C-9DFC-88C7A2A9AE0D}" type="sibTrans" cxnId="{CDD1BE43-BCBF-4C31-B783-C97D3E9BC1AD}">
      <dgm:prSet/>
      <dgm:spPr/>
      <dgm:t>
        <a:bodyPr/>
        <a:lstStyle/>
        <a:p>
          <a:endParaRPr lang="en-US"/>
        </a:p>
      </dgm:t>
    </dgm:pt>
    <dgm:pt modelId="{93AB9FF2-E3D5-499B-A966-AAF875CCE821}">
      <dgm:prSet phldrT="[Text]"/>
      <dgm:spPr/>
      <dgm:t>
        <a:bodyPr/>
        <a:lstStyle/>
        <a:p>
          <a:r>
            <a:rPr lang="en-US" dirty="0"/>
            <a:t>Complex health and social needs</a:t>
          </a:r>
        </a:p>
      </dgm:t>
    </dgm:pt>
    <dgm:pt modelId="{C4F6CD48-74E7-4B86-8A0C-748951684DD5}" type="parTrans" cxnId="{82A0D339-3BF1-4C35-BA6E-7F5E00E47F0F}">
      <dgm:prSet/>
      <dgm:spPr/>
      <dgm:t>
        <a:bodyPr/>
        <a:lstStyle/>
        <a:p>
          <a:endParaRPr lang="en-US"/>
        </a:p>
      </dgm:t>
    </dgm:pt>
    <dgm:pt modelId="{DFDB64AB-F9A2-4A29-A6C1-1EBF4A0F2667}" type="sibTrans" cxnId="{82A0D339-3BF1-4C35-BA6E-7F5E00E47F0F}">
      <dgm:prSet/>
      <dgm:spPr/>
      <dgm:t>
        <a:bodyPr/>
        <a:lstStyle/>
        <a:p>
          <a:endParaRPr lang="en-US"/>
        </a:p>
      </dgm:t>
    </dgm:pt>
    <dgm:pt modelId="{A4B1F278-7CF2-4963-8C65-BC4127BE33D8}" type="pres">
      <dgm:prSet presAssocID="{B0E4A89A-157B-4E3D-9B8A-B467ED696252}" presName="compositeShape" presStyleCnt="0">
        <dgm:presLayoutVars>
          <dgm:chMax val="7"/>
          <dgm:dir/>
          <dgm:resizeHandles val="exact"/>
        </dgm:presLayoutVars>
      </dgm:prSet>
      <dgm:spPr/>
    </dgm:pt>
    <dgm:pt modelId="{30C62E07-E23B-406E-877E-0A2DE34A725E}" type="pres">
      <dgm:prSet presAssocID="{4DDA4933-C168-417D-995A-3A60F161F304}" presName="circ1" presStyleLbl="vennNode1" presStyleIdx="0" presStyleCnt="3"/>
      <dgm:spPr/>
      <dgm:t>
        <a:bodyPr/>
        <a:lstStyle/>
        <a:p>
          <a:endParaRPr lang="en-US"/>
        </a:p>
      </dgm:t>
    </dgm:pt>
    <dgm:pt modelId="{9A124BFF-26FF-4DDC-9225-44E72A6F2DBC}" type="pres">
      <dgm:prSet presAssocID="{4DDA4933-C168-417D-995A-3A60F161F304}" presName="circ1Tx" presStyleLbl="revTx" presStyleIdx="0" presStyleCnt="0">
        <dgm:presLayoutVars>
          <dgm:chMax val="0"/>
          <dgm:chPref val="0"/>
          <dgm:bulletEnabled val="1"/>
        </dgm:presLayoutVars>
      </dgm:prSet>
      <dgm:spPr/>
      <dgm:t>
        <a:bodyPr/>
        <a:lstStyle/>
        <a:p>
          <a:endParaRPr lang="en-US"/>
        </a:p>
      </dgm:t>
    </dgm:pt>
    <dgm:pt modelId="{839DE827-95B8-4219-A4A1-6CBCD45EAA65}" type="pres">
      <dgm:prSet presAssocID="{5EA86B16-A7A9-4CE1-A873-C6D427A80E48}" presName="circ2" presStyleLbl="vennNode1" presStyleIdx="1" presStyleCnt="3"/>
      <dgm:spPr/>
      <dgm:t>
        <a:bodyPr/>
        <a:lstStyle/>
        <a:p>
          <a:endParaRPr lang="en-US"/>
        </a:p>
      </dgm:t>
    </dgm:pt>
    <dgm:pt modelId="{9F601B4F-9787-43B5-90EF-B47887976897}" type="pres">
      <dgm:prSet presAssocID="{5EA86B16-A7A9-4CE1-A873-C6D427A80E48}" presName="circ2Tx" presStyleLbl="revTx" presStyleIdx="0" presStyleCnt="0">
        <dgm:presLayoutVars>
          <dgm:chMax val="0"/>
          <dgm:chPref val="0"/>
          <dgm:bulletEnabled val="1"/>
        </dgm:presLayoutVars>
      </dgm:prSet>
      <dgm:spPr/>
      <dgm:t>
        <a:bodyPr/>
        <a:lstStyle/>
        <a:p>
          <a:endParaRPr lang="en-US"/>
        </a:p>
      </dgm:t>
    </dgm:pt>
    <dgm:pt modelId="{223B925C-76BD-4470-BFFE-E026C3FE65A7}" type="pres">
      <dgm:prSet presAssocID="{93AB9FF2-E3D5-499B-A966-AAF875CCE821}" presName="circ3" presStyleLbl="vennNode1" presStyleIdx="2" presStyleCnt="3"/>
      <dgm:spPr/>
      <dgm:t>
        <a:bodyPr/>
        <a:lstStyle/>
        <a:p>
          <a:endParaRPr lang="en-US"/>
        </a:p>
      </dgm:t>
    </dgm:pt>
    <dgm:pt modelId="{A10018FD-2782-49DB-A561-30F945F2D6DB}" type="pres">
      <dgm:prSet presAssocID="{93AB9FF2-E3D5-499B-A966-AAF875CCE821}" presName="circ3Tx" presStyleLbl="revTx" presStyleIdx="0" presStyleCnt="0">
        <dgm:presLayoutVars>
          <dgm:chMax val="0"/>
          <dgm:chPref val="0"/>
          <dgm:bulletEnabled val="1"/>
        </dgm:presLayoutVars>
      </dgm:prSet>
      <dgm:spPr/>
      <dgm:t>
        <a:bodyPr/>
        <a:lstStyle/>
        <a:p>
          <a:endParaRPr lang="en-US"/>
        </a:p>
      </dgm:t>
    </dgm:pt>
  </dgm:ptLst>
  <dgm:cxnLst>
    <dgm:cxn modelId="{CDD1BE43-BCBF-4C31-B783-C97D3E9BC1AD}" srcId="{B0E4A89A-157B-4E3D-9B8A-B467ED696252}" destId="{5EA86B16-A7A9-4CE1-A873-C6D427A80E48}" srcOrd="1" destOrd="0" parTransId="{B09797A2-EE49-4ADE-BABB-9E81D5622799}" sibTransId="{BECADBDF-6111-4C7C-9DFC-88C7A2A9AE0D}"/>
    <dgm:cxn modelId="{5E2DC442-90D5-44F2-B6B8-5B5EE7E96947}" type="presOf" srcId="{5EA86B16-A7A9-4CE1-A873-C6D427A80E48}" destId="{839DE827-95B8-4219-A4A1-6CBCD45EAA65}" srcOrd="0" destOrd="0" presId="urn:microsoft.com/office/officeart/2005/8/layout/venn1"/>
    <dgm:cxn modelId="{1308C2BF-1D41-48F7-8E20-CF7AB0B63840}" type="presOf" srcId="{4DDA4933-C168-417D-995A-3A60F161F304}" destId="{9A124BFF-26FF-4DDC-9225-44E72A6F2DBC}" srcOrd="1" destOrd="0" presId="urn:microsoft.com/office/officeart/2005/8/layout/venn1"/>
    <dgm:cxn modelId="{70246786-1857-48E4-BECD-AB48E4BF0989}" type="presOf" srcId="{93AB9FF2-E3D5-499B-A966-AAF875CCE821}" destId="{223B925C-76BD-4470-BFFE-E026C3FE65A7}" srcOrd="0" destOrd="0" presId="urn:microsoft.com/office/officeart/2005/8/layout/venn1"/>
    <dgm:cxn modelId="{82A0D339-3BF1-4C35-BA6E-7F5E00E47F0F}" srcId="{B0E4A89A-157B-4E3D-9B8A-B467ED696252}" destId="{93AB9FF2-E3D5-499B-A966-AAF875CCE821}" srcOrd="2" destOrd="0" parTransId="{C4F6CD48-74E7-4B86-8A0C-748951684DD5}" sibTransId="{DFDB64AB-F9A2-4A29-A6C1-1EBF4A0F2667}"/>
    <dgm:cxn modelId="{576FE746-3237-4F1E-A1D6-0D4AB7C4E0E1}" type="presOf" srcId="{5EA86B16-A7A9-4CE1-A873-C6D427A80E48}" destId="{9F601B4F-9787-43B5-90EF-B47887976897}" srcOrd="1" destOrd="0" presId="urn:microsoft.com/office/officeart/2005/8/layout/venn1"/>
    <dgm:cxn modelId="{1DC26D1D-8E61-4382-93DD-4A4AF9C18DC5}" srcId="{B0E4A89A-157B-4E3D-9B8A-B467ED696252}" destId="{4DDA4933-C168-417D-995A-3A60F161F304}" srcOrd="0" destOrd="0" parTransId="{686B01A4-C2A8-48D6-AD94-832B34775F5C}" sibTransId="{1473495F-5522-451A-904D-9247404CB55D}"/>
    <dgm:cxn modelId="{905B8AF7-A5E3-47FF-AE6E-64687568063B}" type="presOf" srcId="{B0E4A89A-157B-4E3D-9B8A-B467ED696252}" destId="{A4B1F278-7CF2-4963-8C65-BC4127BE33D8}" srcOrd="0" destOrd="0" presId="urn:microsoft.com/office/officeart/2005/8/layout/venn1"/>
    <dgm:cxn modelId="{58A36703-A062-44CC-B072-BBE3A39DE1F0}" type="presOf" srcId="{93AB9FF2-E3D5-499B-A966-AAF875CCE821}" destId="{A10018FD-2782-49DB-A561-30F945F2D6DB}" srcOrd="1" destOrd="0" presId="urn:microsoft.com/office/officeart/2005/8/layout/venn1"/>
    <dgm:cxn modelId="{97760CFE-D468-462C-A7F9-9A6EAFD12899}" type="presOf" srcId="{4DDA4933-C168-417D-995A-3A60F161F304}" destId="{30C62E07-E23B-406E-877E-0A2DE34A725E}" srcOrd="0" destOrd="0" presId="urn:microsoft.com/office/officeart/2005/8/layout/venn1"/>
    <dgm:cxn modelId="{F7BD5528-6675-4CD2-9F02-7D69B2035ACF}" type="presParOf" srcId="{A4B1F278-7CF2-4963-8C65-BC4127BE33D8}" destId="{30C62E07-E23B-406E-877E-0A2DE34A725E}" srcOrd="0" destOrd="0" presId="urn:microsoft.com/office/officeart/2005/8/layout/venn1"/>
    <dgm:cxn modelId="{FB808264-4643-42B0-B972-E0E3F3C3A806}" type="presParOf" srcId="{A4B1F278-7CF2-4963-8C65-BC4127BE33D8}" destId="{9A124BFF-26FF-4DDC-9225-44E72A6F2DBC}" srcOrd="1" destOrd="0" presId="urn:microsoft.com/office/officeart/2005/8/layout/venn1"/>
    <dgm:cxn modelId="{984E987A-FE00-4847-921E-C06B0920D9FD}" type="presParOf" srcId="{A4B1F278-7CF2-4963-8C65-BC4127BE33D8}" destId="{839DE827-95B8-4219-A4A1-6CBCD45EAA65}" srcOrd="2" destOrd="0" presId="urn:microsoft.com/office/officeart/2005/8/layout/venn1"/>
    <dgm:cxn modelId="{0400403F-80B4-4A98-A5B6-B3A59C1293B9}" type="presParOf" srcId="{A4B1F278-7CF2-4963-8C65-BC4127BE33D8}" destId="{9F601B4F-9787-43B5-90EF-B47887976897}" srcOrd="3" destOrd="0" presId="urn:microsoft.com/office/officeart/2005/8/layout/venn1"/>
    <dgm:cxn modelId="{7425B559-D28E-47E9-AE40-A839A24C0F17}" type="presParOf" srcId="{A4B1F278-7CF2-4963-8C65-BC4127BE33D8}" destId="{223B925C-76BD-4470-BFFE-E026C3FE65A7}" srcOrd="4" destOrd="0" presId="urn:microsoft.com/office/officeart/2005/8/layout/venn1"/>
    <dgm:cxn modelId="{009070EE-5379-4358-9FF8-FFF80B96323D}" type="presParOf" srcId="{A4B1F278-7CF2-4963-8C65-BC4127BE33D8}" destId="{A10018FD-2782-49DB-A561-30F945F2D6D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E5A0E-7E14-4490-9F69-F2963CF5D42B}">
      <dsp:nvSpPr>
        <dsp:cNvPr id="0" name=""/>
        <dsp:cNvSpPr/>
      </dsp:nvSpPr>
      <dsp:spPr>
        <a:xfrm rot="16200000">
          <a:off x="688313" y="-688313"/>
          <a:ext cx="3131873" cy="4508500"/>
        </a:xfrm>
        <a:prstGeom prst="round1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a:solidFill>
                <a:schemeClr val="tx2"/>
              </a:solidFill>
            </a:rPr>
            <a:t>Review of existing data sources</a:t>
          </a:r>
        </a:p>
      </dsp:txBody>
      <dsp:txXfrm rot="5400000">
        <a:off x="-1" y="1"/>
        <a:ext cx="4508500" cy="2348904"/>
      </dsp:txXfrm>
    </dsp:sp>
    <dsp:sp modelId="{8EBF6521-CA41-485A-A966-74277DC8A4E0}">
      <dsp:nvSpPr>
        <dsp:cNvPr id="0" name=""/>
        <dsp:cNvSpPr/>
      </dsp:nvSpPr>
      <dsp:spPr>
        <a:xfrm>
          <a:off x="4508500" y="0"/>
          <a:ext cx="4508500" cy="3131873"/>
        </a:xfrm>
        <a:prstGeom prst="round1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a:solidFill>
                <a:schemeClr val="tx2"/>
              </a:solidFill>
            </a:rPr>
            <a:t>Engagement with professional stakeholders</a:t>
          </a:r>
        </a:p>
      </dsp:txBody>
      <dsp:txXfrm>
        <a:off x="4508500" y="0"/>
        <a:ext cx="4508500" cy="2348904"/>
      </dsp:txXfrm>
    </dsp:sp>
    <dsp:sp modelId="{5E57872D-515E-4C3A-A8DC-A4F7894BB629}">
      <dsp:nvSpPr>
        <dsp:cNvPr id="0" name=""/>
        <dsp:cNvSpPr/>
      </dsp:nvSpPr>
      <dsp:spPr>
        <a:xfrm rot="10800000">
          <a:off x="0" y="3131873"/>
          <a:ext cx="4508500" cy="3131873"/>
        </a:xfrm>
        <a:prstGeom prst="round1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a:solidFill>
                <a:schemeClr val="tx2"/>
              </a:solidFill>
            </a:rPr>
            <a:t>Overview of published literature</a:t>
          </a:r>
        </a:p>
      </dsp:txBody>
      <dsp:txXfrm rot="10800000">
        <a:off x="0" y="3914841"/>
        <a:ext cx="4508500" cy="2348904"/>
      </dsp:txXfrm>
    </dsp:sp>
    <dsp:sp modelId="{A0612DA0-E924-4BE9-98FE-568C042765DE}">
      <dsp:nvSpPr>
        <dsp:cNvPr id="0" name=""/>
        <dsp:cNvSpPr/>
      </dsp:nvSpPr>
      <dsp:spPr>
        <a:xfrm rot="5400000">
          <a:off x="5196813" y="2443559"/>
          <a:ext cx="3131873" cy="4508500"/>
        </a:xfrm>
        <a:prstGeom prst="round1Rect">
          <a:avLst/>
        </a:prstGeom>
        <a:solidFill>
          <a:srgbClr val="D6F9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a:solidFill>
                <a:schemeClr val="tx2"/>
              </a:solidFill>
            </a:rPr>
            <a:t>Analysis of interviews from OPDP project</a:t>
          </a:r>
        </a:p>
      </dsp:txBody>
      <dsp:txXfrm rot="-5400000">
        <a:off x="4508499" y="3914841"/>
        <a:ext cx="4508500" cy="2348904"/>
      </dsp:txXfrm>
    </dsp:sp>
    <dsp:sp modelId="{61A15879-76B4-405A-9E9E-9D1FCDFB87A2}">
      <dsp:nvSpPr>
        <dsp:cNvPr id="0" name=""/>
        <dsp:cNvSpPr/>
      </dsp:nvSpPr>
      <dsp:spPr>
        <a:xfrm>
          <a:off x="3155950" y="2348904"/>
          <a:ext cx="2705100" cy="1565936"/>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dirty="0">
              <a:solidFill>
                <a:schemeClr val="tx2"/>
              </a:solidFill>
            </a:rPr>
            <a:t>Methods</a:t>
          </a:r>
        </a:p>
      </dsp:txBody>
      <dsp:txXfrm>
        <a:off x="3232393" y="2425347"/>
        <a:ext cx="2552214" cy="141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62E07-E23B-406E-877E-0A2DE34A725E}">
      <dsp:nvSpPr>
        <dsp:cNvPr id="0" name=""/>
        <dsp:cNvSpPr/>
      </dsp:nvSpPr>
      <dsp:spPr>
        <a:xfrm>
          <a:off x="1800754" y="51924"/>
          <a:ext cx="2492395" cy="2492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a:t>Socioeconomic deprivation</a:t>
          </a:r>
        </a:p>
      </dsp:txBody>
      <dsp:txXfrm>
        <a:off x="2133074" y="488094"/>
        <a:ext cx="1827756" cy="1121577"/>
      </dsp:txXfrm>
    </dsp:sp>
    <dsp:sp modelId="{839DE827-95B8-4219-A4A1-6CBCD45EAA65}">
      <dsp:nvSpPr>
        <dsp:cNvPr id="0" name=""/>
        <dsp:cNvSpPr/>
      </dsp:nvSpPr>
      <dsp:spPr>
        <a:xfrm>
          <a:off x="2700094" y="1609671"/>
          <a:ext cx="2492395" cy="2492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a:t>Gender</a:t>
          </a:r>
        </a:p>
      </dsp:txBody>
      <dsp:txXfrm>
        <a:off x="3462351" y="2253540"/>
        <a:ext cx="1495437" cy="1370817"/>
      </dsp:txXfrm>
    </dsp:sp>
    <dsp:sp modelId="{223B925C-76BD-4470-BFFE-E026C3FE65A7}">
      <dsp:nvSpPr>
        <dsp:cNvPr id="0" name=""/>
        <dsp:cNvSpPr/>
      </dsp:nvSpPr>
      <dsp:spPr>
        <a:xfrm>
          <a:off x="901415" y="1609671"/>
          <a:ext cx="2492395" cy="2492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a:t>Complex health and social needs</a:t>
          </a:r>
        </a:p>
      </dsp:txBody>
      <dsp:txXfrm>
        <a:off x="1136116" y="2253540"/>
        <a:ext cx="1495437" cy="137081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2905C-53D3-44B7-BE75-85F657158EDD}" type="datetimeFigureOut">
              <a:rPr lang="en-GB" smtClean="0"/>
              <a:t>10/09/2018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D16CF-22E9-4D85-A58E-C28DC5BFB5E6}" type="slidenum">
              <a:rPr lang="en-GB" smtClean="0"/>
              <a:t>‹#›</a:t>
            </a:fld>
            <a:endParaRPr lang="en-GB"/>
          </a:p>
        </p:txBody>
      </p:sp>
    </p:spTree>
    <p:extLst>
      <p:ext uri="{BB962C8B-B14F-4D97-AF65-F5344CB8AC3E}">
        <p14:creationId xmlns:p14="http://schemas.microsoft.com/office/powerpoint/2010/main" val="408280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Motivated by the observation that % increase among women has been much</a:t>
            </a:r>
            <a:r>
              <a:rPr lang="en-GB" baseline="0" dirty="0" smtClean="0"/>
              <a:t> greater than among men – as Lee has demonstrated</a:t>
            </a:r>
          </a:p>
          <a:p>
            <a:endParaRPr lang="en-GB" baseline="0" dirty="0" smtClean="0"/>
          </a:p>
          <a:p>
            <a:r>
              <a:rPr lang="en-GB" dirty="0" smtClean="0"/>
              <a:t>Trend even more marked in most </a:t>
            </a:r>
            <a:r>
              <a:rPr lang="en-GB" dirty="0"/>
              <a:t>recent data </a:t>
            </a:r>
            <a:endParaRPr lang="en-GB" dirty="0" smtClean="0"/>
          </a:p>
          <a:p>
            <a:r>
              <a:rPr lang="en-GB" dirty="0" smtClean="0"/>
              <a:t>Also</a:t>
            </a:r>
            <a:r>
              <a:rPr lang="en-GB" baseline="0" dirty="0" smtClean="0"/>
              <a:t> observed in E&amp;W</a:t>
            </a:r>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4</a:t>
            </a:fld>
            <a:endParaRPr lang="en-GB"/>
          </a:p>
        </p:txBody>
      </p:sp>
    </p:spTree>
    <p:extLst>
      <p:ext uri="{BB962C8B-B14F-4D97-AF65-F5344CB8AC3E}">
        <p14:creationId xmlns:p14="http://schemas.microsoft.com/office/powerpoint/2010/main" val="61496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13</a:t>
            </a:fld>
            <a:endParaRPr lang="en-GB"/>
          </a:p>
        </p:txBody>
      </p:sp>
    </p:spTree>
    <p:extLst>
      <p:ext uri="{BB962C8B-B14F-4D97-AF65-F5344CB8AC3E}">
        <p14:creationId xmlns:p14="http://schemas.microsoft.com/office/powerpoint/2010/main" val="59682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Increasing age = increasing risk of DRD</a:t>
            </a:r>
          </a:p>
          <a:p>
            <a:r>
              <a:rPr lang="en-GB" dirty="0"/>
              <a:t>Ageing phenomenon appears to be slightly more pronounced among women, based on NESI, SDMD, OPDP</a:t>
            </a:r>
          </a:p>
          <a:p>
            <a:endParaRPr lang="en-GB" dirty="0"/>
          </a:p>
          <a:p>
            <a:r>
              <a:rPr lang="en-GB" dirty="0"/>
              <a:t>Ageing associated with greater risk of DRD among women than among men</a:t>
            </a:r>
          </a:p>
          <a:p>
            <a:endParaRPr lang="en-GB" dirty="0"/>
          </a:p>
          <a:p>
            <a:r>
              <a:rPr lang="en-GB" dirty="0"/>
              <a:t>e.g. NRS data – try to calculate death rate among population of PDU – among younger ages, rates of death lower among women than men, but over 35s, rate of death higher – but caveats as estimates of # people with PDU</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14</a:t>
            </a:fld>
            <a:endParaRPr lang="en-GB"/>
          </a:p>
        </p:txBody>
      </p:sp>
    </p:spTree>
    <p:extLst>
      <p:ext uri="{BB962C8B-B14F-4D97-AF65-F5344CB8AC3E}">
        <p14:creationId xmlns:p14="http://schemas.microsoft.com/office/powerpoint/2010/main" val="234615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 several factors suggest that ageing is not in itself a sufficient explanation for phenomenon</a:t>
            </a:r>
          </a:p>
          <a:p>
            <a:pPr marL="228600" indent="-228600">
              <a:buAutoNum type="arabicParenR"/>
            </a:pPr>
            <a:r>
              <a:rPr lang="en-GB" dirty="0"/>
              <a:t>Ageing relative – over 35</a:t>
            </a:r>
          </a:p>
          <a:p>
            <a:pPr marL="228600" indent="-228600">
              <a:buAutoNum type="arabicParenR"/>
            </a:pPr>
            <a:r>
              <a:rPr lang="en-GB" dirty="0"/>
              <a:t>DRD rates increasing in almost all age groups</a:t>
            </a:r>
          </a:p>
          <a:p>
            <a:pPr marL="228600" indent="-228600">
              <a:buAutoNum type="arabicParenR"/>
            </a:pPr>
            <a:r>
              <a:rPr lang="en-GB" dirty="0"/>
              <a:t>Ageing is a marker rather than cause in itself</a:t>
            </a:r>
          </a:p>
          <a:p>
            <a:pPr marL="685800" lvl="1" indent="-228600">
              <a:buAutoNum type="arabicParenR"/>
            </a:pPr>
            <a:r>
              <a:rPr lang="en-GB" dirty="0"/>
              <a:t>Social isolation</a:t>
            </a:r>
          </a:p>
          <a:p>
            <a:pPr marL="685800" lvl="1" indent="-228600">
              <a:buAutoNum type="arabicParenR"/>
            </a:pPr>
            <a:r>
              <a:rPr lang="en-GB" dirty="0"/>
              <a:t>Life transitions</a:t>
            </a:r>
          </a:p>
          <a:p>
            <a:pPr marL="685800" lvl="1" indent="-228600">
              <a:buAutoNum type="arabicParenR"/>
            </a:pPr>
            <a:r>
              <a:rPr lang="en-GB" dirty="0"/>
              <a:t>Personal </a:t>
            </a:r>
            <a:r>
              <a:rPr lang="en-GB" dirty="0" err="1"/>
              <a:t>circumtances</a:t>
            </a:r>
            <a:endParaRPr lang="en-GB" dirty="0"/>
          </a:p>
          <a:p>
            <a:pPr marL="685800" lvl="1" indent="-228600">
              <a:buAutoNum type="arabicParenR"/>
            </a:pPr>
            <a:r>
              <a:rPr lang="en-GB" dirty="0"/>
              <a:t>Cohort effects</a:t>
            </a:r>
          </a:p>
          <a:p>
            <a:pPr marL="685800" lvl="1" indent="-228600">
              <a:buAutoNum type="arabicParenR"/>
            </a:pPr>
            <a:endParaRPr lang="en-GB" dirty="0"/>
          </a:p>
          <a:p>
            <a:pPr marL="457200" lvl="1" indent="0">
              <a:buNone/>
            </a:pPr>
            <a:r>
              <a:rPr lang="en-GB" dirty="0" smtClean="0"/>
              <a:t>Age not necessarily an explanation in itself – need to understand mechanisms. In many cases may be a proxy for other </a:t>
            </a:r>
            <a:r>
              <a:rPr lang="en-GB" dirty="0" err="1" smtClean="0"/>
              <a:t>fac</a:t>
            </a:r>
            <a:r>
              <a:rPr lang="en-GB" dirty="0" smtClean="0"/>
              <a:t> tors which affect</a:t>
            </a:r>
            <a:r>
              <a:rPr lang="en-GB" baseline="0" dirty="0" smtClean="0"/>
              <a:t> DRD risk </a:t>
            </a:r>
          </a:p>
          <a:p>
            <a:pPr marL="457200" lvl="1" indent="0">
              <a:buNone/>
            </a:pPr>
            <a:r>
              <a:rPr lang="en-GB" dirty="0" smtClean="0"/>
              <a:t>Many </a:t>
            </a:r>
            <a:r>
              <a:rPr lang="en-GB" dirty="0"/>
              <a:t>of these factors amenable to support and intervention</a:t>
            </a:r>
          </a:p>
          <a:p>
            <a:pPr marL="457200" lvl="1" indent="0">
              <a:buNone/>
            </a:pPr>
            <a:endParaRPr lang="en-GB" dirty="0"/>
          </a:p>
          <a:p>
            <a:pPr marL="457200" lvl="1" indent="0">
              <a:buNone/>
            </a:pPr>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15</a:t>
            </a:fld>
            <a:endParaRPr lang="en-GB"/>
          </a:p>
        </p:txBody>
      </p:sp>
    </p:spTree>
    <p:extLst>
      <p:ext uri="{BB962C8B-B14F-4D97-AF65-F5344CB8AC3E}">
        <p14:creationId xmlns:p14="http://schemas.microsoft.com/office/powerpoint/2010/main" val="190183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be changes in type, quantity, combination, frequency of drugs consumed</a:t>
            </a:r>
          </a:p>
          <a:p>
            <a:endParaRPr lang="en-GB" dirty="0"/>
          </a:p>
          <a:p>
            <a:r>
              <a:rPr lang="en-GB" dirty="0"/>
              <a:t>Similar trends between genders in main illicit drug of use in SDMD data – opioids by far most common, more common among women</a:t>
            </a:r>
          </a:p>
          <a:p>
            <a:r>
              <a:rPr lang="en-GB" dirty="0"/>
              <a:t>Both genders showed increase in sedatives </a:t>
            </a:r>
          </a:p>
          <a:p>
            <a:r>
              <a:rPr lang="en-GB" dirty="0"/>
              <a:t>Similar results from NESI</a:t>
            </a:r>
          </a:p>
          <a:p>
            <a:r>
              <a:rPr lang="en-GB" dirty="0"/>
              <a:t>Women more likely to have received prescribed methadone</a:t>
            </a:r>
          </a:p>
          <a:p>
            <a:endParaRPr lang="en-GB" dirty="0"/>
          </a:p>
          <a:p>
            <a:r>
              <a:rPr lang="en-GB" dirty="0"/>
              <a:t>Deaths data – need to recall that based on element of subjective judgements to some extent as to which drugs implicated in deaths.</a:t>
            </a:r>
          </a:p>
          <a:p>
            <a:endParaRPr lang="en-GB" dirty="0"/>
          </a:p>
          <a:p>
            <a:r>
              <a:rPr lang="en-GB" dirty="0"/>
              <a:t>Opiates still by far most commonly implicated drugs and account for substantial proportion of recent increase</a:t>
            </a:r>
          </a:p>
          <a:p>
            <a:r>
              <a:rPr lang="en-GB" dirty="0"/>
              <a:t>Higher % of female deaths involve methadone – but higher % of women who inject drugs are prescribed OST</a:t>
            </a:r>
          </a:p>
          <a:p>
            <a:r>
              <a:rPr lang="en-GB" dirty="0"/>
              <a:t>Both genders – upward trend in # &amp; % of deaths in which methadone is implicated</a:t>
            </a:r>
          </a:p>
          <a:p>
            <a:endParaRPr lang="en-GB" dirty="0"/>
          </a:p>
          <a:p>
            <a:r>
              <a:rPr lang="en-GB" dirty="0"/>
              <a:t>Increase in recent years</a:t>
            </a:r>
          </a:p>
          <a:p>
            <a:pPr marL="171450" indent="-171450">
              <a:buFontTx/>
              <a:buChar char="-"/>
            </a:pPr>
            <a:r>
              <a:rPr lang="en-GB" dirty="0"/>
              <a:t>CODEINE/DHC</a:t>
            </a:r>
          </a:p>
          <a:p>
            <a:pPr marL="171450" indent="-171450">
              <a:buFontTx/>
              <a:buChar char="-"/>
            </a:pPr>
            <a:r>
              <a:rPr lang="en-GB" dirty="0"/>
              <a:t>Both – benzos, cocaine</a:t>
            </a:r>
          </a:p>
          <a:p>
            <a:pPr marL="171450" indent="-171450">
              <a:buFontTx/>
              <a:buChar char="-"/>
            </a:pPr>
            <a:r>
              <a:rPr lang="en-GB" dirty="0"/>
              <a:t>Both – GABA-</a:t>
            </a:r>
            <a:r>
              <a:rPr lang="en-GB" dirty="0" err="1"/>
              <a:t>ergic</a:t>
            </a:r>
            <a:r>
              <a:rPr lang="en-GB" dirty="0"/>
              <a:t> drugs, though started earlier in women than men</a:t>
            </a:r>
          </a:p>
          <a:p>
            <a:pPr marL="171450" indent="-171450">
              <a:buFontTx/>
              <a:buChar char="-"/>
            </a:pPr>
            <a:endParaRPr lang="en-GB" dirty="0"/>
          </a:p>
          <a:p>
            <a:pPr marL="0" indent="0">
              <a:buFontTx/>
              <a:buNone/>
            </a:pPr>
            <a:r>
              <a:rPr lang="en-GB" dirty="0"/>
              <a:t>Women who die – higher proportion have multiple substances.  </a:t>
            </a:r>
          </a:p>
          <a:p>
            <a:pPr marL="0" indent="0">
              <a:buFontTx/>
              <a:buNone/>
            </a:pPr>
            <a:endParaRPr lang="en-GB" dirty="0"/>
          </a:p>
          <a:p>
            <a:pPr marL="0" indent="0">
              <a:buFontTx/>
              <a:buNone/>
            </a:pPr>
            <a:r>
              <a:rPr lang="en-GB" dirty="0"/>
              <a:t>Prescription drug use – often higher rates of prescription among women, not </a:t>
            </a:r>
            <a:r>
              <a:rPr lang="en-GB" dirty="0" err="1"/>
              <a:t>deteceted</a:t>
            </a:r>
            <a:r>
              <a:rPr lang="en-GB" dirty="0"/>
              <a:t> on urine screen</a:t>
            </a:r>
          </a:p>
          <a:p>
            <a:pPr marL="0" indent="0">
              <a:buFontTx/>
              <a:buNone/>
            </a:pPr>
            <a:r>
              <a:rPr lang="en-GB" dirty="0"/>
              <a:t>Not clear to what extent these trends are due to higher use of these mediations (prescribed or illicit) or greater vulnerability to effects</a:t>
            </a:r>
          </a:p>
        </p:txBody>
      </p:sp>
      <p:sp>
        <p:nvSpPr>
          <p:cNvPr id="4" name="Slide Number Placeholder 3"/>
          <p:cNvSpPr>
            <a:spLocks noGrp="1"/>
          </p:cNvSpPr>
          <p:nvPr>
            <p:ph type="sldNum" sz="quarter" idx="10"/>
          </p:nvPr>
        </p:nvSpPr>
        <p:spPr/>
        <p:txBody>
          <a:bodyPr/>
          <a:lstStyle/>
          <a:p>
            <a:fld id="{15BD16CF-22E9-4D85-A58E-C28DC5BFB5E6}" type="slidenum">
              <a:rPr lang="en-GB" smtClean="0"/>
              <a:t>16</a:t>
            </a:fld>
            <a:endParaRPr lang="en-GB"/>
          </a:p>
        </p:txBody>
      </p:sp>
    </p:spTree>
    <p:extLst>
      <p:ext uri="{BB962C8B-B14F-4D97-AF65-F5344CB8AC3E}">
        <p14:creationId xmlns:p14="http://schemas.microsoft.com/office/powerpoint/2010/main" val="3563552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Relationships broadly construed</a:t>
            </a:r>
            <a:r>
              <a:rPr lang="en-GB" baseline="0" dirty="0"/>
              <a:t> – parental, family, intimate</a:t>
            </a:r>
          </a:p>
          <a:p>
            <a:endParaRPr lang="en-GB" baseline="0" dirty="0"/>
          </a:p>
          <a:p>
            <a:r>
              <a:rPr lang="en-GB" baseline="0" dirty="0"/>
              <a:t>Child removals – traumatic episode, grief, social isolation, exacerbated by menopause/life transitions – though may facilitate engagement with treatment. Limited routine data available does not suggest increase in child removals in general across Scotland during this period, but could not look specifically at child removals among women who use drugs.</a:t>
            </a:r>
          </a:p>
          <a:p>
            <a:endParaRPr lang="en-GB" baseline="0" dirty="0"/>
          </a:p>
          <a:p>
            <a:r>
              <a:rPr lang="en-GB" baseline="0" dirty="0"/>
              <a:t>May be more impactful than women – drug use more highly stigmatised, more closely linked to intimate relationships</a:t>
            </a:r>
          </a:p>
          <a:p>
            <a:r>
              <a:rPr lang="en-GB" baseline="0" dirty="0"/>
              <a:t>On other hand, women who use drugs retain more support from family and easier to establish new social relationships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17</a:t>
            </a:fld>
            <a:endParaRPr lang="en-GB"/>
          </a:p>
        </p:txBody>
      </p:sp>
    </p:spTree>
    <p:extLst>
      <p:ext uri="{BB962C8B-B14F-4D97-AF65-F5344CB8AC3E}">
        <p14:creationId xmlns:p14="http://schemas.microsoft.com/office/powerpoint/2010/main" val="200285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MH problems are risk factors for DRDs, as are some physical health conditions</a:t>
            </a:r>
          </a:p>
          <a:p>
            <a:endParaRPr lang="en-GB" dirty="0"/>
          </a:p>
          <a:p>
            <a:r>
              <a:rPr lang="en-GB" dirty="0"/>
              <a:t>May be one of the mechanisms by which ageing cohort = greater DRDs</a:t>
            </a:r>
          </a:p>
          <a:p>
            <a:endParaRPr lang="en-GB" dirty="0"/>
          </a:p>
          <a:p>
            <a:r>
              <a:rPr lang="en-GB" dirty="0"/>
              <a:t>Among those who have died, women had greater prevalence of long-term physical/MH conditions &amp; recent hospitalisation</a:t>
            </a:r>
          </a:p>
          <a:p>
            <a:r>
              <a:rPr lang="en-GB" dirty="0"/>
              <a:t>% of those who died who had recent physical health/MH condition increased – somewhat more pronounced than women</a:t>
            </a:r>
          </a:p>
          <a:p>
            <a:r>
              <a:rPr lang="en-GB" dirty="0"/>
              <a:t>But OPDP – type of comorbidity varies with gender and age</a:t>
            </a:r>
          </a:p>
          <a:p>
            <a:endParaRPr lang="en-GB" dirty="0"/>
          </a:p>
          <a:p>
            <a:r>
              <a:rPr lang="en-GB" dirty="0"/>
              <a:t>Difficulties in accessing treatment – stigma, confidentiality, access to services (e.g. appointments), diagnostic overshadowing</a:t>
            </a:r>
          </a:p>
          <a:p>
            <a:endParaRPr lang="en-GB" dirty="0"/>
          </a:p>
          <a:p>
            <a:r>
              <a:rPr lang="en-GB" dirty="0"/>
              <a:t>Close link between life circumstances and physical/mental health – all three closely intertwined</a:t>
            </a:r>
          </a:p>
          <a:p>
            <a:endParaRPr lang="en-GB" dirty="0"/>
          </a:p>
          <a:p>
            <a:r>
              <a:rPr lang="en-GB" dirty="0"/>
              <a:t>Increase in DRDs doesn’t seem to be </a:t>
            </a:r>
            <a:r>
              <a:rPr lang="en-GB" dirty="0" err="1"/>
              <a:t>drivn</a:t>
            </a:r>
            <a:r>
              <a:rPr lang="en-GB" dirty="0"/>
              <a:t> by </a:t>
            </a:r>
            <a:r>
              <a:rPr lang="en-GB" dirty="0" err="1"/>
              <a:t>icnreaes</a:t>
            </a:r>
            <a:r>
              <a:rPr lang="en-GB" dirty="0"/>
              <a:t> in suicides – but intentionality hard to </a:t>
            </a:r>
            <a:r>
              <a:rPr lang="en-GB" dirty="0" err="1"/>
              <a:t>defineKnow</a:t>
            </a:r>
            <a:r>
              <a:rPr lang="en-GB" dirty="0"/>
              <a:t> that MH has declined in recent years among population on lowest income and on benefits – overlap with people who use drugs</a:t>
            </a:r>
          </a:p>
        </p:txBody>
      </p:sp>
      <p:sp>
        <p:nvSpPr>
          <p:cNvPr id="4" name="Slide Number Placeholder 3"/>
          <p:cNvSpPr>
            <a:spLocks noGrp="1"/>
          </p:cNvSpPr>
          <p:nvPr>
            <p:ph type="sldNum" sz="quarter" idx="10"/>
          </p:nvPr>
        </p:nvSpPr>
        <p:spPr/>
        <p:txBody>
          <a:bodyPr/>
          <a:lstStyle/>
          <a:p>
            <a:fld id="{15BD16CF-22E9-4D85-A58E-C28DC5BFB5E6}" type="slidenum">
              <a:rPr lang="en-GB" smtClean="0"/>
              <a:t>18</a:t>
            </a:fld>
            <a:endParaRPr lang="en-GB"/>
          </a:p>
        </p:txBody>
      </p:sp>
    </p:spTree>
    <p:extLst>
      <p:ext uri="{BB962C8B-B14F-4D97-AF65-F5344CB8AC3E}">
        <p14:creationId xmlns:p14="http://schemas.microsoft.com/office/powerpoint/2010/main" val="883111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Engagement with harm reduction and retention in treatment services = protective against DRD</a:t>
            </a:r>
          </a:p>
          <a:p>
            <a:endParaRPr lang="en-GB" dirty="0"/>
          </a:p>
          <a:p>
            <a:r>
              <a:rPr lang="en-GB" dirty="0"/>
              <a:t>Compare gender profile of those in treatment to wider population of people believed to use drugs – similar or slightly higher % of women</a:t>
            </a:r>
          </a:p>
          <a:p>
            <a:r>
              <a:rPr lang="en-GB" dirty="0"/>
              <a:t>May suggest that women more or equally likely to access treatment – but perhaps ongoing missed opportunities within treatment, or not meeting needs</a:t>
            </a:r>
          </a:p>
          <a:p>
            <a:endParaRPr lang="en-GB" dirty="0"/>
          </a:p>
          <a:p>
            <a:r>
              <a:rPr lang="en-GB" dirty="0"/>
              <a:t>Interviews – perceived under-dosing, reluctance to reduce dose, being on OST too long, lack of support, lack of time. </a:t>
            </a:r>
          </a:p>
          <a:p>
            <a:endParaRPr lang="en-GB" dirty="0"/>
          </a:p>
          <a:p>
            <a:r>
              <a:rPr lang="en-GB" dirty="0"/>
              <a:t>Naloxone – trends in supply/carriage in NESI similar by gender – if anything slightly higher supply among women, esp. in prisons</a:t>
            </a:r>
          </a:p>
          <a:p>
            <a:endParaRPr lang="en-GB" dirty="0"/>
          </a:p>
          <a:p>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19</a:t>
            </a:fld>
            <a:endParaRPr lang="en-GB"/>
          </a:p>
        </p:txBody>
      </p:sp>
    </p:spTree>
    <p:extLst>
      <p:ext uri="{BB962C8B-B14F-4D97-AF65-F5344CB8AC3E}">
        <p14:creationId xmlns:p14="http://schemas.microsoft.com/office/powerpoint/2010/main" val="3538704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PHE, ACMD in England</a:t>
            </a:r>
          </a:p>
          <a:p>
            <a:r>
              <a:rPr lang="en-GB" dirty="0"/>
              <a:t>Stakeholders in Scotland </a:t>
            </a:r>
          </a:p>
          <a:p>
            <a:endParaRPr lang="en-GB" dirty="0"/>
          </a:p>
          <a:p>
            <a:pPr marL="171450" indent="-171450">
              <a:buFontTx/>
              <a:buChar char="-"/>
            </a:pPr>
            <a:r>
              <a:rPr lang="en-GB" dirty="0"/>
              <a:t>Changes to treatment services and cuts – disruption to continuity of relationships and of services provided,</a:t>
            </a:r>
          </a:p>
          <a:p>
            <a:pPr marL="171450" indent="-171450">
              <a:buFontTx/>
              <a:buChar char="-"/>
            </a:pPr>
            <a:endParaRPr lang="en-GB" dirty="0"/>
          </a:p>
          <a:p>
            <a:pPr marL="171450" indent="-171450">
              <a:buFontTx/>
              <a:buChar char="-"/>
            </a:pPr>
            <a:r>
              <a:rPr lang="en-GB" dirty="0"/>
              <a:t>Potential for women to be more vulnerable – stigma, relational factors, greater MH need</a:t>
            </a:r>
          </a:p>
          <a:p>
            <a:pPr marL="171450" indent="-171450">
              <a:buFontTx/>
              <a:buChar char="-"/>
            </a:pP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20</a:t>
            </a:fld>
            <a:endParaRPr lang="en-GB"/>
          </a:p>
        </p:txBody>
      </p:sp>
    </p:spTree>
    <p:extLst>
      <p:ext uri="{BB962C8B-B14F-4D97-AF65-F5344CB8AC3E}">
        <p14:creationId xmlns:p14="http://schemas.microsoft.com/office/powerpoint/2010/main" val="3062608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Growing evidence that economic shocks and policy </a:t>
            </a:r>
            <a:r>
              <a:rPr lang="en-GB" dirty="0" err="1"/>
              <a:t>repsonses</a:t>
            </a:r>
            <a:r>
              <a:rPr lang="en-GB" dirty="0"/>
              <a:t> such as austerity impact on </a:t>
            </a:r>
            <a:r>
              <a:rPr lang="en-GB" dirty="0" err="1"/>
              <a:t>heatlh</a:t>
            </a:r>
            <a:r>
              <a:rPr lang="en-GB" dirty="0"/>
              <a:t>, and that these impacts are gendered</a:t>
            </a:r>
          </a:p>
          <a:p>
            <a:endParaRPr lang="en-GB" dirty="0"/>
          </a:p>
          <a:p>
            <a:r>
              <a:rPr lang="en-GB" dirty="0"/>
              <a:t>Women disproportionately likely to be affected by cuts to public services and to changes in welfare benefits</a:t>
            </a:r>
          </a:p>
          <a:p>
            <a:endParaRPr lang="en-GB" dirty="0"/>
          </a:p>
          <a:p>
            <a:r>
              <a:rPr lang="en-GB" dirty="0"/>
              <a:t>People who use drugs likely to be disproportionately affected – more likely to live in most deprived areas (most affected) and to be on precarious incomes, with high prevalence of complex health/social care needs – more likely to need social security provided by benefits system and to need support from statutory services</a:t>
            </a:r>
          </a:p>
          <a:p>
            <a:endParaRPr lang="en-GB" dirty="0"/>
          </a:p>
          <a:p>
            <a:r>
              <a:rPr lang="en-GB" dirty="0"/>
              <a:t>Intersection of structural factors = women who use drugs may be especially vulnerable to welfare reform and austerity measures</a:t>
            </a:r>
          </a:p>
          <a:p>
            <a:endParaRPr lang="en-GB" dirty="0"/>
          </a:p>
          <a:p>
            <a:r>
              <a:rPr lang="en-GB" dirty="0"/>
              <a:t>May exacerbate other factors e.g. abusive relationships</a:t>
            </a:r>
          </a:p>
          <a:p>
            <a:endParaRPr lang="en-GB" dirty="0"/>
          </a:p>
          <a:p>
            <a:r>
              <a:rPr lang="en-GB" dirty="0"/>
              <a:t>Has been identified by PHE and ACMD, as well as by local stakeholders</a:t>
            </a:r>
          </a:p>
        </p:txBody>
      </p:sp>
      <p:sp>
        <p:nvSpPr>
          <p:cNvPr id="4" name="Slide Number Placeholder 3"/>
          <p:cNvSpPr>
            <a:spLocks noGrp="1"/>
          </p:cNvSpPr>
          <p:nvPr>
            <p:ph type="sldNum" sz="quarter" idx="10"/>
          </p:nvPr>
        </p:nvSpPr>
        <p:spPr/>
        <p:txBody>
          <a:bodyPr/>
          <a:lstStyle/>
          <a:p>
            <a:fld id="{15BD16CF-22E9-4D85-A58E-C28DC5BFB5E6}" type="slidenum">
              <a:rPr lang="en-GB" smtClean="0"/>
              <a:t>21</a:t>
            </a:fld>
            <a:endParaRPr lang="en-GB"/>
          </a:p>
        </p:txBody>
      </p:sp>
    </p:spTree>
    <p:extLst>
      <p:ext uri="{BB962C8B-B14F-4D97-AF65-F5344CB8AC3E}">
        <p14:creationId xmlns:p14="http://schemas.microsoft.com/office/powerpoint/2010/main" val="2297954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Complex web of factors which interact</a:t>
            </a:r>
          </a:p>
          <a:p>
            <a:r>
              <a:rPr lang="en-GB" dirty="0"/>
              <a:t>Background of factors which affect women’s experience of drug use</a:t>
            </a:r>
          </a:p>
          <a:p>
            <a:r>
              <a:rPr lang="en-GB" dirty="0"/>
              <a:t>Changing factors superimposed on top </a:t>
            </a:r>
          </a:p>
          <a:p>
            <a:r>
              <a:rPr lang="en-GB" dirty="0"/>
              <a:t>In combination may explain trend</a:t>
            </a:r>
          </a:p>
        </p:txBody>
      </p:sp>
      <p:sp>
        <p:nvSpPr>
          <p:cNvPr id="4" name="Slide Number Placeholder 3"/>
          <p:cNvSpPr>
            <a:spLocks noGrp="1"/>
          </p:cNvSpPr>
          <p:nvPr>
            <p:ph type="sldNum" sz="quarter" idx="10"/>
          </p:nvPr>
        </p:nvSpPr>
        <p:spPr/>
        <p:txBody>
          <a:bodyPr/>
          <a:lstStyle/>
          <a:p>
            <a:fld id="{15BD16CF-22E9-4D85-A58E-C28DC5BFB5E6}" type="slidenum">
              <a:rPr lang="en-GB" smtClean="0"/>
              <a:t>22</a:t>
            </a:fld>
            <a:endParaRPr lang="en-GB"/>
          </a:p>
        </p:txBody>
      </p:sp>
    </p:spTree>
    <p:extLst>
      <p:ext uri="{BB962C8B-B14F-4D97-AF65-F5344CB8AC3E}">
        <p14:creationId xmlns:p14="http://schemas.microsoft.com/office/powerpoint/2010/main" val="425412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strands to this project. Really difficult “why” question – need to triangulate multiple </a:t>
            </a:r>
            <a:r>
              <a:rPr lang="en-GB" dirty="0" smtClean="0"/>
              <a:t>sources</a:t>
            </a:r>
          </a:p>
          <a:p>
            <a:endParaRPr lang="en-GB" dirty="0"/>
          </a:p>
          <a:p>
            <a:r>
              <a:rPr lang="en-GB" dirty="0"/>
              <a:t>REVIEWED RELEVANT ROUTINE DATA SOURCES – NRS and ISD data on deaths, SDMD data, NESI data, drug-related hospital stays</a:t>
            </a:r>
          </a:p>
          <a:p>
            <a:endParaRPr lang="en-GB" dirty="0" smtClean="0"/>
          </a:p>
          <a:p>
            <a:r>
              <a:rPr lang="en-GB" dirty="0" smtClean="0"/>
              <a:t>OVERVIEW </a:t>
            </a:r>
            <a:r>
              <a:rPr lang="en-GB" dirty="0"/>
              <a:t>OF PUBLISHED LITERATURE – aimed to identify relevant </a:t>
            </a:r>
            <a:r>
              <a:rPr lang="en-GB" dirty="0" smtClean="0"/>
              <a:t>reviews </a:t>
            </a:r>
            <a:r>
              <a:rPr lang="en-GB" dirty="0"/>
              <a:t>plus “snowball” from there to other relevant papers – plus evidence mentioned by informants</a:t>
            </a:r>
          </a:p>
          <a:p>
            <a:endParaRPr lang="en-GB" dirty="0" smtClean="0"/>
          </a:p>
          <a:p>
            <a:r>
              <a:rPr lang="en-GB" dirty="0" smtClean="0"/>
              <a:t>PROFESSIONAL </a:t>
            </a:r>
            <a:r>
              <a:rPr lang="en-GB" dirty="0"/>
              <a:t>STAKEHOLDERS – statutory services, third sector, academia – 15 interviews, two focus groups, and one meeting observation. Undertaken by Rebekah. Notes taken, coded using thematic matrix. Iterative approach.</a:t>
            </a:r>
          </a:p>
          <a:p>
            <a:endParaRPr lang="en-GB" dirty="0" smtClean="0"/>
          </a:p>
          <a:p>
            <a:r>
              <a:rPr lang="en-GB" dirty="0" smtClean="0"/>
              <a:t>ANALYSIS </a:t>
            </a:r>
            <a:r>
              <a:rPr lang="en-GB" dirty="0"/>
              <a:t>OF OPDP INTERVIEWS – by Catriona – 28 women over 35 who use drugs who were interviewed as part of OPDP project – re-analysed using thematic matrix</a:t>
            </a:r>
          </a:p>
        </p:txBody>
      </p:sp>
      <p:sp>
        <p:nvSpPr>
          <p:cNvPr id="4" name="Slide Number Placeholder 3"/>
          <p:cNvSpPr>
            <a:spLocks noGrp="1"/>
          </p:cNvSpPr>
          <p:nvPr>
            <p:ph type="sldNum" sz="quarter" idx="10"/>
          </p:nvPr>
        </p:nvSpPr>
        <p:spPr/>
        <p:txBody>
          <a:bodyPr/>
          <a:lstStyle/>
          <a:p>
            <a:fld id="{15BD16CF-22E9-4D85-A58E-C28DC5BFB5E6}" type="slidenum">
              <a:rPr lang="en-GB" smtClean="0"/>
              <a:t>5</a:t>
            </a:fld>
            <a:endParaRPr lang="en-GB"/>
          </a:p>
        </p:txBody>
      </p:sp>
    </p:spTree>
    <p:extLst>
      <p:ext uri="{BB962C8B-B14F-4D97-AF65-F5344CB8AC3E}">
        <p14:creationId xmlns:p14="http://schemas.microsoft.com/office/powerpoint/2010/main" val="2401887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23</a:t>
            </a:fld>
            <a:endParaRPr lang="en-GB"/>
          </a:p>
        </p:txBody>
      </p:sp>
    </p:spTree>
    <p:extLst>
      <p:ext uri="{BB962C8B-B14F-4D97-AF65-F5344CB8AC3E}">
        <p14:creationId xmlns:p14="http://schemas.microsoft.com/office/powerpoint/2010/main" val="3274416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ADVOCATING GENDER-SENSITIVE OR GENDER-INFORMED, RATHER THAN GENDER-SPECIFIC </a:t>
            </a:r>
            <a:r>
              <a:rPr lang="en-GB" dirty="0" smtClean="0"/>
              <a:t>APPROACH</a:t>
            </a:r>
          </a:p>
          <a:p>
            <a:endParaRPr lang="en-GB" dirty="0" smtClean="0"/>
          </a:p>
          <a:p>
            <a:r>
              <a:rPr lang="en-GB" dirty="0" smtClean="0"/>
              <a:t>Recognising</a:t>
            </a:r>
            <a:r>
              <a:rPr lang="en-GB" baseline="0" dirty="0" smtClean="0"/>
              <a:t> commonalities and diversities</a:t>
            </a:r>
          </a:p>
          <a:p>
            <a:r>
              <a:rPr lang="en-GB" baseline="0" dirty="0" smtClean="0"/>
              <a:t>Intersection</a:t>
            </a:r>
          </a:p>
          <a:p>
            <a:r>
              <a:rPr lang="en-GB" baseline="0" dirty="0" smtClean="0"/>
              <a:t>Many of areas identified – require cross-sectoral </a:t>
            </a:r>
            <a:r>
              <a:rPr lang="en-GB" baseline="0" dirty="0" err="1" smtClean="0"/>
              <a:t>collab</a:t>
            </a:r>
            <a:endParaRPr lang="en-GB" baseline="0" dirty="0" smtClean="0"/>
          </a:p>
          <a:p>
            <a:r>
              <a:rPr lang="en-GB" baseline="0" dirty="0" smtClean="0"/>
              <a:t>Opportunities for policy synergy</a:t>
            </a:r>
          </a:p>
          <a:p>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24</a:t>
            </a:fld>
            <a:endParaRPr lang="en-GB"/>
          </a:p>
        </p:txBody>
      </p:sp>
    </p:spTree>
    <p:extLst>
      <p:ext uri="{BB962C8B-B14F-4D97-AF65-F5344CB8AC3E}">
        <p14:creationId xmlns:p14="http://schemas.microsoft.com/office/powerpoint/2010/main" val="270650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25</a:t>
            </a:fld>
            <a:endParaRPr lang="en-GB"/>
          </a:p>
        </p:txBody>
      </p:sp>
    </p:spTree>
    <p:extLst>
      <p:ext uri="{BB962C8B-B14F-4D97-AF65-F5344CB8AC3E}">
        <p14:creationId xmlns:p14="http://schemas.microsoft.com/office/powerpoint/2010/main" val="250726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Did rule out changes in definition or recording practices</a:t>
            </a:r>
          </a:p>
          <a:p>
            <a:r>
              <a:rPr lang="en-GB" dirty="0"/>
              <a:t>Could be more people at risk, or greater risk among same size group of people, or both</a:t>
            </a:r>
          </a:p>
          <a:p>
            <a:endParaRPr lang="en-GB" dirty="0"/>
          </a:p>
          <a:p>
            <a:r>
              <a:rPr lang="en-GB" dirty="0"/>
              <a:t>Really difficult to get a clear idea of size of population of people who use drugs</a:t>
            </a:r>
          </a:p>
          <a:p>
            <a:r>
              <a:rPr lang="en-GB" dirty="0"/>
              <a:t>Do estimate prevalence every few years but differences in methods – can’t be used for calculating trends over times in rates</a:t>
            </a:r>
          </a:p>
          <a:p>
            <a:endParaRPr lang="en-GB" dirty="0"/>
          </a:p>
          <a:p>
            <a:r>
              <a:rPr lang="en-GB" dirty="0"/>
              <a:t>Most sources suggest that population of women who use drugs stable or decreasing</a:t>
            </a:r>
          </a:p>
          <a:p>
            <a:endParaRPr lang="en-GB" dirty="0"/>
          </a:p>
          <a:p>
            <a:r>
              <a:rPr lang="en-GB" dirty="0"/>
              <a:t>However, these data aren’t perfect – largely relate to people seeking treatment for drug problems, which may misrepresent people at risk</a:t>
            </a:r>
          </a:p>
          <a:p>
            <a:endParaRPr lang="en-GB" dirty="0"/>
          </a:p>
          <a:p>
            <a:r>
              <a:rPr lang="en-GB" dirty="0"/>
              <a:t>OPDP project – group of people with problem benzo use but not opioid use – women more prevalent among this group than among entire OPDP cohort. Many did not have any drug treatment or hospital activity in the study period.</a:t>
            </a:r>
          </a:p>
          <a:p>
            <a:r>
              <a:rPr lang="en-GB" dirty="0"/>
              <a:t>Declining proportion of women who die of DRD are known to have drug problem</a:t>
            </a:r>
          </a:p>
          <a:p>
            <a:r>
              <a:rPr lang="en-GB" dirty="0"/>
              <a:t>A few stakeholders raised concerns about deaths among women not fitting typical profile of those considered to be at risk – esp. benzos and other prescription drugs</a:t>
            </a:r>
          </a:p>
          <a:p>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28</a:t>
            </a:fld>
            <a:endParaRPr lang="en-GB"/>
          </a:p>
        </p:txBody>
      </p:sp>
    </p:spTree>
    <p:extLst>
      <p:ext uri="{BB962C8B-B14F-4D97-AF65-F5344CB8AC3E}">
        <p14:creationId xmlns:p14="http://schemas.microsoft.com/office/powerpoint/2010/main" val="26059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findings from literature review, supplemented by stakeholder input and lived</a:t>
            </a:r>
            <a:r>
              <a:rPr lang="en-GB" baseline="0" dirty="0" smtClean="0"/>
              <a:t> experience – general background to issues around gender and drug use</a:t>
            </a:r>
          </a:p>
          <a:p>
            <a:r>
              <a:rPr lang="en-GB" baseline="0" dirty="0" smtClean="0"/>
              <a:t>Provides backdrop for then considering what might have changed in recent years</a:t>
            </a:r>
          </a:p>
          <a:p>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6</a:t>
            </a:fld>
            <a:endParaRPr lang="en-GB"/>
          </a:p>
        </p:txBody>
      </p:sp>
    </p:spTree>
    <p:extLst>
      <p:ext uri="{BB962C8B-B14F-4D97-AF65-F5344CB8AC3E}">
        <p14:creationId xmlns:p14="http://schemas.microsoft.com/office/powerpoint/2010/main" val="69916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Population surveys – consistently find that lifetime drug use lower among women than men, esp. for intensive and regular </a:t>
            </a:r>
            <a:r>
              <a:rPr lang="en-GB" dirty="0" smtClean="0"/>
              <a:t>use</a:t>
            </a:r>
          </a:p>
          <a:p>
            <a:endParaRPr lang="en-GB" dirty="0"/>
          </a:p>
          <a:p>
            <a:r>
              <a:rPr lang="en-GB" dirty="0"/>
              <a:t>In Scotland, men are estimated to account for 70% of those with problem drug use</a:t>
            </a:r>
          </a:p>
          <a:p>
            <a:endParaRPr lang="en-GB" dirty="0"/>
          </a:p>
          <a:p>
            <a:r>
              <a:rPr lang="en-GB" dirty="0"/>
              <a:t>Some evidence that women tend to start using drugs and older ages and more likely to have partner or family member who uses drugs</a:t>
            </a:r>
          </a:p>
          <a:p>
            <a:endParaRPr lang="en-GB" dirty="0"/>
          </a:p>
          <a:p>
            <a:r>
              <a:rPr lang="en-GB" dirty="0"/>
              <a:t>Some evidence to suggest that women are more likely to have non-medical use of prescription </a:t>
            </a:r>
            <a:r>
              <a:rPr lang="en-GB" dirty="0" smtClean="0"/>
              <a:t>drugs – but not conclusive, may relate</a:t>
            </a:r>
            <a:r>
              <a:rPr lang="en-GB" baseline="0" dirty="0" smtClean="0"/>
              <a:t> to higher prescription rates for women</a:t>
            </a:r>
          </a:p>
          <a:p>
            <a:endParaRPr lang="en-GB" dirty="0"/>
          </a:p>
          <a:p>
            <a:r>
              <a:rPr lang="en-GB" dirty="0"/>
              <a:t>Some evidence of gender differences in motivations for substance use – women more likely to cite alleviation of physical/emotional pain or having drug using partner, men more likely to cite pleasure or novelty seeking. But – motivations are diverse and important to acknowledge complexity and nuance across genders</a:t>
            </a:r>
          </a:p>
          <a:p>
            <a:endParaRPr lang="en-GB" dirty="0"/>
          </a:p>
          <a:p>
            <a:r>
              <a:rPr lang="en-GB" dirty="0"/>
              <a:t>Experience of physical or sexual abuse high among people who use drugs of both genders, but particularly so among women. Both historical and ongoing. </a:t>
            </a:r>
            <a:endParaRPr lang="en-GB" dirty="0" smtClean="0"/>
          </a:p>
          <a:p>
            <a:r>
              <a:rPr lang="en-GB" dirty="0" smtClean="0"/>
              <a:t>Role </a:t>
            </a:r>
            <a:r>
              <a:rPr lang="en-GB" dirty="0"/>
              <a:t>in initiation, maintenance, relapse of drug use</a:t>
            </a:r>
            <a:r>
              <a:rPr lang="en-GB" dirty="0" smtClean="0"/>
              <a:t>.</a:t>
            </a:r>
          </a:p>
          <a:p>
            <a:r>
              <a:rPr lang="en-GB" dirty="0" smtClean="0"/>
              <a:t>Common among women interviewed as part of OPDP.</a:t>
            </a:r>
          </a:p>
          <a:p>
            <a:endParaRPr lang="en-GB" dirty="0" smtClean="0"/>
          </a:p>
          <a:p>
            <a:r>
              <a:rPr lang="en-GB" dirty="0" smtClean="0"/>
              <a:t>References in literature to telescoping – shorter period between initiation and problems. Widely cited but relatively limited empirical literature. Unclear if biological/social/both.</a:t>
            </a:r>
          </a:p>
          <a:p>
            <a:endParaRPr lang="en-GB" dirty="0" smtClean="0"/>
          </a:p>
          <a:p>
            <a:r>
              <a:rPr lang="en-GB" dirty="0" smtClean="0"/>
              <a:t>Similarly,</a:t>
            </a:r>
            <a:r>
              <a:rPr lang="en-GB" baseline="0" dirty="0" smtClean="0"/>
              <a:t> often cited that women respond differently to drugs or experience of recovery because of influences from hormones, menstruation, fertility, pregnancy, menopause </a:t>
            </a:r>
            <a:r>
              <a:rPr lang="en-GB" baseline="0" dirty="0" err="1" smtClean="0"/>
              <a:t>etc</a:t>
            </a:r>
            <a:r>
              <a:rPr lang="en-GB" baseline="0" dirty="0" smtClean="0"/>
              <a:t> – again relatively little evidence, mostly cocaine and at individual level – unclear if meaningful at population level.</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7</a:t>
            </a:fld>
            <a:endParaRPr lang="en-GB"/>
          </a:p>
        </p:txBody>
      </p:sp>
    </p:spTree>
    <p:extLst>
      <p:ext uri="{BB962C8B-B14F-4D97-AF65-F5344CB8AC3E}">
        <p14:creationId xmlns:p14="http://schemas.microsoft.com/office/powerpoint/2010/main" val="109621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Women who use drugs more likely than male peers to have concurrent mental health problems – though we also know that MH problems more common in general population, and women more likely to seek </a:t>
            </a:r>
            <a:r>
              <a:rPr lang="en-GB" dirty="0" smtClean="0"/>
              <a:t>help</a:t>
            </a:r>
          </a:p>
          <a:p>
            <a:endParaRPr lang="en-GB" dirty="0"/>
          </a:p>
          <a:p>
            <a:r>
              <a:rPr lang="en-GB" dirty="0"/>
              <a:t>Some limited evidence from UK that women who use drugs more likely to have concurrent physical health problems than </a:t>
            </a:r>
            <a:r>
              <a:rPr lang="en-GB" dirty="0" smtClean="0"/>
              <a:t>men.</a:t>
            </a:r>
          </a:p>
          <a:p>
            <a:endParaRPr lang="en-GB" dirty="0" smtClean="0"/>
          </a:p>
          <a:p>
            <a:r>
              <a:rPr lang="en-GB" dirty="0" smtClean="0"/>
              <a:t>OPDP</a:t>
            </a:r>
            <a:r>
              <a:rPr lang="en-GB" baseline="0" dirty="0" smtClean="0"/>
              <a:t> – found that comorbidity common – types of conditions varied by gender e.g. women more likely to have lung disease, depression, men  - hep C, liver disease/psychosis</a:t>
            </a:r>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8</a:t>
            </a:fld>
            <a:endParaRPr lang="en-GB"/>
          </a:p>
        </p:txBody>
      </p:sp>
    </p:spTree>
    <p:extLst>
      <p:ext uri="{BB962C8B-B14F-4D97-AF65-F5344CB8AC3E}">
        <p14:creationId xmlns:p14="http://schemas.microsoft.com/office/powerpoint/2010/main" val="400154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Mixed evidence about whether more or less likely to access treatment.</a:t>
            </a:r>
          </a:p>
          <a:p>
            <a:r>
              <a:rPr lang="en-GB" dirty="0"/>
              <a:t>Pregnancy and parenthood often necessitate/motivate help-seeking</a:t>
            </a:r>
          </a:p>
          <a:p>
            <a:r>
              <a:rPr lang="en-GB" dirty="0"/>
              <a:t>Some sources suggest that women may be more likely to seek help in other </a:t>
            </a:r>
            <a:r>
              <a:rPr lang="en-GB" dirty="0" smtClean="0"/>
              <a:t>services e.g. primary</a:t>
            </a:r>
            <a:r>
              <a:rPr lang="en-GB" baseline="0" dirty="0" smtClean="0"/>
              <a:t> care, MH</a:t>
            </a:r>
          </a:p>
          <a:p>
            <a:endParaRPr lang="en-GB" dirty="0"/>
          </a:p>
          <a:p>
            <a:r>
              <a:rPr lang="en-GB" dirty="0"/>
              <a:t>Certainly know there are lots of </a:t>
            </a:r>
            <a:r>
              <a:rPr lang="en-GB" dirty="0" smtClean="0"/>
              <a:t>barriers</a:t>
            </a:r>
          </a:p>
          <a:p>
            <a:endParaRPr lang="en-GB" dirty="0"/>
          </a:p>
          <a:p>
            <a:pPr marL="171450" indent="-171450">
              <a:buFontTx/>
              <a:buChar char="-"/>
            </a:pPr>
            <a:r>
              <a:rPr lang="en-GB" dirty="0"/>
              <a:t>Stigma – exacerbated by societal gender roles</a:t>
            </a:r>
          </a:p>
          <a:p>
            <a:pPr marL="171450" indent="-171450">
              <a:buFontTx/>
              <a:buChar char="-"/>
            </a:pPr>
            <a:r>
              <a:rPr lang="en-GB" dirty="0"/>
              <a:t>Fear of losing custody of children</a:t>
            </a:r>
          </a:p>
          <a:p>
            <a:pPr marL="171450" indent="-171450">
              <a:buFontTx/>
              <a:buChar char="-"/>
            </a:pPr>
            <a:r>
              <a:rPr lang="en-GB" dirty="0"/>
              <a:t>MH problems</a:t>
            </a:r>
          </a:p>
          <a:p>
            <a:pPr marL="171450" indent="-171450">
              <a:buFontTx/>
              <a:buChar char="-"/>
            </a:pPr>
            <a:r>
              <a:rPr lang="en-GB" dirty="0"/>
              <a:t>Caring responsibilities</a:t>
            </a:r>
          </a:p>
          <a:p>
            <a:pPr marL="171450" indent="-171450">
              <a:buFontTx/>
              <a:buChar char="-"/>
            </a:pPr>
            <a:r>
              <a:rPr lang="en-GB" dirty="0"/>
              <a:t>Travel to treatment sites</a:t>
            </a:r>
          </a:p>
          <a:p>
            <a:pPr marL="171450" indent="-171450">
              <a:buFontTx/>
              <a:buChar char="-"/>
            </a:pPr>
            <a:r>
              <a:rPr lang="en-GB" dirty="0"/>
              <a:t>Advances or harassment in treatment settings</a:t>
            </a:r>
          </a:p>
          <a:p>
            <a:pPr marL="171450" indent="-171450">
              <a:buFontTx/>
              <a:buChar char="-"/>
            </a:pPr>
            <a:r>
              <a:rPr lang="en-GB" dirty="0"/>
              <a:t>Lack of social support or being in relationship with someone not wishing to seek treatment</a:t>
            </a:r>
          </a:p>
          <a:p>
            <a:pPr marL="171450" indent="-171450">
              <a:buFontTx/>
              <a:buChar char="-"/>
            </a:pPr>
            <a:r>
              <a:rPr lang="en-GB" dirty="0"/>
              <a:t>Experiences of trauma and abuse</a:t>
            </a:r>
          </a:p>
          <a:p>
            <a:pPr marL="171450" indent="-171450">
              <a:buFontTx/>
              <a:buChar char="-"/>
            </a:pPr>
            <a:endParaRPr lang="en-GB" dirty="0"/>
          </a:p>
          <a:p>
            <a:pPr marL="0" indent="0">
              <a:buFontTx/>
              <a:buNone/>
            </a:pPr>
            <a:r>
              <a:rPr lang="en-GB" dirty="0"/>
              <a:t>Some evidence from US that women who do enter treatment have similar/better outcomes than men – limited evidence from </a:t>
            </a:r>
            <a:r>
              <a:rPr lang="en-GB" dirty="0" smtClean="0"/>
              <a:t>UK on</a:t>
            </a:r>
            <a:r>
              <a:rPr lang="en-GB" baseline="0" dirty="0" smtClean="0"/>
              <a:t> this</a:t>
            </a:r>
          </a:p>
          <a:p>
            <a:pPr marL="0" indent="0">
              <a:buFontTx/>
              <a:buNone/>
            </a:pPr>
            <a:endParaRPr lang="en-GB" dirty="0"/>
          </a:p>
          <a:p>
            <a:pPr marL="0" indent="0">
              <a:buFontTx/>
              <a:buNone/>
            </a:pPr>
            <a:r>
              <a:rPr lang="en-GB" dirty="0"/>
              <a:t>Has been observed that women often have many assets in relation to recovery capital – often greater practical/emotional support from family members, more stable housing, greater ease in establishing new social networks</a:t>
            </a:r>
          </a:p>
        </p:txBody>
      </p:sp>
      <p:sp>
        <p:nvSpPr>
          <p:cNvPr id="4" name="Slide Number Placeholder 3"/>
          <p:cNvSpPr>
            <a:spLocks noGrp="1"/>
          </p:cNvSpPr>
          <p:nvPr>
            <p:ph type="sldNum" sz="quarter" idx="10"/>
          </p:nvPr>
        </p:nvSpPr>
        <p:spPr/>
        <p:txBody>
          <a:bodyPr/>
          <a:lstStyle/>
          <a:p>
            <a:fld id="{15BD16CF-22E9-4D85-A58E-C28DC5BFB5E6}" type="slidenum">
              <a:rPr lang="en-GB" smtClean="0"/>
              <a:t>9</a:t>
            </a:fld>
            <a:endParaRPr lang="en-GB"/>
          </a:p>
        </p:txBody>
      </p:sp>
    </p:spTree>
    <p:extLst>
      <p:ext uri="{BB962C8B-B14F-4D97-AF65-F5344CB8AC3E}">
        <p14:creationId xmlns:p14="http://schemas.microsoft.com/office/powerpoint/2010/main" val="253889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women tend to have more stable housing </a:t>
            </a:r>
            <a:r>
              <a:rPr lang="en-GB" dirty="0" smtClean="0"/>
              <a:t>– though may fail to capture hidden homelessness, living situations contingent on abusive relationships</a:t>
            </a:r>
          </a:p>
          <a:p>
            <a:endParaRPr lang="en-GB" dirty="0" smtClean="0"/>
          </a:p>
          <a:p>
            <a:r>
              <a:rPr lang="en-GB" dirty="0" smtClean="0"/>
              <a:t>Less </a:t>
            </a:r>
            <a:r>
              <a:rPr lang="en-GB" dirty="0"/>
              <a:t>likely to depend on criminal </a:t>
            </a:r>
            <a:r>
              <a:rPr lang="en-GB" dirty="0" smtClean="0"/>
              <a:t>activity</a:t>
            </a:r>
          </a:p>
          <a:p>
            <a:endParaRPr lang="en-GB" dirty="0"/>
          </a:p>
          <a:p>
            <a:r>
              <a:rPr lang="en-GB" dirty="0"/>
              <a:t>Some reviews from </a:t>
            </a:r>
            <a:r>
              <a:rPr lang="en-GB" dirty="0" err="1"/>
              <a:t>outwith</a:t>
            </a:r>
            <a:r>
              <a:rPr lang="en-GB" dirty="0"/>
              <a:t> UK find that women less likely to be employed and have lower income than male </a:t>
            </a:r>
            <a:r>
              <a:rPr lang="en-GB" dirty="0" smtClean="0"/>
              <a:t>peers – in</a:t>
            </a:r>
            <a:r>
              <a:rPr lang="en-GB" baseline="0" dirty="0" smtClean="0"/>
              <a:t> UK found that women often fare better in terms of material </a:t>
            </a:r>
            <a:r>
              <a:rPr lang="en-GB" baseline="0" dirty="0" err="1" smtClean="0"/>
              <a:t>cirucmstances</a:t>
            </a:r>
            <a:r>
              <a:rPr lang="en-GB" baseline="0" dirty="0" smtClean="0"/>
              <a:t> because of support from family and better access to social housing</a:t>
            </a:r>
            <a:endParaRPr lang="en-GB" dirty="0"/>
          </a:p>
          <a:p>
            <a:endParaRPr lang="en-GB" dirty="0"/>
          </a:p>
          <a:p>
            <a:r>
              <a:rPr lang="en-GB" dirty="0"/>
              <a:t>Women who use drugs in Scotland more likely to be parents and have childcare responsibilities than men who use drugs</a:t>
            </a:r>
          </a:p>
          <a:p>
            <a:r>
              <a:rPr lang="en-GB" dirty="0"/>
              <a:t>Responsibility but also positive influence</a:t>
            </a:r>
          </a:p>
          <a:p>
            <a:endParaRPr lang="en-GB" dirty="0"/>
          </a:p>
          <a:p>
            <a:r>
              <a:rPr lang="en-GB" dirty="0"/>
              <a:t>Some concerns about trauma and “</a:t>
            </a:r>
            <a:r>
              <a:rPr lang="en-GB" dirty="0" err="1"/>
              <a:t>disenfracnhsed</a:t>
            </a:r>
            <a:r>
              <a:rPr lang="en-GB" dirty="0"/>
              <a:t> grief” associated with child removals and multiple child removals. Exacerbating drug use and risky use</a:t>
            </a:r>
          </a:p>
        </p:txBody>
      </p:sp>
      <p:sp>
        <p:nvSpPr>
          <p:cNvPr id="4" name="Slide Number Placeholder 3"/>
          <p:cNvSpPr>
            <a:spLocks noGrp="1"/>
          </p:cNvSpPr>
          <p:nvPr>
            <p:ph type="sldNum" sz="quarter" idx="10"/>
          </p:nvPr>
        </p:nvSpPr>
        <p:spPr/>
        <p:txBody>
          <a:bodyPr/>
          <a:lstStyle/>
          <a:p>
            <a:fld id="{15BD16CF-22E9-4D85-A58E-C28DC5BFB5E6}" type="slidenum">
              <a:rPr lang="en-GB" smtClean="0"/>
              <a:t>10</a:t>
            </a:fld>
            <a:endParaRPr lang="en-GB"/>
          </a:p>
        </p:txBody>
      </p:sp>
    </p:spTree>
    <p:extLst>
      <p:ext uri="{BB962C8B-B14F-4D97-AF65-F5344CB8AC3E}">
        <p14:creationId xmlns:p14="http://schemas.microsoft.com/office/powerpoint/2010/main" val="422342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some differences in substances </a:t>
            </a:r>
            <a:r>
              <a:rPr lang="en-GB" dirty="0" err="1"/>
              <a:t>im;ocated</a:t>
            </a:r>
            <a:r>
              <a:rPr lang="en-GB" dirty="0"/>
              <a:t> – lee has described </a:t>
            </a:r>
          </a:p>
          <a:p>
            <a:r>
              <a:rPr lang="en-GB" dirty="0"/>
              <a:t>More likely to involve methadone, DHC or codeine, antidepressants</a:t>
            </a:r>
          </a:p>
        </p:txBody>
      </p:sp>
      <p:sp>
        <p:nvSpPr>
          <p:cNvPr id="4" name="Slide Number Placeholder 3"/>
          <p:cNvSpPr>
            <a:spLocks noGrp="1"/>
          </p:cNvSpPr>
          <p:nvPr>
            <p:ph type="sldNum" sz="quarter" idx="10"/>
          </p:nvPr>
        </p:nvSpPr>
        <p:spPr/>
        <p:txBody>
          <a:bodyPr/>
          <a:lstStyle/>
          <a:p>
            <a:fld id="{15BD16CF-22E9-4D85-A58E-C28DC5BFB5E6}" type="slidenum">
              <a:rPr lang="en-GB" smtClean="0"/>
              <a:t>11</a:t>
            </a:fld>
            <a:endParaRPr lang="en-GB"/>
          </a:p>
        </p:txBody>
      </p:sp>
    </p:spTree>
    <p:extLst>
      <p:ext uri="{BB962C8B-B14F-4D97-AF65-F5344CB8AC3E}">
        <p14:creationId xmlns:p14="http://schemas.microsoft.com/office/powerpoint/2010/main" val="93962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Preceding section - relatively static description of some of the commonalities and differences in drug use by gender</a:t>
            </a:r>
          </a:p>
          <a:p>
            <a:endParaRPr lang="en-GB" dirty="0"/>
          </a:p>
          <a:p>
            <a:r>
              <a:rPr lang="en-GB" dirty="0"/>
              <a:t>This section – attempts to go beyond that to understand </a:t>
            </a:r>
            <a:r>
              <a:rPr lang="en-GB" b="1" dirty="0"/>
              <a:t>trends </a:t>
            </a:r>
            <a:r>
              <a:rPr lang="en-GB" b="0" dirty="0"/>
              <a:t>– why has there been a change in recent years?</a:t>
            </a:r>
          </a:p>
          <a:p>
            <a:endParaRPr lang="en-GB" b="0" dirty="0"/>
          </a:p>
          <a:p>
            <a:r>
              <a:rPr lang="en-GB" b="0" dirty="0"/>
              <a:t>Difficult</a:t>
            </a:r>
          </a:p>
          <a:p>
            <a:pPr marL="171450" indent="-171450">
              <a:buFontTx/>
              <a:buChar char="-"/>
            </a:pPr>
            <a:r>
              <a:rPr lang="en-GB" b="0" dirty="0"/>
              <a:t>Limited up to date evidence on relevant factors</a:t>
            </a:r>
          </a:p>
          <a:p>
            <a:pPr marL="171450" indent="-171450">
              <a:buFontTx/>
              <a:buChar char="-"/>
            </a:pPr>
            <a:r>
              <a:rPr lang="en-GB" b="0" dirty="0"/>
              <a:t>Doesn’t lend itself to formal hypothesis testing</a:t>
            </a:r>
          </a:p>
          <a:p>
            <a:pPr marL="171450" indent="-171450">
              <a:buFontTx/>
              <a:buChar char="-"/>
            </a:pPr>
            <a:r>
              <a:rPr lang="en-GB" b="0" dirty="0"/>
              <a:t>True cases likely to be multiple/interacting</a:t>
            </a:r>
          </a:p>
          <a:p>
            <a:pPr marL="171450" indent="-171450">
              <a:buFontTx/>
              <a:buChar char="-"/>
            </a:pPr>
            <a:endParaRPr lang="en-GB" b="0" dirty="0"/>
          </a:p>
          <a:p>
            <a:pPr marL="171450" indent="-171450">
              <a:buFontTx/>
              <a:buChar char="-"/>
            </a:pPr>
            <a:r>
              <a:rPr lang="en-GB" b="0" dirty="0"/>
              <a:t>Go through several explanations – starting with those to do with data, then individuals, community, social</a:t>
            </a:r>
            <a:endParaRPr lang="en-GB" dirty="0"/>
          </a:p>
        </p:txBody>
      </p:sp>
      <p:sp>
        <p:nvSpPr>
          <p:cNvPr id="4" name="Slide Number Placeholder 3"/>
          <p:cNvSpPr>
            <a:spLocks noGrp="1"/>
          </p:cNvSpPr>
          <p:nvPr>
            <p:ph type="sldNum" sz="quarter" idx="10"/>
          </p:nvPr>
        </p:nvSpPr>
        <p:spPr/>
        <p:txBody>
          <a:bodyPr/>
          <a:lstStyle/>
          <a:p>
            <a:fld id="{15BD16CF-22E9-4D85-A58E-C28DC5BFB5E6}" type="slidenum">
              <a:rPr lang="en-GB" smtClean="0"/>
              <a:t>12</a:t>
            </a:fld>
            <a:endParaRPr lang="en-GB"/>
          </a:p>
        </p:txBody>
      </p:sp>
    </p:spTree>
    <p:extLst>
      <p:ext uri="{BB962C8B-B14F-4D97-AF65-F5344CB8AC3E}">
        <p14:creationId xmlns:p14="http://schemas.microsoft.com/office/powerpoint/2010/main" val="207671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A8A3AE-6439-4179-B2AB-2A09111CEC4D}" type="datetimeFigureOut">
              <a:rPr lang="en-GB" smtClean="0"/>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58414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A8A3AE-6439-4179-B2AB-2A09111CEC4D}" type="datetimeFigureOut">
              <a:rPr lang="en-GB" smtClean="0"/>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107176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A8A3AE-6439-4179-B2AB-2A09111CEC4D}" type="datetimeFigureOut">
              <a:rPr lang="en-GB" smtClean="0"/>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153402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A8A3AE-6439-4179-B2AB-2A09111CEC4D}" type="datetimeFigureOut">
              <a:rPr lang="en-GB" smtClean="0"/>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129351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A8A3AE-6439-4179-B2AB-2A09111CEC4D}" type="datetimeFigureOut">
              <a:rPr lang="en-GB" smtClean="0"/>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135705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A8A3AE-6439-4179-B2AB-2A09111CEC4D}" type="datetimeFigureOut">
              <a:rPr lang="en-GB" smtClean="0"/>
              <a:t>10/09/2018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385194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A8A3AE-6439-4179-B2AB-2A09111CEC4D}" type="datetimeFigureOut">
              <a:rPr lang="en-GB" smtClean="0"/>
              <a:t>10/09/2018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192051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A8A3AE-6439-4179-B2AB-2A09111CEC4D}" type="datetimeFigureOut">
              <a:rPr lang="en-GB" smtClean="0"/>
              <a:t>10/09/2018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268383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8A3AE-6439-4179-B2AB-2A09111CEC4D}" type="datetimeFigureOut">
              <a:rPr lang="en-GB" smtClean="0"/>
              <a:t>10/09/2018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420145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A8A3AE-6439-4179-B2AB-2A09111CEC4D}" type="datetimeFigureOut">
              <a:rPr lang="en-GB" smtClean="0"/>
              <a:t>10/09/2018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75520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A8A3AE-6439-4179-B2AB-2A09111CEC4D}" type="datetimeFigureOut">
              <a:rPr lang="en-GB" smtClean="0"/>
              <a:t>10/09/2018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1AB5E-3E37-4CD0-B6E1-680FF6D3DCFA}" type="slidenum">
              <a:rPr lang="en-GB" smtClean="0"/>
              <a:t>‹#›</a:t>
            </a:fld>
            <a:endParaRPr lang="en-GB"/>
          </a:p>
        </p:txBody>
      </p:sp>
    </p:spTree>
    <p:extLst>
      <p:ext uri="{BB962C8B-B14F-4D97-AF65-F5344CB8AC3E}">
        <p14:creationId xmlns:p14="http://schemas.microsoft.com/office/powerpoint/2010/main" val="312485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8A3AE-6439-4179-B2AB-2A09111CEC4D}" type="datetimeFigureOut">
              <a:rPr lang="en-GB" smtClean="0"/>
              <a:t>10/09/2018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1AB5E-3E37-4CD0-B6E1-680FF6D3DCFA}" type="slidenum">
              <a:rPr lang="en-GB" smtClean="0"/>
              <a:t>‹#›</a:t>
            </a:fld>
            <a:endParaRPr lang="en-GB"/>
          </a:p>
        </p:txBody>
      </p:sp>
    </p:spTree>
    <p:extLst>
      <p:ext uri="{BB962C8B-B14F-4D97-AF65-F5344CB8AC3E}">
        <p14:creationId xmlns:p14="http://schemas.microsoft.com/office/powerpoint/2010/main" val="3159652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7100" t="7884" r="15556" b="1507"/>
          <a:stretch/>
        </p:blipFill>
        <p:spPr>
          <a:xfrm>
            <a:off x="409575" y="196172"/>
            <a:ext cx="4343400" cy="6381904"/>
          </a:xfrm>
          <a:prstGeom prst="rect">
            <a:avLst/>
          </a:prstGeom>
        </p:spPr>
      </p:pic>
      <p:sp>
        <p:nvSpPr>
          <p:cNvPr id="5" name="TextBox 4"/>
          <p:cNvSpPr txBox="1"/>
          <p:nvPr/>
        </p:nvSpPr>
        <p:spPr>
          <a:xfrm>
            <a:off x="5505450" y="1859340"/>
            <a:ext cx="3645550" cy="1569660"/>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Emily Tweed</a:t>
            </a:r>
          </a:p>
          <a:p>
            <a:r>
              <a:rPr lang="en-GB" sz="3200" dirty="0">
                <a:latin typeface="Arial" panose="020B0604020202020204" pitchFamily="34" charset="0"/>
                <a:cs typeface="Arial" panose="020B0604020202020204" pitchFamily="34" charset="0"/>
              </a:rPr>
              <a:t>Rebekah Miller</a:t>
            </a:r>
          </a:p>
          <a:p>
            <a:r>
              <a:rPr lang="en-GB" sz="3200" dirty="0">
                <a:latin typeface="Arial" panose="020B0604020202020204" pitchFamily="34" charset="0"/>
                <a:cs typeface="Arial" panose="020B0604020202020204" pitchFamily="34" charset="0"/>
              </a:rPr>
              <a:t>Catriona Matheson</a:t>
            </a:r>
          </a:p>
        </p:txBody>
      </p:sp>
      <p:sp>
        <p:nvSpPr>
          <p:cNvPr id="6" name="TextBox 5"/>
          <p:cNvSpPr txBox="1"/>
          <p:nvPr/>
        </p:nvSpPr>
        <p:spPr>
          <a:xfrm>
            <a:off x="5505450" y="5334000"/>
            <a:ext cx="6192721"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Drugs Research Network for Scotland event</a:t>
            </a:r>
          </a:p>
          <a:p>
            <a:r>
              <a:rPr lang="en-GB" sz="2400" dirty="0">
                <a:latin typeface="Arial" panose="020B0604020202020204" pitchFamily="34" charset="0"/>
                <a:cs typeface="Arial" panose="020B0604020202020204" pitchFamily="34" charset="0"/>
              </a:rPr>
              <a:t>10</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September</a:t>
            </a:r>
          </a:p>
        </p:txBody>
      </p:sp>
    </p:spTree>
    <p:extLst>
      <p:ext uri="{BB962C8B-B14F-4D97-AF65-F5344CB8AC3E}">
        <p14:creationId xmlns:p14="http://schemas.microsoft.com/office/powerpoint/2010/main" val="362224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95324" y="244461"/>
            <a:ext cx="10515600" cy="541337"/>
          </a:xfrm>
          <a:prstGeom prst="rect">
            <a:avLst/>
          </a:prstGeom>
          <a:solidFill>
            <a:schemeClr val="accent1">
              <a:lumMod val="20000"/>
              <a:lumOff val="80000"/>
            </a:schemeClr>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Arial" panose="020B0604020202020204" pitchFamily="34" charset="0"/>
                <a:cs typeface="Arial" panose="020B0604020202020204" pitchFamily="34" charset="0"/>
              </a:rPr>
              <a:t>Life circumstances and family relationships</a:t>
            </a:r>
          </a:p>
        </p:txBody>
      </p:sp>
      <p:sp>
        <p:nvSpPr>
          <p:cNvPr id="9" name="Rectangle 8"/>
          <p:cNvSpPr/>
          <p:nvPr/>
        </p:nvSpPr>
        <p:spPr>
          <a:xfrm>
            <a:off x="695324" y="4366770"/>
            <a:ext cx="10763250" cy="224676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“I mean I think I would have stopped </a:t>
            </a:r>
            <a:r>
              <a:rPr lang="en-GB" sz="2000" i="1" dirty="0" err="1">
                <a:latin typeface="Arial" panose="020B0604020202020204" pitchFamily="34" charset="0"/>
                <a:cs typeface="Arial" panose="020B0604020202020204" pitchFamily="34" charset="0"/>
              </a:rPr>
              <a:t>wi</a:t>
            </a:r>
            <a:r>
              <a:rPr lang="en-GB" sz="2000" i="1" dirty="0">
                <a:latin typeface="Arial" panose="020B0604020202020204" pitchFamily="34" charset="0"/>
                <a:cs typeface="Arial" panose="020B0604020202020204" pitchFamily="34" charset="0"/>
              </a:rPr>
              <a:t>’ the methadone if there hadn’t been so many up and downs with the children getting taken off me and such, and there’s been so much, and then, I went through. My kids got taken off me, beatings from the ex, so, Women’s Aid people were involved, come up to talk to me, things like that. So there had been a lot of things that, not made me take drugs but, I chose to take them to help. But then it doesn’t help.”</a:t>
            </a:r>
          </a:p>
          <a:p>
            <a:endParaRPr lang="en-GB" sz="2000" i="1" dirty="0">
              <a:latin typeface="Arial" panose="020B0604020202020204" pitchFamily="34" charset="0"/>
              <a:cs typeface="Arial" panose="020B0604020202020204" pitchFamily="34" charset="0"/>
            </a:endParaRPr>
          </a:p>
          <a:p>
            <a:pPr algn="r"/>
            <a:r>
              <a:rPr lang="en-GB" sz="2000" i="1" dirty="0">
                <a:latin typeface="Arial" panose="020B0604020202020204" pitchFamily="34" charset="0"/>
                <a:cs typeface="Arial" panose="020B0604020202020204" pitchFamily="34" charset="0"/>
              </a:rPr>
              <a:t>(Interviewee 402)</a:t>
            </a:r>
            <a:endParaRPr lang="en-GB"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2067" y="1027611"/>
            <a:ext cx="3762104" cy="2821578"/>
          </a:xfrm>
          <a:prstGeom prst="rect">
            <a:avLst/>
          </a:prstGeom>
        </p:spPr>
      </p:pic>
    </p:spTree>
    <p:extLst>
      <p:ext uri="{BB962C8B-B14F-4D97-AF65-F5344CB8AC3E}">
        <p14:creationId xmlns:p14="http://schemas.microsoft.com/office/powerpoint/2010/main" val="107956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7224" y="230188"/>
            <a:ext cx="10515600" cy="541337"/>
          </a:xfrm>
          <a:prstGeom prst="rect">
            <a:avLst/>
          </a:prstGeom>
          <a:solidFill>
            <a:schemeClr val="accent1">
              <a:lumMod val="20000"/>
              <a:lumOff val="80000"/>
            </a:schemeClr>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Arial" panose="020B0604020202020204" pitchFamily="34" charset="0"/>
                <a:cs typeface="Arial" panose="020B0604020202020204" pitchFamily="34" charset="0"/>
              </a:rPr>
              <a:t>Rates of drug-related death and risk factors</a:t>
            </a:r>
          </a:p>
        </p:txBody>
      </p:sp>
      <p:sp>
        <p:nvSpPr>
          <p:cNvPr id="2" name="TextBox 1"/>
          <p:cNvSpPr txBox="1"/>
          <p:nvPr/>
        </p:nvSpPr>
        <p:spPr>
          <a:xfrm>
            <a:off x="657223" y="1316736"/>
            <a:ext cx="10929187" cy="470898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Cohort studies of people who use drugs find that:</a:t>
            </a:r>
          </a:p>
          <a:p>
            <a:pPr marL="1200150" lvl="2"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Absolute rates of death  -  men &gt; women </a:t>
            </a:r>
          </a:p>
          <a:p>
            <a:pPr marL="1200150" lvl="2"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Relative rates (i.e. comparing to rest of population) – </a:t>
            </a:r>
            <a:r>
              <a:rPr lang="en-GB" sz="2400" dirty="0" smtClean="0">
                <a:latin typeface="Arial" panose="020B0604020202020204" pitchFamily="34" charset="0"/>
                <a:cs typeface="Arial" panose="020B0604020202020204" pitchFamily="34" charset="0"/>
              </a:rPr>
              <a:t>men </a:t>
            </a:r>
            <a:r>
              <a:rPr lang="en-GB" sz="2400" dirty="0">
                <a:latin typeface="Arial" panose="020B0604020202020204" pitchFamily="34" charset="0"/>
                <a:cs typeface="Arial" panose="020B0604020202020204" pitchFamily="34" charset="0"/>
              </a:rPr>
              <a:t>&lt; </a:t>
            </a:r>
            <a:r>
              <a:rPr lang="en-GB" sz="2400" dirty="0" smtClean="0">
                <a:latin typeface="Arial" panose="020B0604020202020204" pitchFamily="34" charset="0"/>
                <a:cs typeface="Arial" panose="020B0604020202020204" pitchFamily="34" charset="0"/>
              </a:rPr>
              <a:t>women</a:t>
            </a:r>
            <a:endParaRPr lang="en-GB" sz="2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0" lvl="2"/>
            <a:r>
              <a:rPr lang="en-GB" sz="2400" dirty="0">
                <a:latin typeface="Arial" panose="020B0604020202020204" pitchFamily="34" charset="0"/>
                <a:cs typeface="Arial" panose="020B0604020202020204" pitchFamily="34" charset="0"/>
              </a:rPr>
              <a:t>Partly but not fully explained by contextual &amp; behavioural factors</a:t>
            </a:r>
          </a:p>
          <a:p>
            <a:pPr marL="1257300" lvl="4"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Imprisonment</a:t>
            </a:r>
          </a:p>
          <a:p>
            <a:pPr marL="1257300" lvl="4"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Injecting</a:t>
            </a:r>
          </a:p>
          <a:p>
            <a:pPr marL="0" lvl="2"/>
            <a:endParaRPr lang="en-GB" sz="2400" dirty="0">
              <a:latin typeface="Arial" panose="020B0604020202020204" pitchFamily="34" charset="0"/>
              <a:cs typeface="Arial" panose="020B0604020202020204" pitchFamily="34" charset="0"/>
            </a:endParaRPr>
          </a:p>
          <a:p>
            <a:pPr marL="0" lvl="2"/>
            <a:r>
              <a:rPr lang="en-GB" sz="2400" dirty="0">
                <a:latin typeface="Arial" panose="020B0604020202020204" pitchFamily="34" charset="0"/>
                <a:cs typeface="Arial" panose="020B0604020202020204" pitchFamily="34" charset="0"/>
              </a:rPr>
              <a:t>Effect of known risk factors varies by gender</a:t>
            </a:r>
          </a:p>
          <a:p>
            <a:pPr marL="1200150" lvl="4"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Age – greater increase in risk among women</a:t>
            </a:r>
          </a:p>
          <a:p>
            <a:pPr marL="1200150" lvl="4"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Time out of treatment – lesser increase in risk among women</a:t>
            </a:r>
          </a:p>
          <a:p>
            <a:pPr marL="1200150" lvl="4"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914400" lvl="4"/>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542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218" y="2338534"/>
            <a:ext cx="7333563" cy="1325563"/>
          </a:xfrm>
        </p:spPr>
        <p:txBody>
          <a:bodyPr/>
          <a:lstStyle/>
          <a:p>
            <a:pPr algn="ctr"/>
            <a:r>
              <a:rPr lang="en-GB" b="1" dirty="0">
                <a:latin typeface="Arial" panose="020B0604020202020204" pitchFamily="34" charset="0"/>
                <a:cs typeface="Arial" panose="020B0604020202020204" pitchFamily="34" charset="0"/>
              </a:rPr>
              <a:t>Examining explanations</a:t>
            </a:r>
          </a:p>
        </p:txBody>
      </p:sp>
    </p:spTree>
    <p:extLst>
      <p:ext uri="{BB962C8B-B14F-4D97-AF65-F5344CB8AC3E}">
        <p14:creationId xmlns:p14="http://schemas.microsoft.com/office/powerpoint/2010/main" val="992124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10515600" cy="1325563"/>
          </a:xfrm>
        </p:spPr>
        <p:txBody>
          <a:bodyPr>
            <a:normAutofit/>
          </a:bodyPr>
          <a:lstStyle/>
          <a:p>
            <a:r>
              <a:rPr lang="en-GB" sz="4000" b="1" dirty="0" smtClean="0">
                <a:latin typeface="Arial" panose="020B0604020202020204" pitchFamily="34" charset="0"/>
                <a:cs typeface="Arial" panose="020B0604020202020204" pitchFamily="34" charset="0"/>
              </a:rPr>
              <a:t>Measurement issues?</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4606131"/>
            <a:ext cx="11620500" cy="4351338"/>
          </a:xfrm>
        </p:spPr>
        <p:txBody>
          <a:bodyPr/>
          <a:lstStyle/>
          <a:p>
            <a:pPr marL="0" indent="0">
              <a:buNone/>
            </a:pPr>
            <a:r>
              <a:rPr lang="en-GB" dirty="0" smtClean="0">
                <a:latin typeface="Arial" panose="020B0604020202020204" pitchFamily="34" charset="0"/>
                <a:cs typeface="Arial" panose="020B0604020202020204" pitchFamily="34" charset="0"/>
              </a:rPr>
              <a:t>Routine surveillance – population of women who use drugs ↔ or ↓</a:t>
            </a:r>
            <a:endParaRPr lang="en-GB" dirty="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Limitations of existing data sources</a:t>
            </a:r>
            <a:endParaRPr lang="en-GB" dirty="0">
              <a:latin typeface="Arial" panose="020B0604020202020204" pitchFamily="34" charset="0"/>
              <a:cs typeface="Arial" panose="020B0604020202020204" pitchFamily="34" charset="0"/>
            </a:endParaRPr>
          </a:p>
        </p:txBody>
      </p:sp>
      <p:sp>
        <p:nvSpPr>
          <p:cNvPr id="4" name="Title 1"/>
          <p:cNvSpPr txBox="1">
            <a:spLocks/>
          </p:cNvSpPr>
          <p:nvPr/>
        </p:nvSpPr>
        <p:spPr>
          <a:xfrm>
            <a:off x="330200" y="33909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smtClean="0">
                <a:latin typeface="Arial" panose="020B0604020202020204" pitchFamily="34" charset="0"/>
                <a:cs typeface="Arial" panose="020B0604020202020204" pitchFamily="34" charset="0"/>
              </a:rPr>
              <a:t>Changes in number of women at risk?</a:t>
            </a:r>
            <a:endParaRPr lang="en-GB" sz="40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838200" y="132556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mtClean="0">
                <a:latin typeface="Arial" panose="020B0604020202020204" pitchFamily="34" charset="0"/>
                <a:cs typeface="Arial" panose="020B0604020202020204" pitchFamily="34" charset="0"/>
              </a:rPr>
              <a:t>Unlikely to be explained by:</a:t>
            </a:r>
          </a:p>
          <a:p>
            <a:r>
              <a:rPr lang="en-GB" smtClean="0">
                <a:latin typeface="Arial" panose="020B0604020202020204" pitchFamily="34" charset="0"/>
                <a:cs typeface="Arial" panose="020B0604020202020204" pitchFamily="34" charset="0"/>
              </a:rPr>
              <a:t>Changes in recording practices</a:t>
            </a:r>
          </a:p>
          <a:p>
            <a:r>
              <a:rPr lang="en-GB" smtClean="0">
                <a:latin typeface="Arial" panose="020B0604020202020204" pitchFamily="34" charset="0"/>
                <a:cs typeface="Arial" panose="020B0604020202020204" pitchFamily="34" charset="0"/>
              </a:rPr>
              <a:t>Changes in mortality trends among women more generally</a:t>
            </a:r>
          </a:p>
          <a:p>
            <a:endParaRPr lang="en-GB"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133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10515600" cy="1325563"/>
          </a:xfrm>
        </p:spPr>
        <p:txBody>
          <a:bodyPr>
            <a:normAutofit/>
          </a:bodyPr>
          <a:lstStyle/>
          <a:p>
            <a:r>
              <a:rPr lang="en-GB" sz="4000" b="1" dirty="0">
                <a:latin typeface="Arial" panose="020B0604020202020204" pitchFamily="34" charset="0"/>
                <a:cs typeface="Arial" panose="020B0604020202020204" pitchFamily="34" charset="0"/>
              </a:rPr>
              <a:t>An ageing population?</a:t>
            </a:r>
          </a:p>
        </p:txBody>
      </p:sp>
      <p:sp>
        <p:nvSpPr>
          <p:cNvPr id="3" name="Content Placeholder 2"/>
          <p:cNvSpPr>
            <a:spLocks noGrp="1"/>
          </p:cNvSpPr>
          <p:nvPr>
            <p:ph idx="1"/>
          </p:nvPr>
        </p:nvSpPr>
        <p:spPr>
          <a:xfrm>
            <a:off x="339635" y="1571101"/>
            <a:ext cx="11957140" cy="4351338"/>
          </a:xfrm>
        </p:spPr>
        <p:txBody>
          <a:bodyPr/>
          <a:lstStyle/>
          <a:p>
            <a:r>
              <a:rPr lang="en-GB" dirty="0">
                <a:latin typeface="Arial" panose="020B0604020202020204" pitchFamily="34" charset="0"/>
                <a:cs typeface="Arial" panose="020B0604020202020204" pitchFamily="34" charset="0"/>
              </a:rPr>
              <a:t>Average age of women who use drugs is increasing</a:t>
            </a:r>
          </a:p>
          <a:p>
            <a:r>
              <a:rPr lang="en-GB" dirty="0">
                <a:latin typeface="Arial" panose="020B0604020202020204" pitchFamily="34" charset="0"/>
                <a:cs typeface="Arial" panose="020B0604020202020204" pitchFamily="34" charset="0"/>
              </a:rPr>
              <a:t>May be more pronounced among women than men</a:t>
            </a:r>
          </a:p>
          <a:p>
            <a:r>
              <a:rPr lang="en-GB" dirty="0">
                <a:latin typeface="Arial" panose="020B0604020202020204" pitchFamily="34" charset="0"/>
                <a:cs typeface="Arial" panose="020B0604020202020204" pitchFamily="34" charset="0"/>
              </a:rPr>
              <a:t>Ageing may be associated with greater DRD risk for women than men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982315" y="3333750"/>
            <a:ext cx="5484617" cy="3359161"/>
          </a:xfrm>
          <a:prstGeom prst="rect">
            <a:avLst/>
          </a:prstGeom>
        </p:spPr>
      </p:pic>
      <p:sp>
        <p:nvSpPr>
          <p:cNvPr id="5" name="Rectangle 4">
            <a:extLst>
              <a:ext uri="{FF2B5EF4-FFF2-40B4-BE49-F238E27FC236}">
                <a16:creationId xmlns:a16="http://schemas.microsoft.com/office/drawing/2014/main" id="{B69B55BC-4679-4284-8D67-DF2EC3C98FD0}"/>
              </a:ext>
            </a:extLst>
          </p:cNvPr>
          <p:cNvSpPr/>
          <p:nvPr/>
        </p:nvSpPr>
        <p:spPr>
          <a:xfrm>
            <a:off x="8682350" y="6354357"/>
            <a:ext cx="1380506" cy="338554"/>
          </a:xfrm>
          <a:prstGeom prst="rect">
            <a:avLst/>
          </a:prstGeom>
        </p:spPr>
        <p:txBody>
          <a:bodyPr wrap="none">
            <a:spAutoFit/>
          </a:bodyPr>
          <a:lstStyle/>
          <a:p>
            <a:pPr algn="ctr"/>
            <a:r>
              <a:rPr lang="en-GB" sz="1600" dirty="0">
                <a:latin typeface="Arial" panose="020B0604020202020204" pitchFamily="34" charset="0"/>
                <a:cs typeface="Arial" panose="020B0604020202020204" pitchFamily="34" charset="0"/>
              </a:rPr>
              <a:t>Source: NRS</a:t>
            </a:r>
          </a:p>
        </p:txBody>
      </p:sp>
    </p:spTree>
    <p:extLst>
      <p:ext uri="{BB962C8B-B14F-4D97-AF65-F5344CB8AC3E}">
        <p14:creationId xmlns:p14="http://schemas.microsoft.com/office/powerpoint/2010/main" val="51095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63" y="1608"/>
            <a:ext cx="10515600" cy="1325563"/>
          </a:xfrm>
        </p:spPr>
        <p:txBody>
          <a:bodyPr>
            <a:normAutofit/>
          </a:bodyPr>
          <a:lstStyle/>
          <a:p>
            <a:r>
              <a:rPr lang="en-GB" sz="4000" b="1" dirty="0">
                <a:latin typeface="Arial" panose="020B0604020202020204" pitchFamily="34" charset="0"/>
                <a:cs typeface="Arial" panose="020B0604020202020204" pitchFamily="34" charset="0"/>
              </a:rPr>
              <a:t>An ageing population?</a:t>
            </a:r>
          </a:p>
        </p:txBody>
      </p:sp>
      <p:sp>
        <p:nvSpPr>
          <p:cNvPr id="3" name="Content Placeholder 2"/>
          <p:cNvSpPr>
            <a:spLocks noGrp="1"/>
          </p:cNvSpPr>
          <p:nvPr>
            <p:ph idx="1"/>
          </p:nvPr>
        </p:nvSpPr>
        <p:spPr>
          <a:xfrm>
            <a:off x="558437" y="1327171"/>
            <a:ext cx="11075126" cy="4351338"/>
          </a:xfrm>
        </p:spPr>
        <p:txBody>
          <a:bodyPr/>
          <a:lstStyle/>
          <a:p>
            <a:pPr marL="0" indent="0">
              <a:buNone/>
            </a:pPr>
            <a:r>
              <a:rPr lang="en-GB" b="1" dirty="0">
                <a:latin typeface="Arial" panose="020B0604020202020204" pitchFamily="34" charset="0"/>
                <a:cs typeface="Arial" panose="020B0604020202020204" pitchFamily="34" charset="0"/>
              </a:rPr>
              <a:t>But…</a:t>
            </a:r>
          </a:p>
          <a:p>
            <a:r>
              <a:rPr lang="en-GB" dirty="0">
                <a:latin typeface="Arial" panose="020B0604020202020204" pitchFamily="34" charset="0"/>
                <a:cs typeface="Arial" panose="020B0604020202020204" pitchFamily="34" charset="0"/>
              </a:rPr>
              <a:t>‘Ageing’ is relative</a:t>
            </a:r>
          </a:p>
          <a:p>
            <a:r>
              <a:rPr lang="en-GB" dirty="0">
                <a:latin typeface="Arial" panose="020B0604020202020204" pitchFamily="34" charset="0"/>
                <a:cs typeface="Arial" panose="020B0604020202020204" pitchFamily="34" charset="0"/>
              </a:rPr>
              <a:t>Population DRD rates increasing within almost all age groups</a:t>
            </a:r>
          </a:p>
          <a:p>
            <a:r>
              <a:rPr lang="en-GB" dirty="0">
                <a:latin typeface="Arial" panose="020B0604020202020204" pitchFamily="34" charset="0"/>
                <a:cs typeface="Arial" panose="020B0604020202020204" pitchFamily="34" charset="0"/>
              </a:rPr>
              <a:t>Not just inevitable chronological vulnerability…</a:t>
            </a:r>
          </a:p>
          <a:p>
            <a:endParaRPr lang="en-GB" dirty="0">
              <a:latin typeface="Arial" panose="020B0604020202020204" pitchFamily="34" charset="0"/>
              <a:cs typeface="Arial" panose="020B0604020202020204" pitchFamily="34" charset="0"/>
            </a:endParaRPr>
          </a:p>
        </p:txBody>
      </p:sp>
      <p:sp>
        <p:nvSpPr>
          <p:cNvPr id="6" name="Rectangle 5"/>
          <p:cNvSpPr/>
          <p:nvPr/>
        </p:nvSpPr>
        <p:spPr>
          <a:xfrm>
            <a:off x="3981449" y="5225176"/>
            <a:ext cx="8210551" cy="1631216"/>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“…now that I’m 35 I’m thinking “Oh my God, I’m nearly hitting 40, I’m still using gear, I haven’t got a job, a lot of mental illness, I haven’t got any kids, I’m not married. My Mum and Dad wanted more for me than that and I feel, they make me feel guilty about that you know.”</a:t>
            </a:r>
          </a:p>
          <a:p>
            <a:pPr algn="r"/>
            <a:r>
              <a:rPr lang="en-GB" sz="2000" i="1" dirty="0">
                <a:latin typeface="Arial" panose="020B0604020202020204" pitchFamily="34" charset="0"/>
                <a:cs typeface="Arial" panose="020B0604020202020204" pitchFamily="34" charset="0"/>
              </a:rPr>
              <a:t>(Interviewee 503)</a:t>
            </a:r>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106680" y="3631200"/>
            <a:ext cx="7197813" cy="132343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“I think it’s got quite a lot to do with mental health, but sometimes I don’t know, I just, I’ve given up just now, because everybody’s been dying round about me, just giving up.”</a:t>
            </a:r>
          </a:p>
          <a:p>
            <a:pPr algn="r"/>
            <a:r>
              <a:rPr lang="en-GB" sz="2000" i="1" dirty="0">
                <a:latin typeface="Arial" panose="020B0604020202020204" pitchFamily="34" charset="0"/>
                <a:cs typeface="Arial" panose="020B0604020202020204" pitchFamily="34" charset="0"/>
              </a:rPr>
              <a:t>(Interviewee 303)</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18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63" y="0"/>
            <a:ext cx="10515600" cy="1325563"/>
          </a:xfrm>
        </p:spPr>
        <p:txBody>
          <a:bodyPr>
            <a:normAutofit/>
          </a:bodyPr>
          <a:lstStyle/>
          <a:p>
            <a:r>
              <a:rPr lang="en-GB" sz="4000" b="1" dirty="0">
                <a:latin typeface="Arial" panose="020B0604020202020204" pitchFamily="34" charset="0"/>
                <a:cs typeface="Arial" panose="020B0604020202020204" pitchFamily="34" charset="0"/>
              </a:rPr>
              <a:t>Changing patterns of drug use?</a:t>
            </a:r>
          </a:p>
        </p:txBody>
      </p:sp>
      <p:sp>
        <p:nvSpPr>
          <p:cNvPr id="3" name="Content Placeholder 2"/>
          <p:cNvSpPr>
            <a:spLocks noGrp="1"/>
          </p:cNvSpPr>
          <p:nvPr>
            <p:ph idx="1"/>
          </p:nvPr>
        </p:nvSpPr>
        <p:spPr>
          <a:xfrm>
            <a:off x="602251" y="1427797"/>
            <a:ext cx="11275423" cy="5430203"/>
          </a:xfrm>
        </p:spPr>
        <p:txBody>
          <a:bodyPr>
            <a:normAutofit fontScale="92500" lnSpcReduction="20000"/>
          </a:bodyPr>
          <a:lstStyle/>
          <a:p>
            <a:pPr marL="0" indent="0">
              <a:buNone/>
            </a:pPr>
            <a:r>
              <a:rPr lang="en-GB" b="1" dirty="0">
                <a:latin typeface="Arial" panose="020B0604020202020204" pitchFamily="34" charset="0"/>
                <a:cs typeface="Arial" panose="020B0604020202020204" pitchFamily="34" charset="0"/>
              </a:rPr>
              <a:t>Among those who use drugs:</a:t>
            </a:r>
          </a:p>
          <a:p>
            <a:r>
              <a:rPr lang="en-GB" dirty="0">
                <a:latin typeface="Arial" panose="020B0604020202020204" pitchFamily="34" charset="0"/>
                <a:cs typeface="Arial" panose="020B0604020202020204" pitchFamily="34" charset="0"/>
              </a:rPr>
              <a:t>SDMD data</a:t>
            </a:r>
          </a:p>
          <a:p>
            <a:r>
              <a:rPr lang="en-GB" dirty="0">
                <a:latin typeface="Arial" panose="020B0604020202020204" pitchFamily="34" charset="0"/>
                <a:cs typeface="Arial" panose="020B0604020202020204" pitchFamily="34" charset="0"/>
              </a:rPr>
              <a:t>NESI data</a:t>
            </a:r>
          </a:p>
          <a:p>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Among those who have died:</a:t>
            </a:r>
          </a:p>
          <a:p>
            <a:r>
              <a:rPr lang="en-GB" dirty="0">
                <a:latin typeface="Arial" panose="020B0604020202020204" pitchFamily="34" charset="0"/>
                <a:cs typeface="Arial" panose="020B0604020202020204" pitchFamily="34" charset="0"/>
              </a:rPr>
              <a:t>Opioids still dominate</a:t>
            </a:r>
          </a:p>
          <a:p>
            <a:r>
              <a:rPr lang="en-GB" dirty="0">
                <a:latin typeface="Arial" panose="020B0604020202020204" pitchFamily="34" charset="0"/>
                <a:cs typeface="Arial" panose="020B0604020202020204" pitchFamily="34" charset="0"/>
              </a:rPr>
              <a:t>Higher % of female deaths involve </a:t>
            </a:r>
            <a:r>
              <a:rPr lang="en-GB" dirty="0" smtClean="0">
                <a:latin typeface="Arial" panose="020B0604020202020204" pitchFamily="34" charset="0"/>
                <a:cs typeface="Arial" panose="020B0604020202020204" pitchFamily="34" charset="0"/>
              </a:rPr>
              <a:t>multiple substances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Increase in recent years in:</a:t>
            </a:r>
          </a:p>
          <a:p>
            <a:pPr lvl="1"/>
            <a:r>
              <a:rPr lang="en-GB" dirty="0">
                <a:latin typeface="Arial" panose="020B0604020202020204" pitchFamily="34" charset="0"/>
                <a:cs typeface="Arial" panose="020B0604020202020204" pitchFamily="34" charset="0"/>
              </a:rPr>
              <a:t>Codeine/</a:t>
            </a:r>
            <a:r>
              <a:rPr lang="en-GB" dirty="0" err="1">
                <a:latin typeface="Arial" panose="020B0604020202020204" pitchFamily="34" charset="0"/>
                <a:cs typeface="Arial" panose="020B0604020202020204" pitchFamily="34" charset="0"/>
              </a:rPr>
              <a:t>dihydrocodeine</a:t>
            </a: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Benzodiazepines</a:t>
            </a:r>
          </a:p>
          <a:p>
            <a:pPr lvl="1"/>
            <a:r>
              <a:rPr lang="en-GB" dirty="0">
                <a:latin typeface="Arial" panose="020B0604020202020204" pitchFamily="34" charset="0"/>
                <a:cs typeface="Arial" panose="020B0604020202020204" pitchFamily="34" charset="0"/>
              </a:rPr>
              <a:t>Cocaine</a:t>
            </a:r>
          </a:p>
          <a:p>
            <a:pPr lvl="1"/>
            <a:r>
              <a:rPr lang="en-GB" dirty="0">
                <a:latin typeface="Arial" panose="020B0604020202020204" pitchFamily="34" charset="0"/>
                <a:cs typeface="Arial" panose="020B0604020202020204" pitchFamily="34" charset="0"/>
              </a:rPr>
              <a:t>GABA-</a:t>
            </a:r>
            <a:r>
              <a:rPr lang="en-GB" dirty="0" err="1">
                <a:latin typeface="Arial" panose="020B0604020202020204" pitchFamily="34" charset="0"/>
                <a:cs typeface="Arial" panose="020B0604020202020204" pitchFamily="34" charset="0"/>
              </a:rPr>
              <a:t>ergic</a:t>
            </a:r>
            <a:r>
              <a:rPr lang="en-GB" dirty="0">
                <a:latin typeface="Arial" panose="020B0604020202020204" pitchFamily="34" charset="0"/>
                <a:cs typeface="Arial" panose="020B0604020202020204" pitchFamily="34" charset="0"/>
              </a:rPr>
              <a:t> drugs</a:t>
            </a:r>
          </a:p>
          <a:p>
            <a:pPr lvl="1"/>
            <a:r>
              <a:rPr lang="en-GB" dirty="0">
                <a:latin typeface="Arial" panose="020B0604020202020204" pitchFamily="34" charset="0"/>
                <a:cs typeface="Arial" panose="020B0604020202020204" pitchFamily="34" charset="0"/>
              </a:rPr>
              <a:t>Anti-depressants and anti-psychotics</a:t>
            </a:r>
          </a:p>
          <a:p>
            <a:pPr lvl="1"/>
            <a:r>
              <a:rPr lang="en-GB" dirty="0">
                <a:latin typeface="Arial" panose="020B0604020202020204" pitchFamily="34" charset="0"/>
                <a:cs typeface="Arial" panose="020B0604020202020204" pitchFamily="34" charset="0"/>
              </a:rPr>
              <a:t>Polysubstance combinations</a:t>
            </a:r>
          </a:p>
        </p:txBody>
      </p:sp>
    </p:spTree>
    <p:extLst>
      <p:ext uri="{BB962C8B-B14F-4D97-AF65-F5344CB8AC3E}">
        <p14:creationId xmlns:p14="http://schemas.microsoft.com/office/powerpoint/2010/main" val="245255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94" y="0"/>
            <a:ext cx="10515600" cy="1325563"/>
          </a:xfrm>
        </p:spPr>
        <p:txBody>
          <a:bodyPr>
            <a:normAutofit/>
          </a:bodyPr>
          <a:lstStyle/>
          <a:p>
            <a:r>
              <a:rPr lang="en-GB" sz="4000" b="1" dirty="0">
                <a:latin typeface="Arial" panose="020B0604020202020204" pitchFamily="34" charset="0"/>
                <a:cs typeface="Arial" panose="020B0604020202020204" pitchFamily="34" charset="0"/>
              </a:rPr>
              <a:t>Changes in relationships?</a:t>
            </a:r>
          </a:p>
        </p:txBody>
      </p:sp>
      <p:sp>
        <p:nvSpPr>
          <p:cNvPr id="3" name="Content Placeholder 2"/>
          <p:cNvSpPr>
            <a:spLocks noGrp="1"/>
          </p:cNvSpPr>
          <p:nvPr>
            <p:ph idx="1"/>
          </p:nvPr>
        </p:nvSpPr>
        <p:spPr>
          <a:xfrm>
            <a:off x="402771" y="1325563"/>
            <a:ext cx="10515600" cy="4351338"/>
          </a:xfrm>
        </p:spPr>
        <p:txBody>
          <a:bodyPr/>
          <a:lstStyle/>
          <a:p>
            <a:pPr marL="0" indent="0">
              <a:buNone/>
            </a:pPr>
            <a:r>
              <a:rPr lang="en-GB" dirty="0">
                <a:latin typeface="Arial" panose="020B0604020202020204" pitchFamily="34" charset="0"/>
                <a:cs typeface="Arial" panose="020B0604020202020204" pitchFamily="34" charset="0"/>
              </a:rPr>
              <a:t>Increasing social isolation – a recurring theme</a:t>
            </a:r>
          </a:p>
          <a:p>
            <a:pPr marL="0" indent="0">
              <a:buNone/>
            </a:pPr>
            <a:endParaRPr lang="en-GB" dirty="0">
              <a:latin typeface="Arial" panose="020B0604020202020204" pitchFamily="34" charset="0"/>
              <a:cs typeface="Arial" panose="020B0604020202020204" pitchFamily="34" charset="0"/>
            </a:endParaRPr>
          </a:p>
        </p:txBody>
      </p:sp>
      <p:grpSp>
        <p:nvGrpSpPr>
          <p:cNvPr id="17" name="Group 16"/>
          <p:cNvGrpSpPr/>
          <p:nvPr/>
        </p:nvGrpSpPr>
        <p:grpSpPr>
          <a:xfrm>
            <a:off x="3488616" y="2298774"/>
            <a:ext cx="5344997" cy="4073744"/>
            <a:chOff x="3356641" y="1931129"/>
            <a:chExt cx="5344997" cy="4073744"/>
          </a:xfrm>
        </p:grpSpPr>
        <p:sp>
          <p:nvSpPr>
            <p:cNvPr id="16" name="Oval 15"/>
            <p:cNvSpPr/>
            <p:nvPr/>
          </p:nvSpPr>
          <p:spPr>
            <a:xfrm>
              <a:off x="4161146" y="2462372"/>
              <a:ext cx="3735988" cy="3542501"/>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5" name="Group 4"/>
            <p:cNvGrpSpPr/>
            <p:nvPr/>
          </p:nvGrpSpPr>
          <p:grpSpPr>
            <a:xfrm>
              <a:off x="3356641" y="1931129"/>
              <a:ext cx="5344997" cy="3909758"/>
              <a:chOff x="3431358" y="2257361"/>
              <a:chExt cx="5344997" cy="3909758"/>
            </a:xfrm>
          </p:grpSpPr>
          <p:sp>
            <p:nvSpPr>
              <p:cNvPr id="6" name="Freeform 5"/>
              <p:cNvSpPr/>
              <p:nvPr/>
            </p:nvSpPr>
            <p:spPr>
              <a:xfrm>
                <a:off x="5260874" y="2257361"/>
                <a:ext cx="1685966" cy="1046735"/>
              </a:xfrm>
              <a:custGeom>
                <a:avLst/>
                <a:gdLst>
                  <a:gd name="connsiteX0" fmla="*/ 0 w 1445481"/>
                  <a:gd name="connsiteY0" fmla="*/ 156597 h 939562"/>
                  <a:gd name="connsiteX1" fmla="*/ 156597 w 1445481"/>
                  <a:gd name="connsiteY1" fmla="*/ 0 h 939562"/>
                  <a:gd name="connsiteX2" fmla="*/ 1288884 w 1445481"/>
                  <a:gd name="connsiteY2" fmla="*/ 0 h 939562"/>
                  <a:gd name="connsiteX3" fmla="*/ 1445481 w 1445481"/>
                  <a:gd name="connsiteY3" fmla="*/ 156597 h 939562"/>
                  <a:gd name="connsiteX4" fmla="*/ 1445481 w 1445481"/>
                  <a:gd name="connsiteY4" fmla="*/ 782965 h 939562"/>
                  <a:gd name="connsiteX5" fmla="*/ 1288884 w 1445481"/>
                  <a:gd name="connsiteY5" fmla="*/ 939562 h 939562"/>
                  <a:gd name="connsiteX6" fmla="*/ 156597 w 1445481"/>
                  <a:gd name="connsiteY6" fmla="*/ 939562 h 939562"/>
                  <a:gd name="connsiteX7" fmla="*/ 0 w 1445481"/>
                  <a:gd name="connsiteY7" fmla="*/ 782965 h 939562"/>
                  <a:gd name="connsiteX8" fmla="*/ 0 w 1445481"/>
                  <a:gd name="connsiteY8" fmla="*/ 156597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481" h="939562">
                    <a:moveTo>
                      <a:pt x="0" y="156597"/>
                    </a:moveTo>
                    <a:cubicBezTo>
                      <a:pt x="0" y="70111"/>
                      <a:pt x="70111" y="0"/>
                      <a:pt x="156597" y="0"/>
                    </a:cubicBezTo>
                    <a:lnTo>
                      <a:pt x="1288884" y="0"/>
                    </a:lnTo>
                    <a:cubicBezTo>
                      <a:pt x="1375370" y="0"/>
                      <a:pt x="1445481" y="70111"/>
                      <a:pt x="1445481" y="156597"/>
                    </a:cubicBezTo>
                    <a:lnTo>
                      <a:pt x="1445481" y="782965"/>
                    </a:lnTo>
                    <a:cubicBezTo>
                      <a:pt x="1445481" y="869451"/>
                      <a:pt x="1375370" y="939562"/>
                      <a:pt x="1288884" y="939562"/>
                    </a:cubicBezTo>
                    <a:lnTo>
                      <a:pt x="156597" y="939562"/>
                    </a:lnTo>
                    <a:cubicBezTo>
                      <a:pt x="70111" y="939562"/>
                      <a:pt x="0" y="869451"/>
                      <a:pt x="0" y="782965"/>
                    </a:cubicBezTo>
                    <a:lnTo>
                      <a:pt x="0" y="1565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826" tIns="106826" rIns="106826" bIns="106826" numCol="1" spcCol="1270" anchor="ctr" anchorCtr="0">
                <a:spAutoFit/>
              </a:bodyPr>
              <a:lstStyle/>
              <a:p>
                <a:pPr lvl="0" algn="ctr" defTabSz="7112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Difficulties in family relationships</a:t>
                </a:r>
              </a:p>
            </p:txBody>
          </p:sp>
          <p:sp>
            <p:nvSpPr>
              <p:cNvPr id="8" name="Freeform 7"/>
              <p:cNvSpPr/>
              <p:nvPr/>
            </p:nvSpPr>
            <p:spPr>
              <a:xfrm>
                <a:off x="7158949" y="3394386"/>
                <a:ext cx="1617406" cy="1046735"/>
              </a:xfrm>
              <a:custGeom>
                <a:avLst/>
                <a:gdLst>
                  <a:gd name="connsiteX0" fmla="*/ 0 w 1445481"/>
                  <a:gd name="connsiteY0" fmla="*/ 156597 h 939562"/>
                  <a:gd name="connsiteX1" fmla="*/ 156597 w 1445481"/>
                  <a:gd name="connsiteY1" fmla="*/ 0 h 939562"/>
                  <a:gd name="connsiteX2" fmla="*/ 1288884 w 1445481"/>
                  <a:gd name="connsiteY2" fmla="*/ 0 h 939562"/>
                  <a:gd name="connsiteX3" fmla="*/ 1445481 w 1445481"/>
                  <a:gd name="connsiteY3" fmla="*/ 156597 h 939562"/>
                  <a:gd name="connsiteX4" fmla="*/ 1445481 w 1445481"/>
                  <a:gd name="connsiteY4" fmla="*/ 782965 h 939562"/>
                  <a:gd name="connsiteX5" fmla="*/ 1288884 w 1445481"/>
                  <a:gd name="connsiteY5" fmla="*/ 939562 h 939562"/>
                  <a:gd name="connsiteX6" fmla="*/ 156597 w 1445481"/>
                  <a:gd name="connsiteY6" fmla="*/ 939562 h 939562"/>
                  <a:gd name="connsiteX7" fmla="*/ 0 w 1445481"/>
                  <a:gd name="connsiteY7" fmla="*/ 782965 h 939562"/>
                  <a:gd name="connsiteX8" fmla="*/ 0 w 1445481"/>
                  <a:gd name="connsiteY8" fmla="*/ 156597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481" h="939562">
                    <a:moveTo>
                      <a:pt x="0" y="156597"/>
                    </a:moveTo>
                    <a:cubicBezTo>
                      <a:pt x="0" y="70111"/>
                      <a:pt x="70111" y="0"/>
                      <a:pt x="156597" y="0"/>
                    </a:cubicBezTo>
                    <a:lnTo>
                      <a:pt x="1288884" y="0"/>
                    </a:lnTo>
                    <a:cubicBezTo>
                      <a:pt x="1375370" y="0"/>
                      <a:pt x="1445481" y="70111"/>
                      <a:pt x="1445481" y="156597"/>
                    </a:cubicBezTo>
                    <a:lnTo>
                      <a:pt x="1445481" y="782965"/>
                    </a:lnTo>
                    <a:cubicBezTo>
                      <a:pt x="1445481" y="869451"/>
                      <a:pt x="1375370" y="939562"/>
                      <a:pt x="1288884" y="939562"/>
                    </a:cubicBezTo>
                    <a:lnTo>
                      <a:pt x="156597" y="939562"/>
                    </a:lnTo>
                    <a:cubicBezTo>
                      <a:pt x="70111" y="939562"/>
                      <a:pt x="0" y="869451"/>
                      <a:pt x="0" y="782965"/>
                    </a:cubicBezTo>
                    <a:lnTo>
                      <a:pt x="0" y="1565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826" tIns="106826" rIns="106826" bIns="106826" numCol="1" spcCol="1270" anchor="ctr" anchorCtr="0">
                <a:spAutoFit/>
              </a:bodyPr>
              <a:lstStyle/>
              <a:p>
                <a:pPr lvl="0" algn="ctr" defTabSz="7112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Multiple child removals</a:t>
                </a:r>
              </a:p>
            </p:txBody>
          </p:sp>
          <p:sp>
            <p:nvSpPr>
              <p:cNvPr id="10" name="Freeform 9"/>
              <p:cNvSpPr/>
              <p:nvPr/>
            </p:nvSpPr>
            <p:spPr>
              <a:xfrm>
                <a:off x="6653757" y="5120383"/>
                <a:ext cx="1947210" cy="1046735"/>
              </a:xfrm>
              <a:custGeom>
                <a:avLst/>
                <a:gdLst>
                  <a:gd name="connsiteX0" fmla="*/ 0 w 1445481"/>
                  <a:gd name="connsiteY0" fmla="*/ 156597 h 939562"/>
                  <a:gd name="connsiteX1" fmla="*/ 156597 w 1445481"/>
                  <a:gd name="connsiteY1" fmla="*/ 0 h 939562"/>
                  <a:gd name="connsiteX2" fmla="*/ 1288884 w 1445481"/>
                  <a:gd name="connsiteY2" fmla="*/ 0 h 939562"/>
                  <a:gd name="connsiteX3" fmla="*/ 1445481 w 1445481"/>
                  <a:gd name="connsiteY3" fmla="*/ 156597 h 939562"/>
                  <a:gd name="connsiteX4" fmla="*/ 1445481 w 1445481"/>
                  <a:gd name="connsiteY4" fmla="*/ 782965 h 939562"/>
                  <a:gd name="connsiteX5" fmla="*/ 1288884 w 1445481"/>
                  <a:gd name="connsiteY5" fmla="*/ 939562 h 939562"/>
                  <a:gd name="connsiteX6" fmla="*/ 156597 w 1445481"/>
                  <a:gd name="connsiteY6" fmla="*/ 939562 h 939562"/>
                  <a:gd name="connsiteX7" fmla="*/ 0 w 1445481"/>
                  <a:gd name="connsiteY7" fmla="*/ 782965 h 939562"/>
                  <a:gd name="connsiteX8" fmla="*/ 0 w 1445481"/>
                  <a:gd name="connsiteY8" fmla="*/ 156597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481" h="939562">
                    <a:moveTo>
                      <a:pt x="0" y="156597"/>
                    </a:moveTo>
                    <a:cubicBezTo>
                      <a:pt x="0" y="70111"/>
                      <a:pt x="70111" y="0"/>
                      <a:pt x="156597" y="0"/>
                    </a:cubicBezTo>
                    <a:lnTo>
                      <a:pt x="1288884" y="0"/>
                    </a:lnTo>
                    <a:cubicBezTo>
                      <a:pt x="1375370" y="0"/>
                      <a:pt x="1445481" y="70111"/>
                      <a:pt x="1445481" y="156597"/>
                    </a:cubicBezTo>
                    <a:lnTo>
                      <a:pt x="1445481" y="782965"/>
                    </a:lnTo>
                    <a:cubicBezTo>
                      <a:pt x="1445481" y="869451"/>
                      <a:pt x="1375370" y="939562"/>
                      <a:pt x="1288884" y="939562"/>
                    </a:cubicBezTo>
                    <a:lnTo>
                      <a:pt x="156597" y="939562"/>
                    </a:lnTo>
                    <a:cubicBezTo>
                      <a:pt x="70111" y="939562"/>
                      <a:pt x="0" y="869451"/>
                      <a:pt x="0" y="782965"/>
                    </a:cubicBezTo>
                    <a:lnTo>
                      <a:pt x="0" y="1565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826" tIns="106826" rIns="106826" bIns="106826" numCol="1" spcCol="1270" anchor="ctr" anchorCtr="0">
                <a:spAutoFit/>
              </a:bodyPr>
              <a:lstStyle/>
              <a:p>
                <a:pPr lvl="0" algn="ctr" defTabSz="7112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Impact of drug use on social networks</a:t>
                </a:r>
              </a:p>
            </p:txBody>
          </p:sp>
          <p:sp>
            <p:nvSpPr>
              <p:cNvPr id="12" name="Freeform 11"/>
              <p:cNvSpPr/>
              <p:nvPr/>
            </p:nvSpPr>
            <p:spPr>
              <a:xfrm>
                <a:off x="3908401" y="5120384"/>
                <a:ext cx="1752170" cy="1046735"/>
              </a:xfrm>
              <a:custGeom>
                <a:avLst/>
                <a:gdLst>
                  <a:gd name="connsiteX0" fmla="*/ 0 w 1445481"/>
                  <a:gd name="connsiteY0" fmla="*/ 156597 h 939562"/>
                  <a:gd name="connsiteX1" fmla="*/ 156597 w 1445481"/>
                  <a:gd name="connsiteY1" fmla="*/ 0 h 939562"/>
                  <a:gd name="connsiteX2" fmla="*/ 1288884 w 1445481"/>
                  <a:gd name="connsiteY2" fmla="*/ 0 h 939562"/>
                  <a:gd name="connsiteX3" fmla="*/ 1445481 w 1445481"/>
                  <a:gd name="connsiteY3" fmla="*/ 156597 h 939562"/>
                  <a:gd name="connsiteX4" fmla="*/ 1445481 w 1445481"/>
                  <a:gd name="connsiteY4" fmla="*/ 782965 h 939562"/>
                  <a:gd name="connsiteX5" fmla="*/ 1288884 w 1445481"/>
                  <a:gd name="connsiteY5" fmla="*/ 939562 h 939562"/>
                  <a:gd name="connsiteX6" fmla="*/ 156597 w 1445481"/>
                  <a:gd name="connsiteY6" fmla="*/ 939562 h 939562"/>
                  <a:gd name="connsiteX7" fmla="*/ 0 w 1445481"/>
                  <a:gd name="connsiteY7" fmla="*/ 782965 h 939562"/>
                  <a:gd name="connsiteX8" fmla="*/ 0 w 1445481"/>
                  <a:gd name="connsiteY8" fmla="*/ 156597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481" h="939562">
                    <a:moveTo>
                      <a:pt x="0" y="156597"/>
                    </a:moveTo>
                    <a:cubicBezTo>
                      <a:pt x="0" y="70111"/>
                      <a:pt x="70111" y="0"/>
                      <a:pt x="156597" y="0"/>
                    </a:cubicBezTo>
                    <a:lnTo>
                      <a:pt x="1288884" y="0"/>
                    </a:lnTo>
                    <a:cubicBezTo>
                      <a:pt x="1375370" y="0"/>
                      <a:pt x="1445481" y="70111"/>
                      <a:pt x="1445481" y="156597"/>
                    </a:cubicBezTo>
                    <a:lnTo>
                      <a:pt x="1445481" y="782965"/>
                    </a:lnTo>
                    <a:cubicBezTo>
                      <a:pt x="1445481" y="869451"/>
                      <a:pt x="1375370" y="939562"/>
                      <a:pt x="1288884" y="939562"/>
                    </a:cubicBezTo>
                    <a:lnTo>
                      <a:pt x="156597" y="939562"/>
                    </a:lnTo>
                    <a:cubicBezTo>
                      <a:pt x="70111" y="939562"/>
                      <a:pt x="0" y="869451"/>
                      <a:pt x="0" y="782965"/>
                    </a:cubicBezTo>
                    <a:lnTo>
                      <a:pt x="0" y="1565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826" tIns="106826" rIns="106826" bIns="106826" numCol="1" spcCol="1270" anchor="ctr" anchorCtr="0">
                <a:spAutoFit/>
              </a:bodyPr>
              <a:lstStyle/>
              <a:p>
                <a:pPr lvl="0" algn="ctr" defTabSz="7112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Mental health problems &amp; trauma</a:t>
                </a:r>
              </a:p>
            </p:txBody>
          </p:sp>
          <p:sp>
            <p:nvSpPr>
              <p:cNvPr id="14" name="Freeform 13"/>
              <p:cNvSpPr/>
              <p:nvPr/>
            </p:nvSpPr>
            <p:spPr>
              <a:xfrm>
                <a:off x="3431358" y="3447971"/>
                <a:ext cx="1604596" cy="993149"/>
              </a:xfrm>
              <a:custGeom>
                <a:avLst/>
                <a:gdLst>
                  <a:gd name="connsiteX0" fmla="*/ 0 w 1445481"/>
                  <a:gd name="connsiteY0" fmla="*/ 156597 h 939562"/>
                  <a:gd name="connsiteX1" fmla="*/ 156597 w 1445481"/>
                  <a:gd name="connsiteY1" fmla="*/ 0 h 939562"/>
                  <a:gd name="connsiteX2" fmla="*/ 1288884 w 1445481"/>
                  <a:gd name="connsiteY2" fmla="*/ 0 h 939562"/>
                  <a:gd name="connsiteX3" fmla="*/ 1445481 w 1445481"/>
                  <a:gd name="connsiteY3" fmla="*/ 156597 h 939562"/>
                  <a:gd name="connsiteX4" fmla="*/ 1445481 w 1445481"/>
                  <a:gd name="connsiteY4" fmla="*/ 782965 h 939562"/>
                  <a:gd name="connsiteX5" fmla="*/ 1288884 w 1445481"/>
                  <a:gd name="connsiteY5" fmla="*/ 939562 h 939562"/>
                  <a:gd name="connsiteX6" fmla="*/ 156597 w 1445481"/>
                  <a:gd name="connsiteY6" fmla="*/ 939562 h 939562"/>
                  <a:gd name="connsiteX7" fmla="*/ 0 w 1445481"/>
                  <a:gd name="connsiteY7" fmla="*/ 782965 h 939562"/>
                  <a:gd name="connsiteX8" fmla="*/ 0 w 1445481"/>
                  <a:gd name="connsiteY8" fmla="*/ 156597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481" h="939562">
                    <a:moveTo>
                      <a:pt x="0" y="156597"/>
                    </a:moveTo>
                    <a:cubicBezTo>
                      <a:pt x="0" y="70111"/>
                      <a:pt x="70111" y="0"/>
                      <a:pt x="156597" y="0"/>
                    </a:cubicBezTo>
                    <a:lnTo>
                      <a:pt x="1288884" y="0"/>
                    </a:lnTo>
                    <a:cubicBezTo>
                      <a:pt x="1375370" y="0"/>
                      <a:pt x="1445481" y="70111"/>
                      <a:pt x="1445481" y="156597"/>
                    </a:cubicBezTo>
                    <a:lnTo>
                      <a:pt x="1445481" y="782965"/>
                    </a:lnTo>
                    <a:cubicBezTo>
                      <a:pt x="1445481" y="869451"/>
                      <a:pt x="1375370" y="939562"/>
                      <a:pt x="1288884" y="939562"/>
                    </a:cubicBezTo>
                    <a:lnTo>
                      <a:pt x="156597" y="939562"/>
                    </a:lnTo>
                    <a:cubicBezTo>
                      <a:pt x="70111" y="939562"/>
                      <a:pt x="0" y="869451"/>
                      <a:pt x="0" y="782965"/>
                    </a:cubicBezTo>
                    <a:lnTo>
                      <a:pt x="0" y="1565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826" tIns="106826" rIns="106826" bIns="106826" numCol="1" spcCol="1270" anchor="ctr" anchorCtr="0">
                <a:noAutofit/>
              </a:bodyPr>
              <a:lstStyle/>
              <a:p>
                <a:pPr lvl="0" algn="ctr" defTabSz="7112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Deaths within peer group</a:t>
                </a:r>
              </a:p>
            </p:txBody>
          </p:sp>
        </p:grpSp>
      </p:grpSp>
    </p:spTree>
    <p:extLst>
      <p:ext uri="{BB962C8B-B14F-4D97-AF65-F5344CB8AC3E}">
        <p14:creationId xmlns:p14="http://schemas.microsoft.com/office/powerpoint/2010/main" val="338389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80" y="96960"/>
            <a:ext cx="10853153" cy="1325563"/>
          </a:xfrm>
        </p:spPr>
        <p:txBody>
          <a:bodyPr>
            <a:normAutofit/>
          </a:bodyPr>
          <a:lstStyle/>
          <a:p>
            <a:r>
              <a:rPr lang="en-GB" sz="3600" b="1" dirty="0">
                <a:latin typeface="Arial" panose="020B0604020202020204" pitchFamily="34" charset="0"/>
                <a:cs typeface="Arial" panose="020B0604020202020204" pitchFamily="34" charset="0"/>
              </a:rPr>
              <a:t>Co-occurring physical and mental health issues?</a:t>
            </a:r>
          </a:p>
        </p:txBody>
      </p:sp>
      <p:sp>
        <p:nvSpPr>
          <p:cNvPr id="3" name="Content Placeholder 2"/>
          <p:cNvSpPr>
            <a:spLocks noGrp="1"/>
          </p:cNvSpPr>
          <p:nvPr>
            <p:ph idx="1"/>
          </p:nvPr>
        </p:nvSpPr>
        <p:spPr>
          <a:xfrm>
            <a:off x="7219361" y="2592469"/>
            <a:ext cx="5306014" cy="3601039"/>
          </a:xfrm>
        </p:spPr>
        <p:txBody>
          <a:bodyPr>
            <a:normAutofit/>
          </a:bodyPr>
          <a:lstStyle/>
          <a:p>
            <a:pPr marL="0" indent="0">
              <a:buNone/>
            </a:pPr>
            <a:r>
              <a:rPr lang="en-GB" sz="2400" dirty="0">
                <a:latin typeface="Arial" panose="020B0604020202020204" pitchFamily="34" charset="0"/>
                <a:cs typeface="Arial" panose="020B0604020202020204" pitchFamily="34" charset="0"/>
              </a:rPr>
              <a:t>Consistent with:</a:t>
            </a:r>
          </a:p>
          <a:p>
            <a:r>
              <a:rPr lang="en-GB" sz="2400" dirty="0">
                <a:latin typeface="Arial" panose="020B0604020202020204" pitchFamily="34" charset="0"/>
                <a:cs typeface="Arial" panose="020B0604020202020204" pitchFamily="34" charset="0"/>
              </a:rPr>
              <a:t>Analysis of DRDs data</a:t>
            </a:r>
          </a:p>
          <a:p>
            <a:r>
              <a:rPr lang="en-GB" sz="2400" dirty="0">
                <a:latin typeface="Arial" panose="020B0604020202020204" pitchFamily="34" charset="0"/>
                <a:cs typeface="Arial" panose="020B0604020202020204" pitchFamily="34" charset="0"/>
              </a:rPr>
              <a:t>Older People with Drug Problems </a:t>
            </a:r>
          </a:p>
          <a:p>
            <a:r>
              <a:rPr lang="en-GB" sz="2400" dirty="0">
                <a:latin typeface="Arial" panose="020B0604020202020204" pitchFamily="34" charset="0"/>
                <a:cs typeface="Arial" panose="020B0604020202020204" pitchFamily="34" charset="0"/>
              </a:rPr>
              <a:t>Stakeholder input</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66780" y="1875217"/>
            <a:ext cx="6875806" cy="4132799"/>
          </a:xfrm>
          <a:prstGeom prst="rect">
            <a:avLst/>
          </a:prstGeom>
        </p:spPr>
      </p:pic>
      <p:sp>
        <p:nvSpPr>
          <p:cNvPr id="4" name="TextBox 3">
            <a:extLst>
              <a:ext uri="{FF2B5EF4-FFF2-40B4-BE49-F238E27FC236}">
                <a16:creationId xmlns:a16="http://schemas.microsoft.com/office/drawing/2014/main" id="{2E738FCA-E0F5-4249-9075-E4AE558CC1CA}"/>
              </a:ext>
            </a:extLst>
          </p:cNvPr>
          <p:cNvSpPr txBox="1"/>
          <p:nvPr/>
        </p:nvSpPr>
        <p:spPr>
          <a:xfrm>
            <a:off x="1838325" y="6172039"/>
            <a:ext cx="3924472"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Source: Scottish Drugs Misuse Database</a:t>
            </a:r>
          </a:p>
        </p:txBody>
      </p:sp>
    </p:spTree>
    <p:extLst>
      <p:ext uri="{BB962C8B-B14F-4D97-AF65-F5344CB8AC3E}">
        <p14:creationId xmlns:p14="http://schemas.microsoft.com/office/powerpoint/2010/main" val="4252868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63" y="1608"/>
            <a:ext cx="10515600" cy="1325563"/>
          </a:xfrm>
        </p:spPr>
        <p:txBody>
          <a:bodyPr>
            <a:normAutofit/>
          </a:bodyPr>
          <a:lstStyle/>
          <a:p>
            <a:r>
              <a:rPr lang="en-GB" sz="4000" b="1" dirty="0">
                <a:latin typeface="Arial" panose="020B0604020202020204" pitchFamily="34" charset="0"/>
                <a:cs typeface="Arial" panose="020B0604020202020204" pitchFamily="34" charset="0"/>
              </a:rPr>
              <a:t>Treatment &amp; harm reduction services?</a:t>
            </a:r>
          </a:p>
        </p:txBody>
      </p:sp>
      <p:sp>
        <p:nvSpPr>
          <p:cNvPr id="3" name="Content Placeholder 2"/>
          <p:cNvSpPr>
            <a:spLocks noGrp="1"/>
          </p:cNvSpPr>
          <p:nvPr>
            <p:ph idx="1"/>
          </p:nvPr>
        </p:nvSpPr>
        <p:spPr>
          <a:xfrm>
            <a:off x="414779" y="1485900"/>
            <a:ext cx="11679811" cy="5122290"/>
          </a:xfrm>
        </p:spPr>
        <p:txBody>
          <a:bodyPr>
            <a:normAutofit lnSpcReduction="10000"/>
          </a:bodyPr>
          <a:lstStyle/>
          <a:p>
            <a:pPr marL="0" indent="0">
              <a:buNone/>
            </a:pPr>
            <a:r>
              <a:rPr lang="en-GB" dirty="0">
                <a:latin typeface="Arial" panose="020B0604020202020204" pitchFamily="34" charset="0"/>
                <a:cs typeface="Arial" panose="020B0604020202020204" pitchFamily="34" charset="0"/>
              </a:rPr>
              <a:t>Comparing prevalence and treatment data </a:t>
            </a:r>
          </a:p>
          <a:p>
            <a:pPr marL="0" indent="0">
              <a:buNone/>
            </a:pPr>
            <a:endParaRPr lang="en-GB" sz="40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Among those who have died, women more likely to have had:</a:t>
            </a:r>
          </a:p>
          <a:p>
            <a:r>
              <a:rPr lang="en-GB" dirty="0">
                <a:latin typeface="Arial" panose="020B0604020202020204" pitchFamily="34" charset="0"/>
                <a:cs typeface="Arial" panose="020B0604020202020204" pitchFamily="34" charset="0"/>
              </a:rPr>
              <a:t>Recent contact with services</a:t>
            </a:r>
          </a:p>
          <a:p>
            <a:r>
              <a:rPr lang="en-GB" dirty="0">
                <a:latin typeface="Arial" panose="020B0604020202020204" pitchFamily="34" charset="0"/>
                <a:cs typeface="Arial" panose="020B0604020202020204" pitchFamily="34" charset="0"/>
              </a:rPr>
              <a:t>Current OST prescription</a:t>
            </a:r>
          </a:p>
          <a:p>
            <a:r>
              <a:rPr lang="en-GB" dirty="0">
                <a:latin typeface="Arial" panose="020B0604020202020204" pitchFamily="34" charset="0"/>
                <a:cs typeface="Arial" panose="020B0604020202020204" pitchFamily="34" charset="0"/>
              </a:rPr>
              <a:t>Previous overdoses</a:t>
            </a:r>
          </a:p>
          <a:p>
            <a:r>
              <a:rPr lang="en-GB" dirty="0">
                <a:latin typeface="Arial" panose="020B0604020202020204" pitchFamily="34" charset="0"/>
                <a:cs typeface="Arial" panose="020B0604020202020204" pitchFamily="34" charset="0"/>
              </a:rPr>
              <a:t>Someone else in room at time of death</a:t>
            </a:r>
          </a:p>
          <a:p>
            <a:endParaRPr lang="en-GB" dirty="0">
              <a:latin typeface="Arial" panose="020B0604020202020204" pitchFamily="34" charset="0"/>
              <a:cs typeface="Arial" panose="020B0604020202020204" pitchFamily="34" charset="0"/>
            </a:endParaRP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Naloxone supply &amp; carriage – trends similar by gender</a:t>
            </a:r>
          </a:p>
          <a:p>
            <a:pPr marL="0" indent="0">
              <a:buNone/>
            </a:pPr>
            <a:endParaRPr lang="en-GB" dirty="0">
              <a:latin typeface="Arial" panose="020B0604020202020204" pitchFamily="34" charset="0"/>
              <a:cs typeface="Arial" panose="020B0604020202020204" pitchFamily="34" charset="0"/>
            </a:endParaRPr>
          </a:p>
        </p:txBody>
      </p:sp>
      <p:sp>
        <p:nvSpPr>
          <p:cNvPr id="4" name="Right Brace 3"/>
          <p:cNvSpPr/>
          <p:nvPr/>
        </p:nvSpPr>
        <p:spPr>
          <a:xfrm>
            <a:off x="6994688" y="3054284"/>
            <a:ext cx="631596" cy="159391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TextBox 4"/>
          <p:cNvSpPr txBox="1"/>
          <p:nvPr/>
        </p:nvSpPr>
        <p:spPr>
          <a:xfrm>
            <a:off x="8017625" y="3589631"/>
            <a:ext cx="3685624"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Missed opportunities?</a:t>
            </a:r>
          </a:p>
        </p:txBody>
      </p:sp>
    </p:spTree>
    <p:extLst>
      <p:ext uri="{BB962C8B-B14F-4D97-AF65-F5344CB8AC3E}">
        <p14:creationId xmlns:p14="http://schemas.microsoft.com/office/powerpoint/2010/main" val="219838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0"/>
            <a:ext cx="10515600" cy="1325563"/>
          </a:xfrm>
        </p:spPr>
        <p:txBody>
          <a:bodyPr/>
          <a:lstStyle/>
          <a:p>
            <a:r>
              <a:rPr lang="en-GB" sz="4000" b="1" dirty="0">
                <a:latin typeface="Arial" panose="020B0604020202020204" pitchFamily="34" charset="0"/>
                <a:cs typeface="Arial" panose="020B0604020202020204" pitchFamily="34" charset="0"/>
              </a:rPr>
              <a:t>Acknowledgements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4325" y="1549400"/>
            <a:ext cx="10515600" cy="4794250"/>
          </a:xfrm>
        </p:spPr>
        <p:txBody>
          <a:bodyPr>
            <a:normAutofit/>
          </a:bodyPr>
          <a:lstStyle/>
          <a:p>
            <a:pPr marL="0" lvl="1" indent="0">
              <a:buNone/>
            </a:pPr>
            <a:r>
              <a:rPr lang="en-GB" sz="2000" dirty="0">
                <a:latin typeface="Arial" panose="020B0604020202020204" pitchFamily="34" charset="0"/>
                <a:cs typeface="Arial" panose="020B0604020202020204" pitchFamily="34" charset="0"/>
              </a:rPr>
              <a:t>All the participants and peer researchers in the Older People with Drug Problems project</a:t>
            </a:r>
          </a:p>
          <a:p>
            <a:pPr marL="0" lvl="1" indent="0">
              <a:buNone/>
            </a:pPr>
            <a:endParaRPr lang="en-GB" sz="2000" dirty="0">
              <a:latin typeface="Arial" panose="020B0604020202020204" pitchFamily="34" charset="0"/>
              <a:cs typeface="Arial" panose="020B0604020202020204" pitchFamily="34" charset="0"/>
            </a:endParaRPr>
          </a:p>
          <a:p>
            <a:pPr marL="0" lvl="1" indent="0">
              <a:buNone/>
            </a:pPr>
            <a:r>
              <a:rPr lang="en-GB" sz="2000" dirty="0">
                <a:latin typeface="Arial" panose="020B0604020202020204" pitchFamily="34" charset="0"/>
                <a:cs typeface="Arial" panose="020B0604020202020204" pitchFamily="34" charset="0"/>
              </a:rPr>
              <a:t>All the stakeholders interviewed for this project</a:t>
            </a:r>
          </a:p>
          <a:p>
            <a:pPr lvl="1"/>
            <a:endParaRPr lang="en-GB" sz="2000" dirty="0">
              <a:latin typeface="Arial" panose="020B0604020202020204" pitchFamily="34" charset="0"/>
              <a:cs typeface="Arial" panose="020B0604020202020204" pitchFamily="34" charset="0"/>
            </a:endParaRPr>
          </a:p>
          <a:p>
            <a:pPr marL="0" lvl="1" indent="0">
              <a:buNone/>
            </a:pPr>
            <a:r>
              <a:rPr lang="en-GB" sz="2000" dirty="0">
                <a:latin typeface="Arial" panose="020B0604020202020204" pitchFamily="34" charset="0"/>
                <a:cs typeface="Arial" panose="020B0604020202020204" pitchFamily="34" charset="0"/>
              </a:rPr>
              <a:t>Mark Lawson, Fran Warren, Fiona Fraser, Maggie Page, Carol Brown, </a:t>
            </a:r>
            <a:r>
              <a:rPr lang="en-GB" sz="2000" dirty="0" err="1">
                <a:latin typeface="Arial" panose="020B0604020202020204" pitchFamily="34" charset="0"/>
                <a:cs typeface="Arial" panose="020B0604020202020204" pitchFamily="34" charset="0"/>
              </a:rPr>
              <a:t>Elinor</a:t>
            </a:r>
            <a:r>
              <a:rPr lang="en-GB" sz="2000" dirty="0">
                <a:latin typeface="Arial" panose="020B0604020202020204" pitchFamily="34" charset="0"/>
                <a:cs typeface="Arial" panose="020B0604020202020204" pitchFamily="34" charset="0"/>
              </a:rPr>
              <a:t> Dickie</a:t>
            </a:r>
          </a:p>
          <a:p>
            <a:pPr marL="0" lvl="1" indent="0">
              <a:buNone/>
            </a:pPr>
            <a:endParaRPr lang="en-GB" sz="2000" dirty="0">
              <a:latin typeface="Arial" panose="020B0604020202020204" pitchFamily="34" charset="0"/>
              <a:cs typeface="Arial" panose="020B0604020202020204" pitchFamily="34" charset="0"/>
            </a:endParaRPr>
          </a:p>
          <a:p>
            <a:pPr marL="0" lvl="1" indent="0">
              <a:buNone/>
            </a:pPr>
            <a:r>
              <a:rPr lang="en-GB" sz="2000" dirty="0">
                <a:latin typeface="Arial" panose="020B0604020202020204" pitchFamily="34" charset="0"/>
                <a:cs typeface="Arial" panose="020B0604020202020204" pitchFamily="34" charset="0"/>
              </a:rPr>
              <a:t>Scottish Government Library Services</a:t>
            </a:r>
          </a:p>
          <a:p>
            <a:pPr marL="0" lvl="1" indent="0">
              <a:buNone/>
            </a:pPr>
            <a:endParaRPr lang="en-GB" sz="2000" dirty="0">
              <a:latin typeface="Arial" panose="020B0604020202020204" pitchFamily="34" charset="0"/>
              <a:cs typeface="Arial" panose="020B0604020202020204" pitchFamily="34" charset="0"/>
            </a:endParaRPr>
          </a:p>
          <a:p>
            <a:pPr marL="0" lvl="1" indent="0">
              <a:buNone/>
            </a:pPr>
            <a:r>
              <a:rPr lang="en-GB" sz="2000" dirty="0">
                <a:latin typeface="Arial" panose="020B0604020202020204" pitchFamily="34" charset="0"/>
                <a:cs typeface="Arial" panose="020B0604020202020204" pitchFamily="34" charset="0"/>
              </a:rPr>
              <a:t>Frank Dixon, Lee </a:t>
            </a:r>
            <a:r>
              <a:rPr lang="en-GB" sz="2000" dirty="0" err="1">
                <a:latin typeface="Arial" panose="020B0604020202020204" pitchFamily="34" charset="0"/>
                <a:cs typeface="Arial" panose="020B0604020202020204" pitchFamily="34" charset="0"/>
              </a:rPr>
              <a:t>Barnsdale</a:t>
            </a:r>
            <a:r>
              <a:rPr lang="en-GB" sz="2000" dirty="0">
                <a:latin typeface="Arial" panose="020B0604020202020204" pitchFamily="34" charset="0"/>
                <a:cs typeface="Arial" panose="020B0604020202020204" pitchFamily="34" charset="0"/>
              </a:rPr>
              <a:t>, Xenia </a:t>
            </a:r>
            <a:r>
              <a:rPr lang="en-GB" sz="2000" dirty="0" err="1">
                <a:latin typeface="Arial" panose="020B0604020202020204" pitchFamily="34" charset="0"/>
                <a:cs typeface="Arial" panose="020B0604020202020204" pitchFamily="34" charset="0"/>
              </a:rPr>
              <a:t>Gounari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Jaroslaw</a:t>
            </a:r>
            <a:r>
              <a:rPr lang="en-GB" sz="2000" dirty="0">
                <a:latin typeface="Arial" panose="020B0604020202020204" pitchFamily="34" charset="0"/>
                <a:cs typeface="Arial" panose="020B0604020202020204" pitchFamily="34" charset="0"/>
              </a:rPr>
              <a:t> Lang, Andy </a:t>
            </a:r>
            <a:r>
              <a:rPr lang="en-GB" sz="2000" dirty="0" err="1">
                <a:latin typeface="Arial" panose="020B0604020202020204" pitchFamily="34" charset="0"/>
                <a:cs typeface="Arial" panose="020B0604020202020204" pitchFamily="34" charset="0"/>
              </a:rPr>
              <a:t>McAuley</a:t>
            </a:r>
            <a:endParaRPr lang="en-GB" sz="2000" dirty="0">
              <a:latin typeface="Arial" panose="020B0604020202020204" pitchFamily="34" charset="0"/>
              <a:cs typeface="Arial" panose="020B0604020202020204" pitchFamily="34" charset="0"/>
            </a:endParaRPr>
          </a:p>
          <a:p>
            <a:pPr marL="0" lvl="1"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Project undertaken for SG Substance Misuse Unit whilst on secondment from NHSGGC</a:t>
            </a:r>
          </a:p>
          <a:p>
            <a:pPr lvl="1"/>
            <a:r>
              <a:rPr lang="en-GB" sz="2000" dirty="0">
                <a:latin typeface="Arial" panose="020B0604020202020204" pitchFamily="34" charset="0"/>
                <a:cs typeface="Arial" panose="020B0604020202020204" pitchFamily="34" charset="0"/>
              </a:rPr>
              <a:t>Sara Davies and Emilia </a:t>
            </a:r>
            <a:r>
              <a:rPr lang="en-GB" sz="2000" dirty="0" err="1">
                <a:latin typeface="Arial" panose="020B0604020202020204" pitchFamily="34" charset="0"/>
                <a:cs typeface="Arial" panose="020B0604020202020204" pitchFamily="34" charset="0"/>
              </a:rPr>
              <a:t>Crighton</a:t>
            </a:r>
            <a:endParaRPr lang="en-GB" sz="2000" dirty="0">
              <a:latin typeface="Arial" panose="020B0604020202020204" pitchFamily="34" charset="0"/>
              <a:cs typeface="Arial" panose="020B0604020202020204" pitchFamily="34" charset="0"/>
            </a:endParaRPr>
          </a:p>
          <a:p>
            <a:pPr marL="457200" lvl="1"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754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981" y="1495687"/>
            <a:ext cx="10515600" cy="4351338"/>
          </a:xfrm>
        </p:spPr>
        <p:txBody>
          <a:bodyPr>
            <a:normAutofit lnSpcReduction="10000"/>
          </a:bodyPr>
          <a:lstStyle/>
          <a:p>
            <a:pPr marL="0" indent="0">
              <a:buNone/>
            </a:pPr>
            <a:r>
              <a:rPr lang="en-GB" dirty="0">
                <a:latin typeface="Arial" panose="020B0604020202020204" pitchFamily="34" charset="0"/>
                <a:cs typeface="Arial" panose="020B0604020202020204" pitchFamily="34" charset="0"/>
              </a:rPr>
              <a:t>Changes in services:</a:t>
            </a:r>
          </a:p>
          <a:p>
            <a:pPr marL="1431925" indent="-365125"/>
            <a:r>
              <a:rPr lang="en-GB" dirty="0">
                <a:latin typeface="Arial" panose="020B0604020202020204" pitchFamily="34" charset="0"/>
                <a:cs typeface="Arial" panose="020B0604020202020204" pitchFamily="34" charset="0"/>
              </a:rPr>
              <a:t>Treatment services</a:t>
            </a:r>
          </a:p>
          <a:p>
            <a:pPr marL="1431925" indent="-365125"/>
            <a:r>
              <a:rPr lang="en-GB" dirty="0">
                <a:latin typeface="Arial" panose="020B0604020202020204" pitchFamily="34" charset="0"/>
                <a:cs typeface="Arial" panose="020B0604020202020204" pitchFamily="34" charset="0"/>
              </a:rPr>
              <a:t>Allied health services e.g. mental health</a:t>
            </a:r>
          </a:p>
          <a:p>
            <a:pPr marL="1431925" indent="-365125"/>
            <a:r>
              <a:rPr lang="en-GB" dirty="0">
                <a:latin typeface="Arial" panose="020B0604020202020204" pitchFamily="34" charset="0"/>
                <a:cs typeface="Arial" panose="020B0604020202020204" pitchFamily="34" charset="0"/>
              </a:rPr>
              <a:t>Broader support e.g. employability</a:t>
            </a:r>
          </a:p>
          <a:p>
            <a:pPr marL="1431925" indent="-365125"/>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Experiences in prison</a:t>
            </a:r>
          </a:p>
          <a:p>
            <a:pPr marL="1431925"/>
            <a:r>
              <a:rPr lang="en-GB" dirty="0">
                <a:latin typeface="Arial" panose="020B0604020202020204" pitchFamily="34" charset="0"/>
                <a:cs typeface="Arial" panose="020B0604020202020204" pitchFamily="34" charset="0"/>
              </a:rPr>
              <a:t>Less common among women who die than men</a:t>
            </a:r>
          </a:p>
          <a:p>
            <a:pPr marL="1431925"/>
            <a:r>
              <a:rPr lang="en-GB" dirty="0">
                <a:latin typeface="Arial" panose="020B0604020202020204" pitchFamily="34" charset="0"/>
                <a:cs typeface="Arial" panose="020B0604020202020204" pitchFamily="34" charset="0"/>
              </a:rPr>
              <a:t>Questions about continuity of treatment &amp; throughcare</a:t>
            </a:r>
          </a:p>
          <a:p>
            <a:pPr marL="1431925"/>
            <a:r>
              <a:rPr lang="en-GB" dirty="0">
                <a:latin typeface="Arial" panose="020B0604020202020204" pitchFamily="34" charset="0"/>
                <a:cs typeface="Arial" panose="020B0604020202020204" pitchFamily="34" charset="0"/>
              </a:rPr>
              <a:t>Naloxone uptake - high</a:t>
            </a:r>
          </a:p>
          <a:p>
            <a:endParaRPr lang="en-GB"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336463" y="1608"/>
            <a:ext cx="10515600" cy="1325563"/>
          </a:xfrm>
        </p:spPr>
        <p:txBody>
          <a:bodyPr>
            <a:normAutofit/>
          </a:bodyPr>
          <a:lstStyle/>
          <a:p>
            <a:r>
              <a:rPr lang="en-GB" sz="4000" b="1" dirty="0">
                <a:latin typeface="Arial" panose="020B0604020202020204" pitchFamily="34" charset="0"/>
                <a:cs typeface="Arial" panose="020B0604020202020204" pitchFamily="34" charset="0"/>
              </a:rPr>
              <a:t>Treatment &amp; harm reduction services?</a:t>
            </a:r>
          </a:p>
        </p:txBody>
      </p:sp>
    </p:spTree>
    <p:extLst>
      <p:ext uri="{BB962C8B-B14F-4D97-AF65-F5344CB8AC3E}">
        <p14:creationId xmlns:p14="http://schemas.microsoft.com/office/powerpoint/2010/main" val="340273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463" y="1536570"/>
            <a:ext cx="10975702" cy="2651338"/>
          </a:xfrm>
        </p:spPr>
        <p:txBody>
          <a:bodyPr/>
          <a:lstStyle/>
          <a:p>
            <a:pPr marL="0" indent="0">
              <a:buNone/>
            </a:pPr>
            <a:r>
              <a:rPr lang="en-GB" dirty="0">
                <a:latin typeface="Arial" panose="020B0604020202020204" pitchFamily="34" charset="0"/>
                <a:cs typeface="Arial" panose="020B0604020202020204" pitchFamily="34" charset="0"/>
              </a:rPr>
              <a:t>Greater vulnerability to welfare reform and austerity measures?</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336463" y="1608"/>
            <a:ext cx="10515600" cy="1325563"/>
          </a:xfrm>
        </p:spPr>
        <p:txBody>
          <a:bodyPr>
            <a:normAutofit/>
          </a:bodyPr>
          <a:lstStyle/>
          <a:p>
            <a:r>
              <a:rPr lang="en-GB" sz="4000" b="1" dirty="0">
                <a:latin typeface="Arial" panose="020B0604020202020204" pitchFamily="34" charset="0"/>
                <a:cs typeface="Arial" panose="020B0604020202020204" pitchFamily="34" charset="0"/>
              </a:rPr>
              <a:t>Economic and social trends?</a:t>
            </a:r>
          </a:p>
        </p:txBody>
      </p:sp>
      <p:graphicFrame>
        <p:nvGraphicFramePr>
          <p:cNvPr id="2" name="Diagram 1"/>
          <p:cNvGraphicFramePr/>
          <p:nvPr>
            <p:extLst>
              <p:ext uri="{D42A27DB-BD31-4B8C-83A1-F6EECF244321}">
                <p14:modId xmlns:p14="http://schemas.microsoft.com/office/powerpoint/2010/main" val="178615283"/>
              </p:ext>
            </p:extLst>
          </p:nvPr>
        </p:nvGraphicFramePr>
        <p:xfrm>
          <a:off x="2946400" y="2110912"/>
          <a:ext cx="6093905" cy="4153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8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8482" y="35400"/>
            <a:ext cx="11407242" cy="1312241"/>
          </a:xfrm>
        </p:spPr>
        <p:txBody>
          <a:bodyPr>
            <a:normAutofit/>
          </a:bodyPr>
          <a:lstStyle/>
          <a:p>
            <a:r>
              <a:rPr lang="en-GB" sz="4000" b="1" dirty="0">
                <a:latin typeface="Arial" panose="020B0604020202020204" pitchFamily="34" charset="0"/>
                <a:cs typeface="Arial" panose="020B0604020202020204" pitchFamily="34" charset="0"/>
              </a:rPr>
              <a:t>Synthesis of explanations</a:t>
            </a:r>
          </a:p>
        </p:txBody>
      </p:sp>
      <p:sp>
        <p:nvSpPr>
          <p:cNvPr id="20" name="Rounded Rectangle 19"/>
          <p:cNvSpPr/>
          <p:nvPr/>
        </p:nvSpPr>
        <p:spPr>
          <a:xfrm>
            <a:off x="512547" y="1331639"/>
            <a:ext cx="11166905" cy="540695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Arial" panose="020B0604020202020204" pitchFamily="34" charset="0"/>
              <a:cs typeface="Arial" panose="020B0604020202020204" pitchFamily="34" charset="0"/>
            </a:endParaRPr>
          </a:p>
        </p:txBody>
      </p:sp>
      <p:grpSp>
        <p:nvGrpSpPr>
          <p:cNvPr id="7" name="Group 6"/>
          <p:cNvGrpSpPr/>
          <p:nvPr/>
        </p:nvGrpSpPr>
        <p:grpSpPr>
          <a:xfrm>
            <a:off x="763324" y="1432161"/>
            <a:ext cx="8623687" cy="6416604"/>
            <a:chOff x="3396760" y="1327174"/>
            <a:chExt cx="5924097" cy="5109661"/>
          </a:xfrm>
        </p:grpSpPr>
        <p:sp>
          <p:nvSpPr>
            <p:cNvPr id="8" name="Freeform 7"/>
            <p:cNvSpPr/>
            <p:nvPr/>
          </p:nvSpPr>
          <p:spPr>
            <a:xfrm>
              <a:off x="5819062" y="1331019"/>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575" tIns="283486" rIns="252576" bIns="283485" numCol="1" spcCol="1270" anchor="ctr" anchorCtr="0">
              <a:noAutofit/>
            </a:bodyPr>
            <a:lstStyle/>
            <a:p>
              <a:pPr lvl="0" algn="ctr" defTabSz="5334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Ageing – range of mechanisms </a:t>
              </a:r>
            </a:p>
          </p:txBody>
        </p:sp>
        <p:sp>
          <p:nvSpPr>
            <p:cNvPr id="9" name="Rectangle 8"/>
            <p:cNvSpPr/>
            <p:nvPr/>
          </p:nvSpPr>
          <p:spPr>
            <a:xfrm>
              <a:off x="7186757" y="1636172"/>
              <a:ext cx="1702752"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Freeform 9"/>
            <p:cNvSpPr/>
            <p:nvPr/>
          </p:nvSpPr>
          <p:spPr>
            <a:xfrm>
              <a:off x="5062502" y="2619939"/>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8001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Changing patterns of drug use</a:t>
              </a:r>
            </a:p>
          </p:txBody>
        </p:sp>
        <p:sp>
          <p:nvSpPr>
            <p:cNvPr id="11" name="Freeform 10"/>
            <p:cNvSpPr/>
            <p:nvPr/>
          </p:nvSpPr>
          <p:spPr>
            <a:xfrm>
              <a:off x="7258246" y="1327174"/>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575" tIns="283486" rIns="252576" bIns="283485" numCol="1" spcCol="1270" anchor="ctr" anchorCtr="0">
              <a:noAutofit/>
            </a:bodyPr>
            <a:lstStyle/>
            <a:p>
              <a:pPr lvl="0" algn="ctr" defTabSz="5334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Physical &amp; mental health problems</a:t>
              </a:r>
            </a:p>
          </p:txBody>
        </p:sp>
        <p:sp>
          <p:nvSpPr>
            <p:cNvPr id="12" name="Rectangle 11"/>
            <p:cNvSpPr/>
            <p:nvPr/>
          </p:nvSpPr>
          <p:spPr>
            <a:xfrm>
              <a:off x="3396760" y="2931241"/>
              <a:ext cx="1647825"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6533119" y="2626088"/>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57785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Changes in relationships</a:t>
              </a:r>
            </a:p>
          </p:txBody>
        </p:sp>
        <p:sp>
          <p:nvSpPr>
            <p:cNvPr id="14" name="Freeform 13"/>
            <p:cNvSpPr/>
            <p:nvPr/>
          </p:nvSpPr>
          <p:spPr>
            <a:xfrm>
              <a:off x="5819062" y="3921156"/>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575" tIns="283486" rIns="252576" bIns="283485" numCol="1" spcCol="1270" anchor="ctr" anchorCtr="0">
              <a:noAutofit/>
            </a:bodyPr>
            <a:lstStyle/>
            <a:p>
              <a:pPr lvl="0" algn="ctr" defTabSz="800100">
                <a:lnSpc>
                  <a:spcPct val="90000"/>
                </a:lnSpc>
                <a:spcBef>
                  <a:spcPct val="0"/>
                </a:spcBef>
                <a:spcAft>
                  <a:spcPct val="35000"/>
                </a:spcAft>
              </a:pPr>
              <a:r>
                <a:rPr lang="en-US" sz="2000" dirty="0">
                  <a:latin typeface="Arial" panose="020B0604020202020204" pitchFamily="34" charset="0"/>
                  <a:cs typeface="Arial" panose="020B0604020202020204" pitchFamily="34" charset="0"/>
                </a:rPr>
                <a:t>Changes to drug and allied services</a:t>
              </a:r>
            </a:p>
          </p:txBody>
        </p:sp>
        <p:sp>
          <p:nvSpPr>
            <p:cNvPr id="15" name="Rectangle 14"/>
            <p:cNvSpPr/>
            <p:nvPr/>
          </p:nvSpPr>
          <p:spPr>
            <a:xfrm>
              <a:off x="7186757" y="4226309"/>
              <a:ext cx="1702752"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Freeform 15"/>
            <p:cNvSpPr/>
            <p:nvPr/>
          </p:nvSpPr>
          <p:spPr>
            <a:xfrm>
              <a:off x="7264032" y="3914000"/>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8001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Welfare reform</a:t>
              </a:r>
            </a:p>
          </p:txBody>
        </p:sp>
        <p:sp>
          <p:nvSpPr>
            <p:cNvPr id="17" name="Freeform 16"/>
            <p:cNvSpPr/>
            <p:nvPr/>
          </p:nvSpPr>
          <p:spPr>
            <a:xfrm>
              <a:off x="7993442" y="2645270"/>
              <a:ext cx="1327415" cy="1525764"/>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575" tIns="283486" rIns="252576" bIns="283485" numCol="1" spcCol="1270" anchor="ctr" anchorCtr="0">
              <a:noAutofit/>
            </a:bodyPr>
            <a:lstStyle/>
            <a:p>
              <a:pPr lvl="0" algn="ctr" defTabSz="5334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Ongoing risk whilst in treatment</a:t>
              </a:r>
            </a:p>
          </p:txBody>
        </p:sp>
        <p:sp>
          <p:nvSpPr>
            <p:cNvPr id="18" name="Rectangle 17"/>
            <p:cNvSpPr/>
            <p:nvPr/>
          </p:nvSpPr>
          <p:spPr>
            <a:xfrm>
              <a:off x="3396760" y="5521377"/>
              <a:ext cx="1647825"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21" name="TextBox 20"/>
          <p:cNvSpPr txBox="1"/>
          <p:nvPr/>
        </p:nvSpPr>
        <p:spPr>
          <a:xfrm>
            <a:off x="8603538" y="1969494"/>
            <a:ext cx="2452859" cy="1015663"/>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Barriers to engaging with services</a:t>
            </a:r>
          </a:p>
        </p:txBody>
      </p:sp>
      <p:sp>
        <p:nvSpPr>
          <p:cNvPr id="22" name="TextBox 21"/>
          <p:cNvSpPr txBox="1"/>
          <p:nvPr/>
        </p:nvSpPr>
        <p:spPr>
          <a:xfrm>
            <a:off x="1500744" y="5172753"/>
            <a:ext cx="2452859"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Previous or ongoing trauma</a:t>
            </a:r>
          </a:p>
        </p:txBody>
      </p:sp>
      <p:sp>
        <p:nvSpPr>
          <p:cNvPr id="24" name="TextBox 23"/>
          <p:cNvSpPr txBox="1"/>
          <p:nvPr/>
        </p:nvSpPr>
        <p:spPr>
          <a:xfrm>
            <a:off x="1500744" y="2132445"/>
            <a:ext cx="2452859"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Gendered stigma</a:t>
            </a:r>
          </a:p>
        </p:txBody>
      </p:sp>
      <p:sp>
        <p:nvSpPr>
          <p:cNvPr id="25" name="TextBox 24"/>
          <p:cNvSpPr txBox="1"/>
          <p:nvPr/>
        </p:nvSpPr>
        <p:spPr>
          <a:xfrm>
            <a:off x="8789284" y="5158175"/>
            <a:ext cx="2452859"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Drug use within relationships</a:t>
            </a:r>
          </a:p>
        </p:txBody>
      </p:sp>
    </p:spTree>
    <p:extLst>
      <p:ext uri="{BB962C8B-B14F-4D97-AF65-F5344CB8AC3E}">
        <p14:creationId xmlns:p14="http://schemas.microsoft.com/office/powerpoint/2010/main" val="426044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9" y="0"/>
            <a:ext cx="10515600" cy="1325563"/>
          </a:xfrm>
        </p:spPr>
        <p:txBody>
          <a:bodyPr/>
          <a:lstStyle/>
          <a:p>
            <a:r>
              <a:rPr lang="en-GB" sz="4000" b="1" dirty="0">
                <a:latin typeface="Arial" panose="020B0604020202020204" pitchFamily="34" charset="0"/>
                <a:cs typeface="Arial" panose="020B0604020202020204" pitchFamily="34" charset="0"/>
              </a:rPr>
              <a:t>Limitations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50000"/>
              </a:lnSpc>
            </a:pPr>
            <a:r>
              <a:rPr lang="en-GB" dirty="0">
                <a:latin typeface="Arial" panose="020B0604020202020204" pitchFamily="34" charset="0"/>
                <a:cs typeface="Arial" panose="020B0604020202020204" pitchFamily="34" charset="0"/>
              </a:rPr>
              <a:t>Overview of literature rather than systematic search</a:t>
            </a:r>
          </a:p>
          <a:p>
            <a:pPr>
              <a:lnSpc>
                <a:spcPct val="150000"/>
              </a:lnSpc>
            </a:pPr>
            <a:r>
              <a:rPr lang="en-GB" dirty="0">
                <a:latin typeface="Arial" panose="020B0604020202020204" pitchFamily="34" charset="0"/>
                <a:cs typeface="Arial" panose="020B0604020202020204" pitchFamily="34" charset="0"/>
              </a:rPr>
              <a:t>Purposive and convenience sampling of informants</a:t>
            </a:r>
          </a:p>
          <a:p>
            <a:pPr>
              <a:lnSpc>
                <a:spcPct val="150000"/>
              </a:lnSpc>
            </a:pPr>
            <a:r>
              <a:rPr lang="en-GB" dirty="0">
                <a:latin typeface="Arial" panose="020B0604020202020204" pitchFamily="34" charset="0"/>
                <a:cs typeface="Arial" panose="020B0604020202020204" pitchFamily="34" charset="0"/>
              </a:rPr>
              <a:t>Nature of data sources</a:t>
            </a:r>
          </a:p>
          <a:p>
            <a:pPr>
              <a:lnSpc>
                <a:spcPct val="150000"/>
              </a:lnSpc>
            </a:pPr>
            <a:r>
              <a:rPr lang="en-GB" dirty="0">
                <a:latin typeface="Arial" panose="020B0604020202020204" pitchFamily="34" charset="0"/>
                <a:cs typeface="Arial" panose="020B0604020202020204" pitchFamily="34" charset="0"/>
              </a:rPr>
              <a:t>Limited descriptive analysis</a:t>
            </a:r>
          </a:p>
          <a:p>
            <a:pPr>
              <a:lnSpc>
                <a:spcPct val="150000"/>
              </a:lnSpc>
            </a:pPr>
            <a:r>
              <a:rPr lang="en-GB" dirty="0">
                <a:latin typeface="Arial" panose="020B0604020202020204" pitchFamily="34" charset="0"/>
                <a:cs typeface="Arial" panose="020B0604020202020204" pitchFamily="34" charset="0"/>
              </a:rPr>
              <a:t>Definition of drug-related deaths</a:t>
            </a:r>
          </a:p>
        </p:txBody>
      </p:sp>
    </p:spTree>
    <p:extLst>
      <p:ext uri="{BB962C8B-B14F-4D97-AF65-F5344CB8AC3E}">
        <p14:creationId xmlns:p14="http://schemas.microsoft.com/office/powerpoint/2010/main" val="192782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33" y="0"/>
            <a:ext cx="10515600" cy="1325563"/>
          </a:xfrm>
        </p:spPr>
        <p:txBody>
          <a:bodyPr/>
          <a:lstStyle/>
          <a:p>
            <a:r>
              <a:rPr lang="en-GB" sz="4000" b="1" dirty="0">
                <a:latin typeface="Arial" panose="020B0604020202020204" pitchFamily="34" charset="0"/>
                <a:cs typeface="Arial" panose="020B0604020202020204" pitchFamily="34" charset="0"/>
              </a:rPr>
              <a:t>Implications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2212" y="1542820"/>
            <a:ext cx="11019737" cy="5048480"/>
          </a:xfrm>
        </p:spPr>
        <p:txBody>
          <a:bodyPr>
            <a:normAutofit fontScale="92500" lnSpcReduction="20000"/>
          </a:bodyPr>
          <a:lstStyle/>
          <a:p>
            <a:pPr marL="0" indent="0">
              <a:lnSpc>
                <a:spcPct val="150000"/>
              </a:lnSpc>
              <a:spcBef>
                <a:spcPts val="0"/>
              </a:spcBef>
              <a:buNone/>
            </a:pPr>
            <a:r>
              <a:rPr lang="en-GB" i="1" dirty="0">
                <a:latin typeface="Arial" panose="020B0604020202020204" pitchFamily="34" charset="0"/>
                <a:cs typeface="Arial" panose="020B0604020202020204" pitchFamily="34" charset="0"/>
              </a:rPr>
              <a:t>“The starting point in developing gender-sensitive drug policy must be</a:t>
            </a:r>
          </a:p>
          <a:p>
            <a:pPr marL="0" indent="0">
              <a:lnSpc>
                <a:spcPct val="150000"/>
              </a:lnSpc>
              <a:spcBef>
                <a:spcPts val="0"/>
              </a:spcBef>
              <a:buNone/>
            </a:pPr>
            <a:r>
              <a:rPr lang="en-GB" i="1" dirty="0">
                <a:latin typeface="Arial" panose="020B0604020202020204" pitchFamily="34" charset="0"/>
                <a:cs typeface="Arial" panose="020B0604020202020204" pitchFamily="34" charset="0"/>
              </a:rPr>
              <a:t>to recognise </a:t>
            </a:r>
            <a:r>
              <a:rPr lang="en-GB" b="1" i="1" dirty="0">
                <a:latin typeface="Arial" panose="020B0604020202020204" pitchFamily="34" charset="0"/>
                <a:cs typeface="Arial" panose="020B0604020202020204" pitchFamily="34" charset="0"/>
              </a:rPr>
              <a:t>points of similarity and difference </a:t>
            </a:r>
            <a:r>
              <a:rPr lang="en-GB" i="1" dirty="0">
                <a:latin typeface="Arial" panose="020B0604020202020204" pitchFamily="34" charset="0"/>
                <a:cs typeface="Arial" panose="020B0604020202020204" pitchFamily="34" charset="0"/>
              </a:rPr>
              <a:t>between the lives of</a:t>
            </a:r>
          </a:p>
          <a:p>
            <a:pPr marL="0" indent="0">
              <a:lnSpc>
                <a:spcPct val="150000"/>
              </a:lnSpc>
              <a:spcBef>
                <a:spcPts val="0"/>
              </a:spcBef>
              <a:buNone/>
            </a:pPr>
            <a:r>
              <a:rPr lang="en-GB" i="1" dirty="0">
                <a:latin typeface="Arial" panose="020B0604020202020204" pitchFamily="34" charset="0"/>
                <a:cs typeface="Arial" panose="020B0604020202020204" pitchFamily="34" charset="0"/>
              </a:rPr>
              <a:t>female and male drug users. Intersectional approaches are useful here</a:t>
            </a:r>
          </a:p>
          <a:p>
            <a:pPr marL="0" indent="0">
              <a:lnSpc>
                <a:spcPct val="150000"/>
              </a:lnSpc>
              <a:spcBef>
                <a:spcPts val="0"/>
              </a:spcBef>
              <a:buNone/>
            </a:pPr>
            <a:r>
              <a:rPr lang="en-GB" i="1" dirty="0">
                <a:latin typeface="Arial" panose="020B0604020202020204" pitchFamily="34" charset="0"/>
                <a:cs typeface="Arial" panose="020B0604020202020204" pitchFamily="34" charset="0"/>
              </a:rPr>
              <a:t>which do not assume that gender is the most important factor in shaping</a:t>
            </a:r>
          </a:p>
          <a:p>
            <a:pPr marL="0" indent="0">
              <a:lnSpc>
                <a:spcPct val="150000"/>
              </a:lnSpc>
              <a:spcBef>
                <a:spcPts val="0"/>
              </a:spcBef>
              <a:buNone/>
            </a:pPr>
            <a:r>
              <a:rPr lang="en-GB" i="1" dirty="0">
                <a:latin typeface="Arial" panose="020B0604020202020204" pitchFamily="34" charset="0"/>
                <a:cs typeface="Arial" panose="020B0604020202020204" pitchFamily="34" charset="0"/>
              </a:rPr>
              <a:t>the experiences of drug users and provide space to consider the role of</a:t>
            </a:r>
          </a:p>
          <a:p>
            <a:pPr marL="0" indent="0">
              <a:lnSpc>
                <a:spcPct val="150000"/>
              </a:lnSpc>
              <a:spcBef>
                <a:spcPts val="0"/>
              </a:spcBef>
              <a:buNone/>
            </a:pPr>
            <a:r>
              <a:rPr lang="en-GB" i="1" dirty="0">
                <a:latin typeface="Arial" panose="020B0604020202020204" pitchFamily="34" charset="0"/>
                <a:cs typeface="Arial" panose="020B0604020202020204" pitchFamily="34" charset="0"/>
              </a:rPr>
              <a:t>other factors - individual, social and cultural - which may be related to drug use. The latter involves recognition that drug users’ experiences are</a:t>
            </a:r>
          </a:p>
          <a:p>
            <a:pPr marL="0" indent="0">
              <a:lnSpc>
                <a:spcPct val="150000"/>
              </a:lnSpc>
              <a:spcBef>
                <a:spcPts val="0"/>
              </a:spcBef>
              <a:buNone/>
            </a:pPr>
            <a:r>
              <a:rPr lang="en-GB" i="1" dirty="0">
                <a:latin typeface="Arial" panose="020B0604020202020204" pitchFamily="34" charset="0"/>
                <a:cs typeface="Arial" panose="020B0604020202020204" pitchFamily="34" charset="0"/>
              </a:rPr>
              <a:t>shaped, but crucially are not determined by, structured inequalities.”</a:t>
            </a:r>
          </a:p>
          <a:p>
            <a:pPr marL="0" indent="0" algn="r">
              <a:lnSpc>
                <a:spcPct val="114000"/>
              </a:lnSpc>
              <a:buNone/>
            </a:pPr>
            <a:r>
              <a:rPr lang="en-GB" dirty="0" err="1">
                <a:latin typeface="Arial" panose="020B0604020202020204" pitchFamily="34" charset="0"/>
                <a:cs typeface="Arial" panose="020B0604020202020204" pitchFamily="34" charset="0"/>
              </a:rPr>
              <a:t>Wincup</a:t>
            </a:r>
            <a:r>
              <a:rPr lang="en-GB" dirty="0">
                <a:latin typeface="Arial" panose="020B0604020202020204" pitchFamily="34" charset="0"/>
                <a:cs typeface="Arial" panose="020B0604020202020204" pitchFamily="34" charset="0"/>
              </a:rPr>
              <a:t> (2016)</a:t>
            </a:r>
          </a:p>
        </p:txBody>
      </p:sp>
    </p:spTree>
    <p:extLst>
      <p:ext uri="{BB962C8B-B14F-4D97-AF65-F5344CB8AC3E}">
        <p14:creationId xmlns:p14="http://schemas.microsoft.com/office/powerpoint/2010/main" val="606370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37" y="88457"/>
            <a:ext cx="10515600" cy="1325563"/>
          </a:xfrm>
        </p:spPr>
        <p:txBody>
          <a:bodyPr>
            <a:normAutofit/>
          </a:bodyPr>
          <a:lstStyle/>
          <a:p>
            <a:r>
              <a:rPr lang="en-GB" sz="4000" b="1" dirty="0">
                <a:latin typeface="Arial" panose="020B0604020202020204" pitchFamily="34" charset="0"/>
                <a:cs typeface="Arial" panose="020B0604020202020204" pitchFamily="34" charset="0"/>
              </a:rPr>
              <a:t>Implications for policy &amp; practice</a:t>
            </a:r>
          </a:p>
        </p:txBody>
      </p:sp>
      <p:grpSp>
        <p:nvGrpSpPr>
          <p:cNvPr id="20" name="Group 19"/>
          <p:cNvGrpSpPr/>
          <p:nvPr/>
        </p:nvGrpSpPr>
        <p:grpSpPr>
          <a:xfrm>
            <a:off x="361361" y="1414020"/>
            <a:ext cx="11576902" cy="4939646"/>
            <a:chOff x="-1" y="1649690"/>
            <a:chExt cx="11915481" cy="5279011"/>
          </a:xfrm>
        </p:grpSpPr>
        <p:sp>
          <p:nvSpPr>
            <p:cNvPr id="12" name="Freeform 11"/>
            <p:cNvSpPr/>
            <p:nvPr/>
          </p:nvSpPr>
          <p:spPr>
            <a:xfrm>
              <a:off x="8616921" y="2966981"/>
              <a:ext cx="3298559" cy="1237264"/>
            </a:xfrm>
            <a:custGeom>
              <a:avLst/>
              <a:gdLst>
                <a:gd name="connsiteX0" fmla="*/ 0 w 3363143"/>
                <a:gd name="connsiteY0" fmla="*/ 133005 h 1330047"/>
                <a:gd name="connsiteX1" fmla="*/ 133005 w 3363143"/>
                <a:gd name="connsiteY1" fmla="*/ 0 h 1330047"/>
                <a:gd name="connsiteX2" fmla="*/ 3230138 w 3363143"/>
                <a:gd name="connsiteY2" fmla="*/ 0 h 1330047"/>
                <a:gd name="connsiteX3" fmla="*/ 3363143 w 3363143"/>
                <a:gd name="connsiteY3" fmla="*/ 133005 h 1330047"/>
                <a:gd name="connsiteX4" fmla="*/ 3363143 w 3363143"/>
                <a:gd name="connsiteY4" fmla="*/ 1197042 h 1330047"/>
                <a:gd name="connsiteX5" fmla="*/ 3230138 w 3363143"/>
                <a:gd name="connsiteY5" fmla="*/ 1330047 h 1330047"/>
                <a:gd name="connsiteX6" fmla="*/ 133005 w 3363143"/>
                <a:gd name="connsiteY6" fmla="*/ 1330047 h 1330047"/>
                <a:gd name="connsiteX7" fmla="*/ 0 w 3363143"/>
                <a:gd name="connsiteY7" fmla="*/ 1197042 h 1330047"/>
                <a:gd name="connsiteX8" fmla="*/ 0 w 3363143"/>
                <a:gd name="connsiteY8" fmla="*/ 133005 h 13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143" h="1330047">
                  <a:moveTo>
                    <a:pt x="0" y="133005"/>
                  </a:moveTo>
                  <a:cubicBezTo>
                    <a:pt x="0" y="59548"/>
                    <a:pt x="59548" y="0"/>
                    <a:pt x="133005" y="0"/>
                  </a:cubicBezTo>
                  <a:lnTo>
                    <a:pt x="3230138" y="0"/>
                  </a:lnTo>
                  <a:cubicBezTo>
                    <a:pt x="3303595" y="0"/>
                    <a:pt x="3363143" y="59548"/>
                    <a:pt x="3363143" y="133005"/>
                  </a:cubicBezTo>
                  <a:lnTo>
                    <a:pt x="3363143" y="1197042"/>
                  </a:lnTo>
                  <a:cubicBezTo>
                    <a:pt x="3363143" y="1270499"/>
                    <a:pt x="3303595" y="1330047"/>
                    <a:pt x="3230138" y="1330047"/>
                  </a:cubicBezTo>
                  <a:lnTo>
                    <a:pt x="133005" y="1330047"/>
                  </a:lnTo>
                  <a:cubicBezTo>
                    <a:pt x="59548" y="1330047"/>
                    <a:pt x="0" y="1270499"/>
                    <a:pt x="0" y="1197042"/>
                  </a:cubicBezTo>
                  <a:lnTo>
                    <a:pt x="0" y="133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306" tIns="172306" rIns="172306" bIns="172306" numCol="1" spcCol="1270" anchor="ctr" anchorCtr="0">
              <a:noAutofit/>
            </a:bodyPr>
            <a:lstStyle/>
            <a:p>
              <a:pPr lvl="0" algn="ctr" defTabSz="155575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Child &amp; family-sensitive provision </a:t>
              </a:r>
            </a:p>
          </p:txBody>
        </p:sp>
        <p:grpSp>
          <p:nvGrpSpPr>
            <p:cNvPr id="19" name="Group 18"/>
            <p:cNvGrpSpPr/>
            <p:nvPr/>
          </p:nvGrpSpPr>
          <p:grpSpPr>
            <a:xfrm>
              <a:off x="-1" y="1649690"/>
              <a:ext cx="11915481" cy="5279011"/>
              <a:chOff x="139343" y="1649690"/>
              <a:chExt cx="11776137" cy="5375933"/>
            </a:xfrm>
          </p:grpSpPr>
          <p:grpSp>
            <p:nvGrpSpPr>
              <p:cNvPr id="5" name="Group 4"/>
              <p:cNvGrpSpPr/>
              <p:nvPr/>
            </p:nvGrpSpPr>
            <p:grpSpPr>
              <a:xfrm>
                <a:off x="139344" y="1649690"/>
                <a:ext cx="11776136" cy="3971227"/>
                <a:chOff x="839406" y="1826225"/>
                <a:chExt cx="11993339" cy="4350137"/>
              </a:xfrm>
            </p:grpSpPr>
            <p:sp>
              <p:nvSpPr>
                <p:cNvPr id="6" name="Freeform 5"/>
                <p:cNvSpPr/>
                <p:nvPr/>
              </p:nvSpPr>
              <p:spPr>
                <a:xfrm>
                  <a:off x="839406" y="1826225"/>
                  <a:ext cx="11993339" cy="1330047"/>
                </a:xfrm>
                <a:custGeom>
                  <a:avLst/>
                  <a:gdLst>
                    <a:gd name="connsiteX0" fmla="*/ 0 w 10513186"/>
                    <a:gd name="connsiteY0" fmla="*/ 133005 h 1330047"/>
                    <a:gd name="connsiteX1" fmla="*/ 133005 w 10513186"/>
                    <a:gd name="connsiteY1" fmla="*/ 0 h 1330047"/>
                    <a:gd name="connsiteX2" fmla="*/ 10380181 w 10513186"/>
                    <a:gd name="connsiteY2" fmla="*/ 0 h 1330047"/>
                    <a:gd name="connsiteX3" fmla="*/ 10513186 w 10513186"/>
                    <a:gd name="connsiteY3" fmla="*/ 133005 h 1330047"/>
                    <a:gd name="connsiteX4" fmla="*/ 10513186 w 10513186"/>
                    <a:gd name="connsiteY4" fmla="*/ 1197042 h 1330047"/>
                    <a:gd name="connsiteX5" fmla="*/ 10380181 w 10513186"/>
                    <a:gd name="connsiteY5" fmla="*/ 1330047 h 1330047"/>
                    <a:gd name="connsiteX6" fmla="*/ 133005 w 10513186"/>
                    <a:gd name="connsiteY6" fmla="*/ 1330047 h 1330047"/>
                    <a:gd name="connsiteX7" fmla="*/ 0 w 10513186"/>
                    <a:gd name="connsiteY7" fmla="*/ 1197042 h 1330047"/>
                    <a:gd name="connsiteX8" fmla="*/ 0 w 10513186"/>
                    <a:gd name="connsiteY8" fmla="*/ 133005 h 13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3186" h="1330047">
                      <a:moveTo>
                        <a:pt x="0" y="133005"/>
                      </a:moveTo>
                      <a:cubicBezTo>
                        <a:pt x="0" y="59548"/>
                        <a:pt x="59548" y="0"/>
                        <a:pt x="133005" y="0"/>
                      </a:cubicBezTo>
                      <a:lnTo>
                        <a:pt x="10380181" y="0"/>
                      </a:lnTo>
                      <a:cubicBezTo>
                        <a:pt x="10453638" y="0"/>
                        <a:pt x="10513186" y="59548"/>
                        <a:pt x="10513186" y="133005"/>
                      </a:cubicBezTo>
                      <a:lnTo>
                        <a:pt x="10513186" y="1197042"/>
                      </a:lnTo>
                      <a:cubicBezTo>
                        <a:pt x="10513186" y="1270499"/>
                        <a:pt x="10453638" y="1330047"/>
                        <a:pt x="10380181" y="1330047"/>
                      </a:cubicBezTo>
                      <a:lnTo>
                        <a:pt x="133005" y="1330047"/>
                      </a:lnTo>
                      <a:cubicBezTo>
                        <a:pt x="59548" y="1330047"/>
                        <a:pt x="0" y="1270499"/>
                        <a:pt x="0" y="1197042"/>
                      </a:cubicBezTo>
                      <a:lnTo>
                        <a:pt x="0" y="133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6" tIns="259936" rIns="259936" bIns="259936" numCol="1" spcCol="1270" anchor="ctr" anchorCtr="0">
                  <a:noAutofit/>
                </a:bodyPr>
                <a:lstStyle/>
                <a:p>
                  <a:pPr lvl="0" algn="ctr" defTabSz="2578100">
                    <a:lnSpc>
                      <a:spcPct val="90000"/>
                    </a:lnSpc>
                    <a:spcBef>
                      <a:spcPct val="0"/>
                    </a:spcBef>
                    <a:spcAft>
                      <a:spcPct val="35000"/>
                    </a:spcAft>
                  </a:pPr>
                  <a:r>
                    <a:rPr lang="en-US" sz="4400" kern="1200" dirty="0">
                      <a:latin typeface="Arial" panose="020B0604020202020204" pitchFamily="34" charset="0"/>
                      <a:cs typeface="Arial" panose="020B0604020202020204" pitchFamily="34" charset="0"/>
                    </a:rPr>
                    <a:t>Gender mainstreaming</a:t>
                  </a:r>
                </a:p>
              </p:txBody>
            </p:sp>
            <p:sp>
              <p:nvSpPr>
                <p:cNvPr id="7" name="Freeform 6"/>
                <p:cNvSpPr/>
                <p:nvPr/>
              </p:nvSpPr>
              <p:spPr>
                <a:xfrm>
                  <a:off x="839406" y="3336270"/>
                  <a:ext cx="4919365" cy="1330047"/>
                </a:xfrm>
                <a:custGeom>
                  <a:avLst/>
                  <a:gdLst>
                    <a:gd name="connsiteX0" fmla="*/ 0 w 6867539"/>
                    <a:gd name="connsiteY0" fmla="*/ 133005 h 1330047"/>
                    <a:gd name="connsiteX1" fmla="*/ 133005 w 6867539"/>
                    <a:gd name="connsiteY1" fmla="*/ 0 h 1330047"/>
                    <a:gd name="connsiteX2" fmla="*/ 6734534 w 6867539"/>
                    <a:gd name="connsiteY2" fmla="*/ 0 h 1330047"/>
                    <a:gd name="connsiteX3" fmla="*/ 6867539 w 6867539"/>
                    <a:gd name="connsiteY3" fmla="*/ 133005 h 1330047"/>
                    <a:gd name="connsiteX4" fmla="*/ 6867539 w 6867539"/>
                    <a:gd name="connsiteY4" fmla="*/ 1197042 h 1330047"/>
                    <a:gd name="connsiteX5" fmla="*/ 6734534 w 6867539"/>
                    <a:gd name="connsiteY5" fmla="*/ 1330047 h 1330047"/>
                    <a:gd name="connsiteX6" fmla="*/ 133005 w 6867539"/>
                    <a:gd name="connsiteY6" fmla="*/ 1330047 h 1330047"/>
                    <a:gd name="connsiteX7" fmla="*/ 0 w 6867539"/>
                    <a:gd name="connsiteY7" fmla="*/ 1197042 h 1330047"/>
                    <a:gd name="connsiteX8" fmla="*/ 0 w 6867539"/>
                    <a:gd name="connsiteY8" fmla="*/ 133005 h 13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7539" h="1330047">
                      <a:moveTo>
                        <a:pt x="0" y="133005"/>
                      </a:moveTo>
                      <a:cubicBezTo>
                        <a:pt x="0" y="59548"/>
                        <a:pt x="59548" y="0"/>
                        <a:pt x="133005" y="0"/>
                      </a:cubicBezTo>
                      <a:lnTo>
                        <a:pt x="6734534" y="0"/>
                      </a:lnTo>
                      <a:cubicBezTo>
                        <a:pt x="6807991" y="0"/>
                        <a:pt x="6867539" y="59548"/>
                        <a:pt x="6867539" y="133005"/>
                      </a:cubicBezTo>
                      <a:lnTo>
                        <a:pt x="6867539" y="1197042"/>
                      </a:lnTo>
                      <a:cubicBezTo>
                        <a:pt x="6867539" y="1270499"/>
                        <a:pt x="6807991" y="1330047"/>
                        <a:pt x="6734534" y="1330047"/>
                      </a:cubicBezTo>
                      <a:lnTo>
                        <a:pt x="133005" y="1330047"/>
                      </a:lnTo>
                      <a:cubicBezTo>
                        <a:pt x="59548" y="1330047"/>
                        <a:pt x="0" y="1270499"/>
                        <a:pt x="0" y="1197042"/>
                      </a:cubicBezTo>
                      <a:lnTo>
                        <a:pt x="0" y="133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306" tIns="172306" rIns="172306" bIns="172306" numCol="1" spcCol="1270" anchor="ctr" anchorCtr="0">
                  <a:noAutofit/>
                </a:bodyPr>
                <a:lstStyle/>
                <a:p>
                  <a:pPr lvl="0" algn="ctr" defTabSz="155575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Involvement of those with lived experience </a:t>
                  </a:r>
                </a:p>
              </p:txBody>
            </p:sp>
            <p:sp>
              <p:nvSpPr>
                <p:cNvPr id="8" name="Freeform 7"/>
                <p:cNvSpPr/>
                <p:nvPr/>
              </p:nvSpPr>
              <p:spPr>
                <a:xfrm>
                  <a:off x="839406" y="4846315"/>
                  <a:ext cx="3363143" cy="1330047"/>
                </a:xfrm>
                <a:custGeom>
                  <a:avLst/>
                  <a:gdLst>
                    <a:gd name="connsiteX0" fmla="*/ 0 w 3363143"/>
                    <a:gd name="connsiteY0" fmla="*/ 133005 h 1330047"/>
                    <a:gd name="connsiteX1" fmla="*/ 133005 w 3363143"/>
                    <a:gd name="connsiteY1" fmla="*/ 0 h 1330047"/>
                    <a:gd name="connsiteX2" fmla="*/ 3230138 w 3363143"/>
                    <a:gd name="connsiteY2" fmla="*/ 0 h 1330047"/>
                    <a:gd name="connsiteX3" fmla="*/ 3363143 w 3363143"/>
                    <a:gd name="connsiteY3" fmla="*/ 133005 h 1330047"/>
                    <a:gd name="connsiteX4" fmla="*/ 3363143 w 3363143"/>
                    <a:gd name="connsiteY4" fmla="*/ 1197042 h 1330047"/>
                    <a:gd name="connsiteX5" fmla="*/ 3230138 w 3363143"/>
                    <a:gd name="connsiteY5" fmla="*/ 1330047 h 1330047"/>
                    <a:gd name="connsiteX6" fmla="*/ 133005 w 3363143"/>
                    <a:gd name="connsiteY6" fmla="*/ 1330047 h 1330047"/>
                    <a:gd name="connsiteX7" fmla="*/ 0 w 3363143"/>
                    <a:gd name="connsiteY7" fmla="*/ 1197042 h 1330047"/>
                    <a:gd name="connsiteX8" fmla="*/ 0 w 3363143"/>
                    <a:gd name="connsiteY8" fmla="*/ 133005 h 13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143" h="1330047">
                      <a:moveTo>
                        <a:pt x="0" y="133005"/>
                      </a:moveTo>
                      <a:cubicBezTo>
                        <a:pt x="0" y="59548"/>
                        <a:pt x="59548" y="0"/>
                        <a:pt x="133005" y="0"/>
                      </a:cubicBezTo>
                      <a:lnTo>
                        <a:pt x="3230138" y="0"/>
                      </a:lnTo>
                      <a:cubicBezTo>
                        <a:pt x="3303595" y="0"/>
                        <a:pt x="3363143" y="59548"/>
                        <a:pt x="3363143" y="133005"/>
                      </a:cubicBezTo>
                      <a:lnTo>
                        <a:pt x="3363143" y="1197042"/>
                      </a:lnTo>
                      <a:cubicBezTo>
                        <a:pt x="3363143" y="1270499"/>
                        <a:pt x="3303595" y="1330047"/>
                        <a:pt x="3230138" y="1330047"/>
                      </a:cubicBezTo>
                      <a:lnTo>
                        <a:pt x="133005" y="1330047"/>
                      </a:lnTo>
                      <a:cubicBezTo>
                        <a:pt x="59548" y="1330047"/>
                        <a:pt x="0" y="1270499"/>
                        <a:pt x="0" y="1197042"/>
                      </a:cubicBezTo>
                      <a:lnTo>
                        <a:pt x="0" y="133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686" tIns="164686" rIns="164686" bIns="164686" numCol="1" spcCol="1270" anchor="ctr" anchorCtr="0">
                  <a:noAutofit/>
                </a:bodyPr>
                <a:lstStyle/>
                <a:p>
                  <a:pPr lvl="0" algn="ctr" defTabSz="146685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Trauma-informed practice</a:t>
                  </a:r>
                </a:p>
              </p:txBody>
            </p:sp>
            <p:sp>
              <p:nvSpPr>
                <p:cNvPr id="9" name="Freeform 8"/>
                <p:cNvSpPr/>
                <p:nvPr/>
              </p:nvSpPr>
              <p:spPr>
                <a:xfrm>
                  <a:off x="4343802" y="4846315"/>
                  <a:ext cx="3363143" cy="1330047"/>
                </a:xfrm>
                <a:custGeom>
                  <a:avLst/>
                  <a:gdLst>
                    <a:gd name="connsiteX0" fmla="*/ 0 w 3363143"/>
                    <a:gd name="connsiteY0" fmla="*/ 133005 h 1330047"/>
                    <a:gd name="connsiteX1" fmla="*/ 133005 w 3363143"/>
                    <a:gd name="connsiteY1" fmla="*/ 0 h 1330047"/>
                    <a:gd name="connsiteX2" fmla="*/ 3230138 w 3363143"/>
                    <a:gd name="connsiteY2" fmla="*/ 0 h 1330047"/>
                    <a:gd name="connsiteX3" fmla="*/ 3363143 w 3363143"/>
                    <a:gd name="connsiteY3" fmla="*/ 133005 h 1330047"/>
                    <a:gd name="connsiteX4" fmla="*/ 3363143 w 3363143"/>
                    <a:gd name="connsiteY4" fmla="*/ 1197042 h 1330047"/>
                    <a:gd name="connsiteX5" fmla="*/ 3230138 w 3363143"/>
                    <a:gd name="connsiteY5" fmla="*/ 1330047 h 1330047"/>
                    <a:gd name="connsiteX6" fmla="*/ 133005 w 3363143"/>
                    <a:gd name="connsiteY6" fmla="*/ 1330047 h 1330047"/>
                    <a:gd name="connsiteX7" fmla="*/ 0 w 3363143"/>
                    <a:gd name="connsiteY7" fmla="*/ 1197042 h 1330047"/>
                    <a:gd name="connsiteX8" fmla="*/ 0 w 3363143"/>
                    <a:gd name="connsiteY8" fmla="*/ 133005 h 13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143" h="1330047">
                      <a:moveTo>
                        <a:pt x="0" y="133005"/>
                      </a:moveTo>
                      <a:cubicBezTo>
                        <a:pt x="0" y="59548"/>
                        <a:pt x="59548" y="0"/>
                        <a:pt x="133005" y="0"/>
                      </a:cubicBezTo>
                      <a:lnTo>
                        <a:pt x="3230138" y="0"/>
                      </a:lnTo>
                      <a:cubicBezTo>
                        <a:pt x="3303595" y="0"/>
                        <a:pt x="3363143" y="59548"/>
                        <a:pt x="3363143" y="133005"/>
                      </a:cubicBezTo>
                      <a:lnTo>
                        <a:pt x="3363143" y="1197042"/>
                      </a:lnTo>
                      <a:cubicBezTo>
                        <a:pt x="3363143" y="1270499"/>
                        <a:pt x="3303595" y="1330047"/>
                        <a:pt x="3230138" y="1330047"/>
                      </a:cubicBezTo>
                      <a:lnTo>
                        <a:pt x="133005" y="1330047"/>
                      </a:lnTo>
                      <a:cubicBezTo>
                        <a:pt x="59548" y="1330047"/>
                        <a:pt x="0" y="1270499"/>
                        <a:pt x="0" y="1197042"/>
                      </a:cubicBezTo>
                      <a:lnTo>
                        <a:pt x="0" y="133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686" tIns="164686" rIns="164686" bIns="164686" numCol="1" spcCol="1270" anchor="ctr" anchorCtr="0">
                  <a:noAutofit/>
                </a:bodyPr>
                <a:lstStyle/>
                <a:p>
                  <a:pPr lvl="0" algn="ctr" defTabSz="146685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Low-threshold &amp; crisis provision</a:t>
                  </a:r>
                </a:p>
              </p:txBody>
            </p:sp>
            <p:sp>
              <p:nvSpPr>
                <p:cNvPr id="10" name="Freeform 9"/>
                <p:cNvSpPr/>
                <p:nvPr/>
              </p:nvSpPr>
              <p:spPr>
                <a:xfrm>
                  <a:off x="5913392" y="3336270"/>
                  <a:ext cx="3363143" cy="1330047"/>
                </a:xfrm>
                <a:custGeom>
                  <a:avLst/>
                  <a:gdLst>
                    <a:gd name="connsiteX0" fmla="*/ 0 w 3363143"/>
                    <a:gd name="connsiteY0" fmla="*/ 133005 h 1330047"/>
                    <a:gd name="connsiteX1" fmla="*/ 133005 w 3363143"/>
                    <a:gd name="connsiteY1" fmla="*/ 0 h 1330047"/>
                    <a:gd name="connsiteX2" fmla="*/ 3230138 w 3363143"/>
                    <a:gd name="connsiteY2" fmla="*/ 0 h 1330047"/>
                    <a:gd name="connsiteX3" fmla="*/ 3363143 w 3363143"/>
                    <a:gd name="connsiteY3" fmla="*/ 133005 h 1330047"/>
                    <a:gd name="connsiteX4" fmla="*/ 3363143 w 3363143"/>
                    <a:gd name="connsiteY4" fmla="*/ 1197042 h 1330047"/>
                    <a:gd name="connsiteX5" fmla="*/ 3230138 w 3363143"/>
                    <a:gd name="connsiteY5" fmla="*/ 1330047 h 1330047"/>
                    <a:gd name="connsiteX6" fmla="*/ 133005 w 3363143"/>
                    <a:gd name="connsiteY6" fmla="*/ 1330047 h 1330047"/>
                    <a:gd name="connsiteX7" fmla="*/ 0 w 3363143"/>
                    <a:gd name="connsiteY7" fmla="*/ 1197042 h 1330047"/>
                    <a:gd name="connsiteX8" fmla="*/ 0 w 3363143"/>
                    <a:gd name="connsiteY8" fmla="*/ 133005 h 13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143" h="1330047">
                      <a:moveTo>
                        <a:pt x="0" y="133005"/>
                      </a:moveTo>
                      <a:cubicBezTo>
                        <a:pt x="0" y="59548"/>
                        <a:pt x="59548" y="0"/>
                        <a:pt x="133005" y="0"/>
                      </a:cubicBezTo>
                      <a:lnTo>
                        <a:pt x="3230138" y="0"/>
                      </a:lnTo>
                      <a:cubicBezTo>
                        <a:pt x="3303595" y="0"/>
                        <a:pt x="3363143" y="59548"/>
                        <a:pt x="3363143" y="133005"/>
                      </a:cubicBezTo>
                      <a:lnTo>
                        <a:pt x="3363143" y="1197042"/>
                      </a:lnTo>
                      <a:cubicBezTo>
                        <a:pt x="3363143" y="1270499"/>
                        <a:pt x="3303595" y="1330047"/>
                        <a:pt x="3230138" y="1330047"/>
                      </a:cubicBezTo>
                      <a:lnTo>
                        <a:pt x="133005" y="1330047"/>
                      </a:lnTo>
                      <a:cubicBezTo>
                        <a:pt x="59548" y="1330047"/>
                        <a:pt x="0" y="1270499"/>
                        <a:pt x="0" y="1197042"/>
                      </a:cubicBezTo>
                      <a:lnTo>
                        <a:pt x="0" y="133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306" tIns="172306" rIns="172306" bIns="172306" numCol="1" spcCol="1270" anchor="ctr" anchorCtr="0">
                  <a:noAutofit/>
                </a:bodyPr>
                <a:lstStyle/>
                <a:p>
                  <a:pPr lvl="0" algn="ctr" defTabSz="155575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Co-ordination across services</a:t>
                  </a:r>
                </a:p>
              </p:txBody>
            </p:sp>
            <p:sp>
              <p:nvSpPr>
                <p:cNvPr id="11" name="Freeform 10"/>
                <p:cNvSpPr/>
                <p:nvPr/>
              </p:nvSpPr>
              <p:spPr>
                <a:xfrm>
                  <a:off x="7989449" y="4846315"/>
                  <a:ext cx="4843295" cy="1330047"/>
                </a:xfrm>
                <a:custGeom>
                  <a:avLst/>
                  <a:gdLst>
                    <a:gd name="connsiteX0" fmla="*/ 0 w 3363143"/>
                    <a:gd name="connsiteY0" fmla="*/ 133005 h 1330047"/>
                    <a:gd name="connsiteX1" fmla="*/ 133005 w 3363143"/>
                    <a:gd name="connsiteY1" fmla="*/ 0 h 1330047"/>
                    <a:gd name="connsiteX2" fmla="*/ 3230138 w 3363143"/>
                    <a:gd name="connsiteY2" fmla="*/ 0 h 1330047"/>
                    <a:gd name="connsiteX3" fmla="*/ 3363143 w 3363143"/>
                    <a:gd name="connsiteY3" fmla="*/ 133005 h 1330047"/>
                    <a:gd name="connsiteX4" fmla="*/ 3363143 w 3363143"/>
                    <a:gd name="connsiteY4" fmla="*/ 1197042 h 1330047"/>
                    <a:gd name="connsiteX5" fmla="*/ 3230138 w 3363143"/>
                    <a:gd name="connsiteY5" fmla="*/ 1330047 h 1330047"/>
                    <a:gd name="connsiteX6" fmla="*/ 133005 w 3363143"/>
                    <a:gd name="connsiteY6" fmla="*/ 1330047 h 1330047"/>
                    <a:gd name="connsiteX7" fmla="*/ 0 w 3363143"/>
                    <a:gd name="connsiteY7" fmla="*/ 1197042 h 1330047"/>
                    <a:gd name="connsiteX8" fmla="*/ 0 w 3363143"/>
                    <a:gd name="connsiteY8" fmla="*/ 133005 h 13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143" h="1330047">
                      <a:moveTo>
                        <a:pt x="0" y="133005"/>
                      </a:moveTo>
                      <a:cubicBezTo>
                        <a:pt x="0" y="59548"/>
                        <a:pt x="59548" y="0"/>
                        <a:pt x="133005" y="0"/>
                      </a:cubicBezTo>
                      <a:lnTo>
                        <a:pt x="3230138" y="0"/>
                      </a:lnTo>
                      <a:cubicBezTo>
                        <a:pt x="3303595" y="0"/>
                        <a:pt x="3363143" y="59548"/>
                        <a:pt x="3363143" y="133005"/>
                      </a:cubicBezTo>
                      <a:lnTo>
                        <a:pt x="3363143" y="1197042"/>
                      </a:lnTo>
                      <a:cubicBezTo>
                        <a:pt x="3363143" y="1270499"/>
                        <a:pt x="3303595" y="1330047"/>
                        <a:pt x="3230138" y="1330047"/>
                      </a:cubicBezTo>
                      <a:lnTo>
                        <a:pt x="133005" y="1330047"/>
                      </a:lnTo>
                      <a:cubicBezTo>
                        <a:pt x="59548" y="1330047"/>
                        <a:pt x="0" y="1270499"/>
                        <a:pt x="0" y="1197042"/>
                      </a:cubicBezTo>
                      <a:lnTo>
                        <a:pt x="0" y="133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686" tIns="164686" rIns="164686" bIns="164686" numCol="1" spcCol="1270" anchor="ctr" anchorCtr="0">
                  <a:noAutofit/>
                </a:bodyPr>
                <a:lstStyle/>
                <a:p>
                  <a:pPr lvl="0" algn="ctr" defTabSz="146685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Family-sensitive services &amp; support</a:t>
                  </a:r>
                </a:p>
              </p:txBody>
            </p:sp>
          </p:grpSp>
          <p:sp>
            <p:nvSpPr>
              <p:cNvPr id="13" name="Freeform 12"/>
              <p:cNvSpPr/>
              <p:nvPr/>
            </p:nvSpPr>
            <p:spPr>
              <a:xfrm>
                <a:off x="8616920" y="5776391"/>
                <a:ext cx="3298559" cy="1237264"/>
              </a:xfrm>
              <a:custGeom>
                <a:avLst/>
                <a:gdLst>
                  <a:gd name="connsiteX0" fmla="*/ 0 w 3363143"/>
                  <a:gd name="connsiteY0" fmla="*/ 133005 h 1330047"/>
                  <a:gd name="connsiteX1" fmla="*/ 133005 w 3363143"/>
                  <a:gd name="connsiteY1" fmla="*/ 0 h 1330047"/>
                  <a:gd name="connsiteX2" fmla="*/ 3230138 w 3363143"/>
                  <a:gd name="connsiteY2" fmla="*/ 0 h 1330047"/>
                  <a:gd name="connsiteX3" fmla="*/ 3363143 w 3363143"/>
                  <a:gd name="connsiteY3" fmla="*/ 133005 h 1330047"/>
                  <a:gd name="connsiteX4" fmla="*/ 3363143 w 3363143"/>
                  <a:gd name="connsiteY4" fmla="*/ 1197042 h 1330047"/>
                  <a:gd name="connsiteX5" fmla="*/ 3230138 w 3363143"/>
                  <a:gd name="connsiteY5" fmla="*/ 1330047 h 1330047"/>
                  <a:gd name="connsiteX6" fmla="*/ 133005 w 3363143"/>
                  <a:gd name="connsiteY6" fmla="*/ 1330047 h 1330047"/>
                  <a:gd name="connsiteX7" fmla="*/ 0 w 3363143"/>
                  <a:gd name="connsiteY7" fmla="*/ 1197042 h 1330047"/>
                  <a:gd name="connsiteX8" fmla="*/ 0 w 3363143"/>
                  <a:gd name="connsiteY8" fmla="*/ 133005 h 13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143" h="1330047">
                    <a:moveTo>
                      <a:pt x="0" y="133005"/>
                    </a:moveTo>
                    <a:cubicBezTo>
                      <a:pt x="0" y="59548"/>
                      <a:pt x="59548" y="0"/>
                      <a:pt x="133005" y="0"/>
                    </a:cubicBezTo>
                    <a:lnTo>
                      <a:pt x="3230138" y="0"/>
                    </a:lnTo>
                    <a:cubicBezTo>
                      <a:pt x="3303595" y="0"/>
                      <a:pt x="3363143" y="59548"/>
                      <a:pt x="3363143" y="133005"/>
                    </a:cubicBezTo>
                    <a:lnTo>
                      <a:pt x="3363143" y="1197042"/>
                    </a:lnTo>
                    <a:cubicBezTo>
                      <a:pt x="3363143" y="1270499"/>
                      <a:pt x="3303595" y="1330047"/>
                      <a:pt x="3230138" y="1330047"/>
                    </a:cubicBezTo>
                    <a:lnTo>
                      <a:pt x="133005" y="1330047"/>
                    </a:lnTo>
                    <a:cubicBezTo>
                      <a:pt x="59548" y="1330047"/>
                      <a:pt x="0" y="1270499"/>
                      <a:pt x="0" y="1197042"/>
                    </a:cubicBezTo>
                    <a:lnTo>
                      <a:pt x="0" y="133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686" tIns="164686" rIns="164686" bIns="164686" numCol="1" spcCol="1270" anchor="ctr" anchorCtr="0">
                <a:noAutofit/>
              </a:bodyPr>
              <a:lstStyle/>
              <a:p>
                <a:pPr lvl="0" algn="ctr" defTabSz="146685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Access to wider opportunities</a:t>
                </a:r>
              </a:p>
            </p:txBody>
          </p:sp>
          <p:sp>
            <p:nvSpPr>
              <p:cNvPr id="17" name="Freeform 16"/>
              <p:cNvSpPr/>
              <p:nvPr/>
            </p:nvSpPr>
            <p:spPr>
              <a:xfrm>
                <a:off x="4770237" y="5788359"/>
                <a:ext cx="3657325" cy="1237264"/>
              </a:xfrm>
              <a:custGeom>
                <a:avLst/>
                <a:gdLst>
                  <a:gd name="connsiteX0" fmla="*/ 0 w 3363143"/>
                  <a:gd name="connsiteY0" fmla="*/ 133005 h 1330047"/>
                  <a:gd name="connsiteX1" fmla="*/ 133005 w 3363143"/>
                  <a:gd name="connsiteY1" fmla="*/ 0 h 1330047"/>
                  <a:gd name="connsiteX2" fmla="*/ 3230138 w 3363143"/>
                  <a:gd name="connsiteY2" fmla="*/ 0 h 1330047"/>
                  <a:gd name="connsiteX3" fmla="*/ 3363143 w 3363143"/>
                  <a:gd name="connsiteY3" fmla="*/ 133005 h 1330047"/>
                  <a:gd name="connsiteX4" fmla="*/ 3363143 w 3363143"/>
                  <a:gd name="connsiteY4" fmla="*/ 1197042 h 1330047"/>
                  <a:gd name="connsiteX5" fmla="*/ 3230138 w 3363143"/>
                  <a:gd name="connsiteY5" fmla="*/ 1330047 h 1330047"/>
                  <a:gd name="connsiteX6" fmla="*/ 133005 w 3363143"/>
                  <a:gd name="connsiteY6" fmla="*/ 1330047 h 1330047"/>
                  <a:gd name="connsiteX7" fmla="*/ 0 w 3363143"/>
                  <a:gd name="connsiteY7" fmla="*/ 1197042 h 1330047"/>
                  <a:gd name="connsiteX8" fmla="*/ 0 w 3363143"/>
                  <a:gd name="connsiteY8" fmla="*/ 133005 h 13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143" h="1330047">
                    <a:moveTo>
                      <a:pt x="0" y="133005"/>
                    </a:moveTo>
                    <a:cubicBezTo>
                      <a:pt x="0" y="59548"/>
                      <a:pt x="59548" y="0"/>
                      <a:pt x="133005" y="0"/>
                    </a:cubicBezTo>
                    <a:lnTo>
                      <a:pt x="3230138" y="0"/>
                    </a:lnTo>
                    <a:cubicBezTo>
                      <a:pt x="3303595" y="0"/>
                      <a:pt x="3363143" y="59548"/>
                      <a:pt x="3363143" y="133005"/>
                    </a:cubicBezTo>
                    <a:lnTo>
                      <a:pt x="3363143" y="1197042"/>
                    </a:lnTo>
                    <a:cubicBezTo>
                      <a:pt x="3363143" y="1270499"/>
                      <a:pt x="3303595" y="1330047"/>
                      <a:pt x="3230138" y="1330047"/>
                    </a:cubicBezTo>
                    <a:lnTo>
                      <a:pt x="133005" y="1330047"/>
                    </a:lnTo>
                    <a:cubicBezTo>
                      <a:pt x="59548" y="1330047"/>
                      <a:pt x="0" y="1270499"/>
                      <a:pt x="0" y="1197042"/>
                    </a:cubicBezTo>
                    <a:lnTo>
                      <a:pt x="0" y="133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686" tIns="164686" rIns="164686" bIns="164686" numCol="1" spcCol="1270" anchor="ctr" anchorCtr="0">
                <a:noAutofit/>
              </a:bodyPr>
              <a:lstStyle/>
              <a:p>
                <a:pPr algn="ctr" defTabSz="1466850">
                  <a:lnSpc>
                    <a:spcPct val="90000"/>
                  </a:lnSpc>
                  <a:spcBef>
                    <a:spcPct val="0"/>
                  </a:spcBef>
                  <a:spcAft>
                    <a:spcPct val="35000"/>
                  </a:spcAft>
                </a:pPr>
                <a:r>
                  <a:rPr lang="en-US" sz="2800" dirty="0">
                    <a:latin typeface="Arial" panose="020B0604020202020204" pitchFamily="34" charset="0"/>
                    <a:cs typeface="Arial" panose="020B0604020202020204" pitchFamily="34" charset="0"/>
                  </a:rPr>
                  <a:t>Enhanced support at vulnerable times</a:t>
                </a:r>
                <a:endParaRPr lang="en-US" sz="2800" kern="1200" dirty="0">
                  <a:latin typeface="Arial" panose="020B0604020202020204" pitchFamily="34" charset="0"/>
                  <a:cs typeface="Arial" panose="020B0604020202020204" pitchFamily="34" charset="0"/>
                </a:endParaRPr>
              </a:p>
            </p:txBody>
          </p:sp>
          <p:sp>
            <p:nvSpPr>
              <p:cNvPr id="18" name="Freeform 17"/>
              <p:cNvSpPr/>
              <p:nvPr/>
            </p:nvSpPr>
            <p:spPr>
              <a:xfrm>
                <a:off x="139343" y="5788359"/>
                <a:ext cx="4441535" cy="1237264"/>
              </a:xfrm>
              <a:custGeom>
                <a:avLst/>
                <a:gdLst>
                  <a:gd name="connsiteX0" fmla="*/ 0 w 3363143"/>
                  <a:gd name="connsiteY0" fmla="*/ 133005 h 1330047"/>
                  <a:gd name="connsiteX1" fmla="*/ 133005 w 3363143"/>
                  <a:gd name="connsiteY1" fmla="*/ 0 h 1330047"/>
                  <a:gd name="connsiteX2" fmla="*/ 3230138 w 3363143"/>
                  <a:gd name="connsiteY2" fmla="*/ 0 h 1330047"/>
                  <a:gd name="connsiteX3" fmla="*/ 3363143 w 3363143"/>
                  <a:gd name="connsiteY3" fmla="*/ 133005 h 1330047"/>
                  <a:gd name="connsiteX4" fmla="*/ 3363143 w 3363143"/>
                  <a:gd name="connsiteY4" fmla="*/ 1197042 h 1330047"/>
                  <a:gd name="connsiteX5" fmla="*/ 3230138 w 3363143"/>
                  <a:gd name="connsiteY5" fmla="*/ 1330047 h 1330047"/>
                  <a:gd name="connsiteX6" fmla="*/ 133005 w 3363143"/>
                  <a:gd name="connsiteY6" fmla="*/ 1330047 h 1330047"/>
                  <a:gd name="connsiteX7" fmla="*/ 0 w 3363143"/>
                  <a:gd name="connsiteY7" fmla="*/ 1197042 h 1330047"/>
                  <a:gd name="connsiteX8" fmla="*/ 0 w 3363143"/>
                  <a:gd name="connsiteY8" fmla="*/ 133005 h 13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143" h="1330047">
                    <a:moveTo>
                      <a:pt x="0" y="133005"/>
                    </a:moveTo>
                    <a:cubicBezTo>
                      <a:pt x="0" y="59548"/>
                      <a:pt x="59548" y="0"/>
                      <a:pt x="133005" y="0"/>
                    </a:cubicBezTo>
                    <a:lnTo>
                      <a:pt x="3230138" y="0"/>
                    </a:lnTo>
                    <a:cubicBezTo>
                      <a:pt x="3303595" y="0"/>
                      <a:pt x="3363143" y="59548"/>
                      <a:pt x="3363143" y="133005"/>
                    </a:cubicBezTo>
                    <a:lnTo>
                      <a:pt x="3363143" y="1197042"/>
                    </a:lnTo>
                    <a:cubicBezTo>
                      <a:pt x="3363143" y="1270499"/>
                      <a:pt x="3303595" y="1330047"/>
                      <a:pt x="3230138" y="1330047"/>
                    </a:cubicBezTo>
                    <a:lnTo>
                      <a:pt x="133005" y="1330047"/>
                    </a:lnTo>
                    <a:cubicBezTo>
                      <a:pt x="59548" y="1330047"/>
                      <a:pt x="0" y="1270499"/>
                      <a:pt x="0" y="1197042"/>
                    </a:cubicBezTo>
                    <a:lnTo>
                      <a:pt x="0" y="133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686" tIns="164686" rIns="164686" bIns="164686" numCol="1" spcCol="1270" anchor="ctr" anchorCtr="0">
                <a:noAutofit/>
              </a:bodyPr>
              <a:lstStyle/>
              <a:p>
                <a:pPr algn="ctr" defTabSz="1466850">
                  <a:lnSpc>
                    <a:spcPct val="90000"/>
                  </a:lnSpc>
                  <a:spcBef>
                    <a:spcPct val="0"/>
                  </a:spcBef>
                  <a:spcAft>
                    <a:spcPct val="35000"/>
                  </a:spcAft>
                </a:pPr>
                <a:r>
                  <a:rPr lang="en-US" sz="2400" dirty="0">
                    <a:latin typeface="Arial" panose="020B0604020202020204" pitchFamily="34" charset="0"/>
                    <a:cs typeface="Arial" panose="020B0604020202020204" pitchFamily="34" charset="0"/>
                  </a:rPr>
                  <a:t>Mitigating social &amp; financial disadvantage</a:t>
                </a:r>
              </a:p>
            </p:txBody>
          </p:sp>
        </p:grpSp>
      </p:grpSp>
    </p:spTree>
    <p:extLst>
      <p:ext uri="{BB962C8B-B14F-4D97-AF65-F5344CB8AC3E}">
        <p14:creationId xmlns:p14="http://schemas.microsoft.com/office/powerpoint/2010/main" val="1130658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75" y="2375"/>
            <a:ext cx="10922574" cy="1325563"/>
          </a:xfrm>
        </p:spPr>
        <p:txBody>
          <a:bodyPr>
            <a:normAutofit/>
          </a:bodyPr>
          <a:lstStyle/>
          <a:p>
            <a:r>
              <a:rPr lang="en-GB" sz="4000" b="1" dirty="0">
                <a:latin typeface="Arial" panose="020B0604020202020204" pitchFamily="34" charset="0"/>
                <a:cs typeface="Arial" panose="020B0604020202020204" pitchFamily="34" charset="0"/>
              </a:rPr>
              <a:t>Implications for future analysis &amp; research</a:t>
            </a:r>
          </a:p>
        </p:txBody>
      </p:sp>
      <p:grpSp>
        <p:nvGrpSpPr>
          <p:cNvPr id="21" name="Group 20"/>
          <p:cNvGrpSpPr/>
          <p:nvPr/>
        </p:nvGrpSpPr>
        <p:grpSpPr>
          <a:xfrm>
            <a:off x="678252" y="1508820"/>
            <a:ext cx="8010513" cy="4997814"/>
            <a:chOff x="-1085020" y="794525"/>
            <a:chExt cx="8010513" cy="4997814"/>
          </a:xfrm>
        </p:grpSpPr>
        <p:sp>
          <p:nvSpPr>
            <p:cNvPr id="22" name="Freeform 21"/>
            <p:cNvSpPr/>
            <p:nvPr/>
          </p:nvSpPr>
          <p:spPr>
            <a:xfrm>
              <a:off x="1579015" y="2977073"/>
              <a:ext cx="2616662" cy="1308331"/>
            </a:xfrm>
            <a:custGeom>
              <a:avLst/>
              <a:gdLst>
                <a:gd name="connsiteX0" fmla="*/ 0 w 2616662"/>
                <a:gd name="connsiteY0" fmla="*/ 130833 h 1308331"/>
                <a:gd name="connsiteX1" fmla="*/ 130833 w 2616662"/>
                <a:gd name="connsiteY1" fmla="*/ 0 h 1308331"/>
                <a:gd name="connsiteX2" fmla="*/ 2485829 w 2616662"/>
                <a:gd name="connsiteY2" fmla="*/ 0 h 1308331"/>
                <a:gd name="connsiteX3" fmla="*/ 2616662 w 2616662"/>
                <a:gd name="connsiteY3" fmla="*/ 130833 h 1308331"/>
                <a:gd name="connsiteX4" fmla="*/ 2616662 w 2616662"/>
                <a:gd name="connsiteY4" fmla="*/ 1177498 h 1308331"/>
                <a:gd name="connsiteX5" fmla="*/ 2485829 w 2616662"/>
                <a:gd name="connsiteY5" fmla="*/ 1308331 h 1308331"/>
                <a:gd name="connsiteX6" fmla="*/ 130833 w 2616662"/>
                <a:gd name="connsiteY6" fmla="*/ 1308331 h 1308331"/>
                <a:gd name="connsiteX7" fmla="*/ 0 w 2616662"/>
                <a:gd name="connsiteY7" fmla="*/ 1177498 h 1308331"/>
                <a:gd name="connsiteX8" fmla="*/ 0 w 2616662"/>
                <a:gd name="connsiteY8" fmla="*/ 130833 h 130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662" h="1308331">
                  <a:moveTo>
                    <a:pt x="0" y="130833"/>
                  </a:moveTo>
                  <a:cubicBezTo>
                    <a:pt x="0" y="58576"/>
                    <a:pt x="58576" y="0"/>
                    <a:pt x="130833" y="0"/>
                  </a:cubicBezTo>
                  <a:lnTo>
                    <a:pt x="2485829" y="0"/>
                  </a:lnTo>
                  <a:cubicBezTo>
                    <a:pt x="2558086" y="0"/>
                    <a:pt x="2616662" y="58576"/>
                    <a:pt x="2616662" y="130833"/>
                  </a:cubicBezTo>
                  <a:lnTo>
                    <a:pt x="2616662" y="1177498"/>
                  </a:lnTo>
                  <a:cubicBezTo>
                    <a:pt x="2616662" y="1249755"/>
                    <a:pt x="2558086" y="1308331"/>
                    <a:pt x="2485829" y="1308331"/>
                  </a:cubicBezTo>
                  <a:lnTo>
                    <a:pt x="130833" y="1308331"/>
                  </a:lnTo>
                  <a:cubicBezTo>
                    <a:pt x="58576" y="1308331"/>
                    <a:pt x="0" y="1249755"/>
                    <a:pt x="0" y="1177498"/>
                  </a:cubicBezTo>
                  <a:lnTo>
                    <a:pt x="0" y="1308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565" tIns="75150" rIns="93565" bIns="75150" numCol="1" spcCol="1270" anchor="ctr" anchorCtr="0">
              <a:noAutofit/>
            </a:bodyPr>
            <a:lstStyle/>
            <a:p>
              <a:pPr lvl="0" algn="ctr" defTabSz="1289050">
                <a:lnSpc>
                  <a:spcPct val="90000"/>
                </a:lnSpc>
                <a:spcBef>
                  <a:spcPct val="0"/>
                </a:spcBef>
                <a:spcAft>
                  <a:spcPct val="35000"/>
                </a:spcAft>
              </a:pPr>
              <a:r>
                <a:rPr lang="en-US" sz="2900" kern="1200" dirty="0">
                  <a:latin typeface="Arial" panose="020B0604020202020204" pitchFamily="34" charset="0"/>
                  <a:cs typeface="Arial" panose="020B0604020202020204" pitchFamily="34" charset="0"/>
                </a:rPr>
                <a:t>Longitudinal studies</a:t>
              </a:r>
            </a:p>
          </p:txBody>
        </p:sp>
        <p:sp>
          <p:nvSpPr>
            <p:cNvPr id="24" name="Freeform 23"/>
            <p:cNvSpPr/>
            <p:nvPr/>
          </p:nvSpPr>
          <p:spPr>
            <a:xfrm>
              <a:off x="-1085020" y="2521243"/>
              <a:ext cx="2364821" cy="1038234"/>
            </a:xfrm>
            <a:custGeom>
              <a:avLst/>
              <a:gdLst>
                <a:gd name="connsiteX0" fmla="*/ 0 w 2093329"/>
                <a:gd name="connsiteY0" fmla="*/ 130833 h 1308331"/>
                <a:gd name="connsiteX1" fmla="*/ 130833 w 2093329"/>
                <a:gd name="connsiteY1" fmla="*/ 0 h 1308331"/>
                <a:gd name="connsiteX2" fmla="*/ 1962496 w 2093329"/>
                <a:gd name="connsiteY2" fmla="*/ 0 h 1308331"/>
                <a:gd name="connsiteX3" fmla="*/ 2093329 w 2093329"/>
                <a:gd name="connsiteY3" fmla="*/ 130833 h 1308331"/>
                <a:gd name="connsiteX4" fmla="*/ 2093329 w 2093329"/>
                <a:gd name="connsiteY4" fmla="*/ 1177498 h 1308331"/>
                <a:gd name="connsiteX5" fmla="*/ 1962496 w 2093329"/>
                <a:gd name="connsiteY5" fmla="*/ 1308331 h 1308331"/>
                <a:gd name="connsiteX6" fmla="*/ 130833 w 2093329"/>
                <a:gd name="connsiteY6" fmla="*/ 1308331 h 1308331"/>
                <a:gd name="connsiteX7" fmla="*/ 0 w 2093329"/>
                <a:gd name="connsiteY7" fmla="*/ 1177498 h 1308331"/>
                <a:gd name="connsiteX8" fmla="*/ 0 w 2093329"/>
                <a:gd name="connsiteY8" fmla="*/ 130833 h 130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9" h="1308331">
                  <a:moveTo>
                    <a:pt x="0" y="130833"/>
                  </a:moveTo>
                  <a:cubicBezTo>
                    <a:pt x="0" y="58576"/>
                    <a:pt x="58576" y="0"/>
                    <a:pt x="130833" y="0"/>
                  </a:cubicBezTo>
                  <a:lnTo>
                    <a:pt x="1962496" y="0"/>
                  </a:lnTo>
                  <a:cubicBezTo>
                    <a:pt x="2034753" y="0"/>
                    <a:pt x="2093329" y="58576"/>
                    <a:pt x="2093329" y="130833"/>
                  </a:cubicBezTo>
                  <a:lnTo>
                    <a:pt x="2093329" y="1177498"/>
                  </a:lnTo>
                  <a:cubicBezTo>
                    <a:pt x="2093329" y="1249755"/>
                    <a:pt x="2034753" y="1308331"/>
                    <a:pt x="1962496" y="1308331"/>
                  </a:cubicBezTo>
                  <a:lnTo>
                    <a:pt x="130833" y="1308331"/>
                  </a:lnTo>
                  <a:cubicBezTo>
                    <a:pt x="58576" y="1308331"/>
                    <a:pt x="0" y="1249755"/>
                    <a:pt x="0" y="1177498"/>
                  </a:cubicBezTo>
                  <a:lnTo>
                    <a:pt x="0" y="13083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420" tIns="63720" rIns="76420" bIns="6372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Population-based cohorts</a:t>
              </a:r>
            </a:p>
          </p:txBody>
        </p:sp>
        <p:sp>
          <p:nvSpPr>
            <p:cNvPr id="26" name="Freeform 25"/>
            <p:cNvSpPr/>
            <p:nvPr/>
          </p:nvSpPr>
          <p:spPr>
            <a:xfrm>
              <a:off x="-777269" y="4484008"/>
              <a:ext cx="2616661" cy="1308331"/>
            </a:xfrm>
            <a:custGeom>
              <a:avLst/>
              <a:gdLst>
                <a:gd name="connsiteX0" fmla="*/ 0 w 2093329"/>
                <a:gd name="connsiteY0" fmla="*/ 130833 h 1308331"/>
                <a:gd name="connsiteX1" fmla="*/ 130833 w 2093329"/>
                <a:gd name="connsiteY1" fmla="*/ 0 h 1308331"/>
                <a:gd name="connsiteX2" fmla="*/ 1962496 w 2093329"/>
                <a:gd name="connsiteY2" fmla="*/ 0 h 1308331"/>
                <a:gd name="connsiteX3" fmla="*/ 2093329 w 2093329"/>
                <a:gd name="connsiteY3" fmla="*/ 130833 h 1308331"/>
                <a:gd name="connsiteX4" fmla="*/ 2093329 w 2093329"/>
                <a:gd name="connsiteY4" fmla="*/ 1177498 h 1308331"/>
                <a:gd name="connsiteX5" fmla="*/ 1962496 w 2093329"/>
                <a:gd name="connsiteY5" fmla="*/ 1308331 h 1308331"/>
                <a:gd name="connsiteX6" fmla="*/ 130833 w 2093329"/>
                <a:gd name="connsiteY6" fmla="*/ 1308331 h 1308331"/>
                <a:gd name="connsiteX7" fmla="*/ 0 w 2093329"/>
                <a:gd name="connsiteY7" fmla="*/ 1177498 h 1308331"/>
                <a:gd name="connsiteX8" fmla="*/ 0 w 2093329"/>
                <a:gd name="connsiteY8" fmla="*/ 130833 h 130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9" h="1308331">
                  <a:moveTo>
                    <a:pt x="0" y="130833"/>
                  </a:moveTo>
                  <a:cubicBezTo>
                    <a:pt x="0" y="58576"/>
                    <a:pt x="58576" y="0"/>
                    <a:pt x="130833" y="0"/>
                  </a:cubicBezTo>
                  <a:lnTo>
                    <a:pt x="1962496" y="0"/>
                  </a:lnTo>
                  <a:cubicBezTo>
                    <a:pt x="2034753" y="0"/>
                    <a:pt x="2093329" y="58576"/>
                    <a:pt x="2093329" y="130833"/>
                  </a:cubicBezTo>
                  <a:lnTo>
                    <a:pt x="2093329" y="1177498"/>
                  </a:lnTo>
                  <a:cubicBezTo>
                    <a:pt x="2093329" y="1249755"/>
                    <a:pt x="2034753" y="1308331"/>
                    <a:pt x="1962496" y="1308331"/>
                  </a:cubicBezTo>
                  <a:lnTo>
                    <a:pt x="130833" y="1308331"/>
                  </a:lnTo>
                  <a:cubicBezTo>
                    <a:pt x="58576" y="1308331"/>
                    <a:pt x="0" y="1249755"/>
                    <a:pt x="0" y="1177498"/>
                  </a:cubicBezTo>
                  <a:lnTo>
                    <a:pt x="0" y="13083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420" tIns="63720" rIns="76420" bIns="6372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Changes in population, risk factors, mortality </a:t>
              </a:r>
            </a:p>
          </p:txBody>
        </p:sp>
        <p:sp>
          <p:nvSpPr>
            <p:cNvPr id="27" name="Freeform 26"/>
            <p:cNvSpPr/>
            <p:nvPr/>
          </p:nvSpPr>
          <p:spPr>
            <a:xfrm>
              <a:off x="4308831" y="2958171"/>
              <a:ext cx="2616662" cy="1308331"/>
            </a:xfrm>
            <a:custGeom>
              <a:avLst/>
              <a:gdLst>
                <a:gd name="connsiteX0" fmla="*/ 0 w 2616662"/>
                <a:gd name="connsiteY0" fmla="*/ 130833 h 1308331"/>
                <a:gd name="connsiteX1" fmla="*/ 130833 w 2616662"/>
                <a:gd name="connsiteY1" fmla="*/ 0 h 1308331"/>
                <a:gd name="connsiteX2" fmla="*/ 2485829 w 2616662"/>
                <a:gd name="connsiteY2" fmla="*/ 0 h 1308331"/>
                <a:gd name="connsiteX3" fmla="*/ 2616662 w 2616662"/>
                <a:gd name="connsiteY3" fmla="*/ 130833 h 1308331"/>
                <a:gd name="connsiteX4" fmla="*/ 2616662 w 2616662"/>
                <a:gd name="connsiteY4" fmla="*/ 1177498 h 1308331"/>
                <a:gd name="connsiteX5" fmla="*/ 2485829 w 2616662"/>
                <a:gd name="connsiteY5" fmla="*/ 1308331 h 1308331"/>
                <a:gd name="connsiteX6" fmla="*/ 130833 w 2616662"/>
                <a:gd name="connsiteY6" fmla="*/ 1308331 h 1308331"/>
                <a:gd name="connsiteX7" fmla="*/ 0 w 2616662"/>
                <a:gd name="connsiteY7" fmla="*/ 1177498 h 1308331"/>
                <a:gd name="connsiteX8" fmla="*/ 0 w 2616662"/>
                <a:gd name="connsiteY8" fmla="*/ 130833 h 130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662" h="1308331">
                  <a:moveTo>
                    <a:pt x="0" y="130833"/>
                  </a:moveTo>
                  <a:cubicBezTo>
                    <a:pt x="0" y="58576"/>
                    <a:pt x="58576" y="0"/>
                    <a:pt x="130833" y="0"/>
                  </a:cubicBezTo>
                  <a:lnTo>
                    <a:pt x="2485829" y="0"/>
                  </a:lnTo>
                  <a:cubicBezTo>
                    <a:pt x="2558086" y="0"/>
                    <a:pt x="2616662" y="58576"/>
                    <a:pt x="2616662" y="130833"/>
                  </a:cubicBezTo>
                  <a:lnTo>
                    <a:pt x="2616662" y="1177498"/>
                  </a:lnTo>
                  <a:cubicBezTo>
                    <a:pt x="2616662" y="1249755"/>
                    <a:pt x="2558086" y="1308331"/>
                    <a:pt x="2485829" y="1308331"/>
                  </a:cubicBezTo>
                  <a:lnTo>
                    <a:pt x="130833" y="1308331"/>
                  </a:lnTo>
                  <a:cubicBezTo>
                    <a:pt x="58576" y="1308331"/>
                    <a:pt x="0" y="1249755"/>
                    <a:pt x="0" y="1177498"/>
                  </a:cubicBezTo>
                  <a:lnTo>
                    <a:pt x="0" y="1308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565" tIns="75150" rIns="93565" bIns="75150" numCol="1" spcCol="1270" anchor="ctr" anchorCtr="0">
              <a:noAutofit/>
            </a:bodyPr>
            <a:lstStyle/>
            <a:p>
              <a:pPr lvl="0" algn="ctr" defTabSz="1289050">
                <a:lnSpc>
                  <a:spcPct val="90000"/>
                </a:lnSpc>
                <a:spcBef>
                  <a:spcPct val="0"/>
                </a:spcBef>
                <a:spcAft>
                  <a:spcPct val="35000"/>
                </a:spcAft>
              </a:pPr>
              <a:r>
                <a:rPr lang="en-US" sz="2900" kern="1200" dirty="0">
                  <a:latin typeface="Arial" panose="020B0604020202020204" pitchFamily="34" charset="0"/>
                  <a:cs typeface="Arial" panose="020B0604020202020204" pitchFamily="34" charset="0"/>
                </a:rPr>
                <a:t>In-depth qualitative work</a:t>
              </a:r>
            </a:p>
          </p:txBody>
        </p:sp>
        <p:sp>
          <p:nvSpPr>
            <p:cNvPr id="29" name="Freeform 28"/>
            <p:cNvSpPr/>
            <p:nvPr/>
          </p:nvSpPr>
          <p:spPr>
            <a:xfrm>
              <a:off x="2887346" y="4739741"/>
              <a:ext cx="2616662" cy="651810"/>
            </a:xfrm>
            <a:custGeom>
              <a:avLst/>
              <a:gdLst>
                <a:gd name="connsiteX0" fmla="*/ 0 w 2131030"/>
                <a:gd name="connsiteY0" fmla="*/ 65181 h 651810"/>
                <a:gd name="connsiteX1" fmla="*/ 65181 w 2131030"/>
                <a:gd name="connsiteY1" fmla="*/ 0 h 651810"/>
                <a:gd name="connsiteX2" fmla="*/ 2065849 w 2131030"/>
                <a:gd name="connsiteY2" fmla="*/ 0 h 651810"/>
                <a:gd name="connsiteX3" fmla="*/ 2131030 w 2131030"/>
                <a:gd name="connsiteY3" fmla="*/ 65181 h 651810"/>
                <a:gd name="connsiteX4" fmla="*/ 2131030 w 2131030"/>
                <a:gd name="connsiteY4" fmla="*/ 586629 h 651810"/>
                <a:gd name="connsiteX5" fmla="*/ 2065849 w 2131030"/>
                <a:gd name="connsiteY5" fmla="*/ 651810 h 651810"/>
                <a:gd name="connsiteX6" fmla="*/ 65181 w 2131030"/>
                <a:gd name="connsiteY6" fmla="*/ 651810 h 651810"/>
                <a:gd name="connsiteX7" fmla="*/ 0 w 2131030"/>
                <a:gd name="connsiteY7" fmla="*/ 586629 h 651810"/>
                <a:gd name="connsiteX8" fmla="*/ 0 w 2131030"/>
                <a:gd name="connsiteY8" fmla="*/ 65181 h 6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1030" h="651810">
                  <a:moveTo>
                    <a:pt x="0" y="65181"/>
                  </a:moveTo>
                  <a:cubicBezTo>
                    <a:pt x="0" y="29183"/>
                    <a:pt x="29183" y="0"/>
                    <a:pt x="65181" y="0"/>
                  </a:cubicBezTo>
                  <a:lnTo>
                    <a:pt x="2065849" y="0"/>
                  </a:lnTo>
                  <a:cubicBezTo>
                    <a:pt x="2101847" y="0"/>
                    <a:pt x="2131030" y="29183"/>
                    <a:pt x="2131030" y="65181"/>
                  </a:cubicBezTo>
                  <a:lnTo>
                    <a:pt x="2131030" y="586629"/>
                  </a:lnTo>
                  <a:cubicBezTo>
                    <a:pt x="2131030" y="622627"/>
                    <a:pt x="2101847" y="651810"/>
                    <a:pt x="2065849" y="651810"/>
                  </a:cubicBezTo>
                  <a:lnTo>
                    <a:pt x="65181" y="651810"/>
                  </a:lnTo>
                  <a:cubicBezTo>
                    <a:pt x="29183" y="651810"/>
                    <a:pt x="0" y="622627"/>
                    <a:pt x="0" y="586629"/>
                  </a:cubicBezTo>
                  <a:lnTo>
                    <a:pt x="0" y="6518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191" tIns="44491" rIns="57191" bIns="44491"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Experiences in treatment</a:t>
              </a:r>
            </a:p>
          </p:txBody>
        </p:sp>
        <p:sp>
          <p:nvSpPr>
            <p:cNvPr id="31" name="Freeform 30"/>
            <p:cNvSpPr/>
            <p:nvPr/>
          </p:nvSpPr>
          <p:spPr>
            <a:xfrm>
              <a:off x="-62420" y="794525"/>
              <a:ext cx="2616662" cy="1276970"/>
            </a:xfrm>
            <a:custGeom>
              <a:avLst/>
              <a:gdLst>
                <a:gd name="connsiteX0" fmla="*/ 0 w 2118533"/>
                <a:gd name="connsiteY0" fmla="*/ 127697 h 1276970"/>
                <a:gd name="connsiteX1" fmla="*/ 127697 w 2118533"/>
                <a:gd name="connsiteY1" fmla="*/ 0 h 1276970"/>
                <a:gd name="connsiteX2" fmla="*/ 1990836 w 2118533"/>
                <a:gd name="connsiteY2" fmla="*/ 0 h 1276970"/>
                <a:gd name="connsiteX3" fmla="*/ 2118533 w 2118533"/>
                <a:gd name="connsiteY3" fmla="*/ 127697 h 1276970"/>
                <a:gd name="connsiteX4" fmla="*/ 2118533 w 2118533"/>
                <a:gd name="connsiteY4" fmla="*/ 1149273 h 1276970"/>
                <a:gd name="connsiteX5" fmla="*/ 1990836 w 2118533"/>
                <a:gd name="connsiteY5" fmla="*/ 1276970 h 1276970"/>
                <a:gd name="connsiteX6" fmla="*/ 127697 w 2118533"/>
                <a:gd name="connsiteY6" fmla="*/ 1276970 h 1276970"/>
                <a:gd name="connsiteX7" fmla="*/ 0 w 2118533"/>
                <a:gd name="connsiteY7" fmla="*/ 1149273 h 1276970"/>
                <a:gd name="connsiteX8" fmla="*/ 0 w 2118533"/>
                <a:gd name="connsiteY8" fmla="*/ 127697 h 127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533" h="1276970">
                  <a:moveTo>
                    <a:pt x="0" y="127697"/>
                  </a:moveTo>
                  <a:cubicBezTo>
                    <a:pt x="0" y="57172"/>
                    <a:pt x="57172" y="0"/>
                    <a:pt x="127697" y="0"/>
                  </a:cubicBezTo>
                  <a:lnTo>
                    <a:pt x="1990836" y="0"/>
                  </a:lnTo>
                  <a:cubicBezTo>
                    <a:pt x="2061361" y="0"/>
                    <a:pt x="2118533" y="57172"/>
                    <a:pt x="2118533" y="127697"/>
                  </a:cubicBezTo>
                  <a:lnTo>
                    <a:pt x="2118533" y="1149273"/>
                  </a:lnTo>
                  <a:cubicBezTo>
                    <a:pt x="2118533" y="1219798"/>
                    <a:pt x="2061361" y="1276970"/>
                    <a:pt x="1990836" y="1276970"/>
                  </a:cubicBezTo>
                  <a:lnTo>
                    <a:pt x="127697" y="1276970"/>
                  </a:lnTo>
                  <a:cubicBezTo>
                    <a:pt x="57172" y="1276970"/>
                    <a:pt x="0" y="1219798"/>
                    <a:pt x="0" y="1149273"/>
                  </a:cubicBezTo>
                  <a:lnTo>
                    <a:pt x="0" y="1276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501" tIns="62801" rIns="75501" bIns="62801"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Gender, substance use &amp; welfare reform</a:t>
              </a:r>
            </a:p>
          </p:txBody>
        </p:sp>
      </p:grpSp>
      <p:grpSp>
        <p:nvGrpSpPr>
          <p:cNvPr id="18" name="Group 17"/>
          <p:cNvGrpSpPr/>
          <p:nvPr/>
        </p:nvGrpSpPr>
        <p:grpSpPr>
          <a:xfrm>
            <a:off x="7824188" y="5496607"/>
            <a:ext cx="2616662" cy="1010027"/>
            <a:chOff x="4700217" y="3272703"/>
            <a:chExt cx="2093329" cy="1308331"/>
          </a:xfrm>
        </p:grpSpPr>
        <p:sp>
          <p:nvSpPr>
            <p:cNvPr id="19" name="Rounded Rectangle 18"/>
            <p:cNvSpPr/>
            <p:nvPr/>
          </p:nvSpPr>
          <p:spPr>
            <a:xfrm>
              <a:off x="4700217" y="3272703"/>
              <a:ext cx="2093329" cy="130833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txBox="1"/>
            <p:nvPr/>
          </p:nvSpPr>
          <p:spPr>
            <a:xfrm>
              <a:off x="4866073" y="3308641"/>
              <a:ext cx="1761617" cy="12316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Naloxone supply &amp; use</a:t>
              </a:r>
            </a:p>
          </p:txBody>
        </p:sp>
      </p:grpSp>
      <p:sp>
        <p:nvSpPr>
          <p:cNvPr id="32" name="Freeform 31"/>
          <p:cNvSpPr/>
          <p:nvPr/>
        </p:nvSpPr>
        <p:spPr>
          <a:xfrm>
            <a:off x="4714507" y="2275448"/>
            <a:ext cx="2616662" cy="1308331"/>
          </a:xfrm>
          <a:custGeom>
            <a:avLst/>
            <a:gdLst>
              <a:gd name="connsiteX0" fmla="*/ 0 w 2616662"/>
              <a:gd name="connsiteY0" fmla="*/ 130833 h 1308331"/>
              <a:gd name="connsiteX1" fmla="*/ 130833 w 2616662"/>
              <a:gd name="connsiteY1" fmla="*/ 0 h 1308331"/>
              <a:gd name="connsiteX2" fmla="*/ 2485829 w 2616662"/>
              <a:gd name="connsiteY2" fmla="*/ 0 h 1308331"/>
              <a:gd name="connsiteX3" fmla="*/ 2616662 w 2616662"/>
              <a:gd name="connsiteY3" fmla="*/ 130833 h 1308331"/>
              <a:gd name="connsiteX4" fmla="*/ 2616662 w 2616662"/>
              <a:gd name="connsiteY4" fmla="*/ 1177498 h 1308331"/>
              <a:gd name="connsiteX5" fmla="*/ 2485829 w 2616662"/>
              <a:gd name="connsiteY5" fmla="*/ 1308331 h 1308331"/>
              <a:gd name="connsiteX6" fmla="*/ 130833 w 2616662"/>
              <a:gd name="connsiteY6" fmla="*/ 1308331 h 1308331"/>
              <a:gd name="connsiteX7" fmla="*/ 0 w 2616662"/>
              <a:gd name="connsiteY7" fmla="*/ 1177498 h 1308331"/>
              <a:gd name="connsiteX8" fmla="*/ 0 w 2616662"/>
              <a:gd name="connsiteY8" fmla="*/ 130833 h 130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662" h="1308331">
                <a:moveTo>
                  <a:pt x="0" y="130833"/>
                </a:moveTo>
                <a:cubicBezTo>
                  <a:pt x="0" y="58576"/>
                  <a:pt x="58576" y="0"/>
                  <a:pt x="130833" y="0"/>
                </a:cubicBezTo>
                <a:lnTo>
                  <a:pt x="2485829" y="0"/>
                </a:lnTo>
                <a:cubicBezTo>
                  <a:pt x="2558086" y="0"/>
                  <a:pt x="2616662" y="58576"/>
                  <a:pt x="2616662" y="130833"/>
                </a:cubicBezTo>
                <a:lnTo>
                  <a:pt x="2616662" y="1177498"/>
                </a:lnTo>
                <a:cubicBezTo>
                  <a:pt x="2616662" y="1249755"/>
                  <a:pt x="2558086" y="1308331"/>
                  <a:pt x="2485829" y="1308331"/>
                </a:cubicBezTo>
                <a:lnTo>
                  <a:pt x="130833" y="1308331"/>
                </a:lnTo>
                <a:cubicBezTo>
                  <a:pt x="58576" y="1308331"/>
                  <a:pt x="0" y="1249755"/>
                  <a:pt x="0" y="1177498"/>
                </a:cubicBezTo>
                <a:lnTo>
                  <a:pt x="0" y="1308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565" tIns="75150" rIns="93565" bIns="75150" numCol="1" spcCol="1270" anchor="ctr" anchorCtr="0">
            <a:noAutofit/>
          </a:bodyPr>
          <a:lstStyle/>
          <a:p>
            <a:pPr lvl="0" algn="ctr" defTabSz="1289050">
              <a:lnSpc>
                <a:spcPct val="90000"/>
              </a:lnSpc>
              <a:spcBef>
                <a:spcPct val="0"/>
              </a:spcBef>
              <a:spcAft>
                <a:spcPct val="35000"/>
              </a:spcAft>
            </a:pPr>
            <a:r>
              <a:rPr lang="en-US" sz="2900" kern="1200" dirty="0">
                <a:latin typeface="Arial" panose="020B0604020202020204" pitchFamily="34" charset="0"/>
                <a:cs typeface="Arial" panose="020B0604020202020204" pitchFamily="34" charset="0"/>
              </a:rPr>
              <a:t>Mixed methods</a:t>
            </a:r>
          </a:p>
        </p:txBody>
      </p:sp>
      <p:sp>
        <p:nvSpPr>
          <p:cNvPr id="33" name="Freeform 32"/>
          <p:cNvSpPr/>
          <p:nvPr/>
        </p:nvSpPr>
        <p:spPr>
          <a:xfrm>
            <a:off x="7663869" y="1333649"/>
            <a:ext cx="2677468" cy="981647"/>
          </a:xfrm>
          <a:custGeom>
            <a:avLst/>
            <a:gdLst>
              <a:gd name="connsiteX0" fmla="*/ 0 w 2093329"/>
              <a:gd name="connsiteY0" fmla="*/ 130833 h 1308331"/>
              <a:gd name="connsiteX1" fmla="*/ 130833 w 2093329"/>
              <a:gd name="connsiteY1" fmla="*/ 0 h 1308331"/>
              <a:gd name="connsiteX2" fmla="*/ 1962496 w 2093329"/>
              <a:gd name="connsiteY2" fmla="*/ 0 h 1308331"/>
              <a:gd name="connsiteX3" fmla="*/ 2093329 w 2093329"/>
              <a:gd name="connsiteY3" fmla="*/ 130833 h 1308331"/>
              <a:gd name="connsiteX4" fmla="*/ 2093329 w 2093329"/>
              <a:gd name="connsiteY4" fmla="*/ 1177498 h 1308331"/>
              <a:gd name="connsiteX5" fmla="*/ 1962496 w 2093329"/>
              <a:gd name="connsiteY5" fmla="*/ 1308331 h 1308331"/>
              <a:gd name="connsiteX6" fmla="*/ 130833 w 2093329"/>
              <a:gd name="connsiteY6" fmla="*/ 1308331 h 1308331"/>
              <a:gd name="connsiteX7" fmla="*/ 0 w 2093329"/>
              <a:gd name="connsiteY7" fmla="*/ 1177498 h 1308331"/>
              <a:gd name="connsiteX8" fmla="*/ 0 w 2093329"/>
              <a:gd name="connsiteY8" fmla="*/ 130833 h 130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9" h="1308331">
                <a:moveTo>
                  <a:pt x="0" y="130833"/>
                </a:moveTo>
                <a:cubicBezTo>
                  <a:pt x="0" y="58576"/>
                  <a:pt x="58576" y="0"/>
                  <a:pt x="130833" y="0"/>
                </a:cubicBezTo>
                <a:lnTo>
                  <a:pt x="1962496" y="0"/>
                </a:lnTo>
                <a:cubicBezTo>
                  <a:pt x="2034753" y="0"/>
                  <a:pt x="2093329" y="58576"/>
                  <a:pt x="2093329" y="130833"/>
                </a:cubicBezTo>
                <a:lnTo>
                  <a:pt x="2093329" y="1177498"/>
                </a:lnTo>
                <a:cubicBezTo>
                  <a:pt x="2093329" y="1249755"/>
                  <a:pt x="2034753" y="1308331"/>
                  <a:pt x="1962496" y="1308331"/>
                </a:cubicBezTo>
                <a:lnTo>
                  <a:pt x="130833" y="1308331"/>
                </a:lnTo>
                <a:cubicBezTo>
                  <a:pt x="58576" y="1308331"/>
                  <a:pt x="0" y="1249755"/>
                  <a:pt x="0" y="1177498"/>
                </a:cubicBezTo>
                <a:lnTo>
                  <a:pt x="0" y="13083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420" tIns="63720" rIns="76420" bIns="6372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Prescription drugs and polysubstance use</a:t>
            </a:r>
          </a:p>
        </p:txBody>
      </p:sp>
      <p:sp>
        <p:nvSpPr>
          <p:cNvPr id="35" name="Freeform 34"/>
          <p:cNvSpPr/>
          <p:nvPr/>
        </p:nvSpPr>
        <p:spPr>
          <a:xfrm>
            <a:off x="8396681" y="2750919"/>
            <a:ext cx="2677468" cy="740665"/>
          </a:xfrm>
          <a:custGeom>
            <a:avLst/>
            <a:gdLst>
              <a:gd name="connsiteX0" fmla="*/ 0 w 2093329"/>
              <a:gd name="connsiteY0" fmla="*/ 130833 h 1308331"/>
              <a:gd name="connsiteX1" fmla="*/ 130833 w 2093329"/>
              <a:gd name="connsiteY1" fmla="*/ 0 h 1308331"/>
              <a:gd name="connsiteX2" fmla="*/ 1962496 w 2093329"/>
              <a:gd name="connsiteY2" fmla="*/ 0 h 1308331"/>
              <a:gd name="connsiteX3" fmla="*/ 2093329 w 2093329"/>
              <a:gd name="connsiteY3" fmla="*/ 130833 h 1308331"/>
              <a:gd name="connsiteX4" fmla="*/ 2093329 w 2093329"/>
              <a:gd name="connsiteY4" fmla="*/ 1177498 h 1308331"/>
              <a:gd name="connsiteX5" fmla="*/ 1962496 w 2093329"/>
              <a:gd name="connsiteY5" fmla="*/ 1308331 h 1308331"/>
              <a:gd name="connsiteX6" fmla="*/ 130833 w 2093329"/>
              <a:gd name="connsiteY6" fmla="*/ 1308331 h 1308331"/>
              <a:gd name="connsiteX7" fmla="*/ 0 w 2093329"/>
              <a:gd name="connsiteY7" fmla="*/ 1177498 h 1308331"/>
              <a:gd name="connsiteX8" fmla="*/ 0 w 2093329"/>
              <a:gd name="connsiteY8" fmla="*/ 130833 h 130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9" h="1308331">
                <a:moveTo>
                  <a:pt x="0" y="130833"/>
                </a:moveTo>
                <a:cubicBezTo>
                  <a:pt x="0" y="58576"/>
                  <a:pt x="58576" y="0"/>
                  <a:pt x="130833" y="0"/>
                </a:cubicBezTo>
                <a:lnTo>
                  <a:pt x="1962496" y="0"/>
                </a:lnTo>
                <a:cubicBezTo>
                  <a:pt x="2034753" y="0"/>
                  <a:pt x="2093329" y="58576"/>
                  <a:pt x="2093329" y="130833"/>
                </a:cubicBezTo>
                <a:lnTo>
                  <a:pt x="2093329" y="1177498"/>
                </a:lnTo>
                <a:cubicBezTo>
                  <a:pt x="2093329" y="1249755"/>
                  <a:pt x="2034753" y="1308331"/>
                  <a:pt x="1962496" y="1308331"/>
                </a:cubicBezTo>
                <a:lnTo>
                  <a:pt x="130833" y="1308331"/>
                </a:lnTo>
                <a:cubicBezTo>
                  <a:pt x="58576" y="1308331"/>
                  <a:pt x="0" y="1249755"/>
                  <a:pt x="0" y="1177498"/>
                </a:cubicBezTo>
                <a:lnTo>
                  <a:pt x="0" y="13083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420" tIns="63720" rIns="76420" bIns="6372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‘Hidden populations’</a:t>
            </a:r>
          </a:p>
        </p:txBody>
      </p:sp>
      <p:sp>
        <p:nvSpPr>
          <p:cNvPr id="36" name="Freeform 35"/>
          <p:cNvSpPr/>
          <p:nvPr/>
        </p:nvSpPr>
        <p:spPr>
          <a:xfrm>
            <a:off x="9287228" y="3885301"/>
            <a:ext cx="2677468" cy="1308331"/>
          </a:xfrm>
          <a:custGeom>
            <a:avLst/>
            <a:gdLst>
              <a:gd name="connsiteX0" fmla="*/ 0 w 2093329"/>
              <a:gd name="connsiteY0" fmla="*/ 130833 h 1308331"/>
              <a:gd name="connsiteX1" fmla="*/ 130833 w 2093329"/>
              <a:gd name="connsiteY1" fmla="*/ 0 h 1308331"/>
              <a:gd name="connsiteX2" fmla="*/ 1962496 w 2093329"/>
              <a:gd name="connsiteY2" fmla="*/ 0 h 1308331"/>
              <a:gd name="connsiteX3" fmla="*/ 2093329 w 2093329"/>
              <a:gd name="connsiteY3" fmla="*/ 130833 h 1308331"/>
              <a:gd name="connsiteX4" fmla="*/ 2093329 w 2093329"/>
              <a:gd name="connsiteY4" fmla="*/ 1177498 h 1308331"/>
              <a:gd name="connsiteX5" fmla="*/ 1962496 w 2093329"/>
              <a:gd name="connsiteY5" fmla="*/ 1308331 h 1308331"/>
              <a:gd name="connsiteX6" fmla="*/ 130833 w 2093329"/>
              <a:gd name="connsiteY6" fmla="*/ 1308331 h 1308331"/>
              <a:gd name="connsiteX7" fmla="*/ 0 w 2093329"/>
              <a:gd name="connsiteY7" fmla="*/ 1177498 h 1308331"/>
              <a:gd name="connsiteX8" fmla="*/ 0 w 2093329"/>
              <a:gd name="connsiteY8" fmla="*/ 130833 h 130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9" h="1308331">
                <a:moveTo>
                  <a:pt x="0" y="130833"/>
                </a:moveTo>
                <a:cubicBezTo>
                  <a:pt x="0" y="58576"/>
                  <a:pt x="58576" y="0"/>
                  <a:pt x="130833" y="0"/>
                </a:cubicBezTo>
                <a:lnTo>
                  <a:pt x="1962496" y="0"/>
                </a:lnTo>
                <a:cubicBezTo>
                  <a:pt x="2034753" y="0"/>
                  <a:pt x="2093329" y="58576"/>
                  <a:pt x="2093329" y="130833"/>
                </a:cubicBezTo>
                <a:lnTo>
                  <a:pt x="2093329" y="1177498"/>
                </a:lnTo>
                <a:cubicBezTo>
                  <a:pt x="2093329" y="1249755"/>
                  <a:pt x="2034753" y="1308331"/>
                  <a:pt x="1962496" y="1308331"/>
                </a:cubicBezTo>
                <a:lnTo>
                  <a:pt x="130833" y="1308331"/>
                </a:lnTo>
                <a:cubicBezTo>
                  <a:pt x="58576" y="1308331"/>
                  <a:pt x="0" y="1249755"/>
                  <a:pt x="0" y="1177498"/>
                </a:cubicBezTo>
                <a:lnTo>
                  <a:pt x="0" y="13083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420" tIns="63720" rIns="76420" bIns="6372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Child protection &amp; custody processes</a:t>
            </a:r>
          </a:p>
        </p:txBody>
      </p:sp>
    </p:spTree>
    <p:extLst>
      <p:ext uri="{BB962C8B-B14F-4D97-AF65-F5344CB8AC3E}">
        <p14:creationId xmlns:p14="http://schemas.microsoft.com/office/powerpoint/2010/main" val="85799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53" y="365125"/>
            <a:ext cx="11642103" cy="4319997"/>
          </a:xfrm>
        </p:spPr>
        <p:txBody>
          <a:bodyPr>
            <a:normAutofit/>
          </a:bodyPr>
          <a:lstStyle/>
          <a:p>
            <a:r>
              <a:rPr lang="en-GB" dirty="0">
                <a:latin typeface="Arial" panose="020B0604020202020204" pitchFamily="34" charset="0"/>
                <a:cs typeface="Arial" panose="020B0604020202020204" pitchFamily="34" charset="0"/>
              </a:rPr>
              <a:t>Thanks for listening.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Comments and questions welcome!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397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92" y="41405"/>
            <a:ext cx="11386907" cy="1325563"/>
          </a:xfrm>
        </p:spPr>
        <p:txBody>
          <a:bodyPr>
            <a:normAutofit/>
          </a:bodyPr>
          <a:lstStyle/>
          <a:p>
            <a:r>
              <a:rPr lang="en-GB" sz="4000" b="1" dirty="0">
                <a:latin typeface="Arial" panose="020B0604020202020204" pitchFamily="34" charset="0"/>
                <a:cs typeface="Arial" panose="020B0604020202020204" pitchFamily="34" charset="0"/>
              </a:rPr>
              <a:t>Changes in the number of women at risk?</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Self-reported drug use</a:t>
            </a:r>
          </a:p>
          <a:p>
            <a:r>
              <a:rPr lang="en-GB" dirty="0">
                <a:latin typeface="Arial" panose="020B0604020202020204" pitchFamily="34" charset="0"/>
                <a:cs typeface="Arial" panose="020B0604020202020204" pitchFamily="34" charset="0"/>
              </a:rPr>
              <a:t>Needle Exchange Surveillance Initiative</a:t>
            </a:r>
          </a:p>
          <a:p>
            <a:r>
              <a:rPr lang="en-GB" dirty="0">
                <a:latin typeface="Arial" panose="020B0604020202020204" pitchFamily="34" charset="0"/>
                <a:cs typeface="Arial" panose="020B0604020202020204" pitchFamily="34" charset="0"/>
              </a:rPr>
              <a:t>Initial assessments for treatment</a:t>
            </a:r>
          </a:p>
          <a:p>
            <a:r>
              <a:rPr lang="en-GB" dirty="0">
                <a:latin typeface="Arial" panose="020B0604020202020204" pitchFamily="34" charset="0"/>
                <a:cs typeface="Arial" panose="020B0604020202020204" pitchFamily="34" charset="0"/>
              </a:rPr>
              <a:t>Drug-related hospital stays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Limitations to these data</a:t>
            </a:r>
          </a:p>
          <a:p>
            <a:r>
              <a:rPr lang="en-GB" dirty="0">
                <a:latin typeface="Arial" panose="020B0604020202020204" pitchFamily="34" charset="0"/>
                <a:cs typeface="Arial" panose="020B0604020202020204" pitchFamily="34" charset="0"/>
              </a:rPr>
              <a:t>Potential hidden population(s) – esp. for prescription drugs?</a:t>
            </a:r>
          </a:p>
        </p:txBody>
      </p:sp>
      <p:sp>
        <p:nvSpPr>
          <p:cNvPr id="4" name="Right Brace 3"/>
          <p:cNvSpPr/>
          <p:nvPr/>
        </p:nvSpPr>
        <p:spPr>
          <a:xfrm>
            <a:off x="7545433" y="1740081"/>
            <a:ext cx="330926" cy="20639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TextBox 4"/>
          <p:cNvSpPr txBox="1"/>
          <p:nvPr/>
        </p:nvSpPr>
        <p:spPr>
          <a:xfrm>
            <a:off x="8324718" y="2233874"/>
            <a:ext cx="2710225" cy="132343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Suggest population of women who use drugs stable or decreasing</a:t>
            </a:r>
          </a:p>
        </p:txBody>
      </p:sp>
    </p:spTree>
    <p:extLst>
      <p:ext uri="{BB962C8B-B14F-4D97-AF65-F5344CB8AC3E}">
        <p14:creationId xmlns:p14="http://schemas.microsoft.com/office/powerpoint/2010/main" val="400287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515600" cy="1325563"/>
          </a:xfrm>
        </p:spPr>
        <p:txBody>
          <a:bodyPr/>
          <a:lstStyle/>
          <a:p>
            <a:r>
              <a:rPr lang="en-GB" sz="4000" b="1" dirty="0">
                <a:latin typeface="Arial" panose="020B0604020202020204" pitchFamily="34" charset="0"/>
                <a:cs typeface="Arial" panose="020B0604020202020204" pitchFamily="34" charset="0"/>
              </a:rPr>
              <a:t>Outline</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620577"/>
            <a:ext cx="10829925" cy="4351338"/>
          </a:xfrm>
        </p:spPr>
        <p:txBody>
          <a:bodyPr>
            <a:normAutofit fontScale="92500"/>
          </a:bodyPr>
          <a:lstStyle/>
          <a:p>
            <a:r>
              <a:rPr lang="en-GB" dirty="0">
                <a:latin typeface="Arial" panose="020B0604020202020204" pitchFamily="34" charset="0"/>
                <a:cs typeface="Arial" panose="020B0604020202020204" pitchFamily="34" charset="0"/>
              </a:rPr>
              <a:t>Aim and methods of project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General findings relating to gender, drug use, and drug-related harms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Examining explanations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Limitations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Summary &amp; implications </a:t>
            </a:r>
          </a:p>
        </p:txBody>
      </p:sp>
    </p:spTree>
    <p:extLst>
      <p:ext uri="{BB962C8B-B14F-4D97-AF65-F5344CB8AC3E}">
        <p14:creationId xmlns:p14="http://schemas.microsoft.com/office/powerpoint/2010/main" val="394299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10515600" cy="1325563"/>
          </a:xfrm>
        </p:spPr>
        <p:txBody>
          <a:bodyPr/>
          <a:lstStyle/>
          <a:p>
            <a:r>
              <a:rPr lang="en-GB" sz="4000" b="1" dirty="0">
                <a:latin typeface="Arial" panose="020B0604020202020204" pitchFamily="34" charset="0"/>
                <a:cs typeface="Arial" panose="020B0604020202020204" pitchFamily="34" charset="0"/>
              </a:rPr>
              <a:t>Aim</a:t>
            </a:r>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6734309" y="2294458"/>
            <a:ext cx="5702252" cy="2269083"/>
          </a:xfrm>
        </p:spPr>
        <p:txBody>
          <a:bodyPr>
            <a:normAutofit/>
          </a:bodyPr>
          <a:lstStyle/>
          <a:p>
            <a:pPr marL="0" indent="0">
              <a:buNone/>
            </a:pPr>
            <a:r>
              <a:rPr lang="en-GB" dirty="0">
                <a:latin typeface="Arial" panose="020B0604020202020204" pitchFamily="34" charset="0"/>
                <a:cs typeface="Arial" panose="020B0604020202020204" pitchFamily="34" charset="0"/>
              </a:rPr>
              <a:t>Rapid scoping project to:</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examine potential explanations</a:t>
            </a:r>
          </a:p>
          <a:p>
            <a:r>
              <a:rPr lang="en-GB" dirty="0">
                <a:latin typeface="Arial" panose="020B0604020202020204" pitchFamily="34" charset="0"/>
                <a:cs typeface="Arial" panose="020B0604020202020204" pitchFamily="34" charset="0"/>
              </a:rPr>
              <a:t> identify implications for policy</a:t>
            </a:r>
          </a:p>
          <a:p>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A792B3-AA6D-4262-A4BA-80D643A5781F}"/>
              </a:ext>
            </a:extLst>
          </p:cNvPr>
          <p:cNvPicPr>
            <a:picLocks noChangeAspect="1"/>
          </p:cNvPicPr>
          <p:nvPr/>
        </p:nvPicPr>
        <p:blipFill>
          <a:blip r:embed="rId3"/>
          <a:stretch>
            <a:fillRect/>
          </a:stretch>
        </p:blipFill>
        <p:spPr>
          <a:xfrm>
            <a:off x="47625" y="1542008"/>
            <a:ext cx="6639059" cy="4049168"/>
          </a:xfrm>
          <a:prstGeom prst="rect">
            <a:avLst/>
          </a:prstGeom>
        </p:spPr>
      </p:pic>
      <p:sp>
        <p:nvSpPr>
          <p:cNvPr id="6" name="Rectangle 5">
            <a:extLst>
              <a:ext uri="{FF2B5EF4-FFF2-40B4-BE49-F238E27FC236}">
                <a16:creationId xmlns:a16="http://schemas.microsoft.com/office/drawing/2014/main" id="{B43A18FA-8C36-4FAA-B7CB-B0274CB66A24}"/>
              </a:ext>
            </a:extLst>
          </p:cNvPr>
          <p:cNvSpPr/>
          <p:nvPr/>
        </p:nvSpPr>
        <p:spPr>
          <a:xfrm>
            <a:off x="2676901" y="5982882"/>
            <a:ext cx="1380506" cy="338554"/>
          </a:xfrm>
          <a:prstGeom prst="rect">
            <a:avLst/>
          </a:prstGeom>
        </p:spPr>
        <p:txBody>
          <a:bodyPr wrap="none">
            <a:spAutoFit/>
          </a:bodyPr>
          <a:lstStyle/>
          <a:p>
            <a:pPr algn="ctr"/>
            <a:r>
              <a:rPr lang="en-GB" sz="1600" dirty="0">
                <a:latin typeface="Arial" panose="020B0604020202020204" pitchFamily="34" charset="0"/>
                <a:cs typeface="Arial" panose="020B0604020202020204" pitchFamily="34" charset="0"/>
              </a:rPr>
              <a:t>Source: NRS</a:t>
            </a:r>
          </a:p>
        </p:txBody>
      </p:sp>
    </p:spTree>
    <p:extLst>
      <p:ext uri="{BB962C8B-B14F-4D97-AF65-F5344CB8AC3E}">
        <p14:creationId xmlns:p14="http://schemas.microsoft.com/office/powerpoint/2010/main" val="307662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66675"/>
            <a:ext cx="10515600" cy="1325563"/>
          </a:xfrm>
        </p:spPr>
        <p:txBody>
          <a:bodyPr/>
          <a:lstStyle/>
          <a:p>
            <a:r>
              <a:rPr lang="en-GB" b="1" dirty="0">
                <a:latin typeface="Arial" panose="020B0604020202020204" pitchFamily="34" charset="0"/>
                <a:cs typeface="Arial" panose="020B0604020202020204" pitchFamily="34" charset="0"/>
              </a:rPr>
              <a:t> </a:t>
            </a:r>
          </a:p>
        </p:txBody>
      </p:sp>
      <p:graphicFrame>
        <p:nvGraphicFramePr>
          <p:cNvPr id="4" name="Diagram 3"/>
          <p:cNvGraphicFramePr/>
          <p:nvPr>
            <p:extLst>
              <p:ext uri="{D42A27DB-BD31-4B8C-83A1-F6EECF244321}">
                <p14:modId xmlns:p14="http://schemas.microsoft.com/office/powerpoint/2010/main" val="3955243082"/>
              </p:ext>
            </p:extLst>
          </p:nvPr>
        </p:nvGraphicFramePr>
        <p:xfrm>
          <a:off x="1631950" y="295276"/>
          <a:ext cx="9017000" cy="6263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333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3" y="2009775"/>
            <a:ext cx="11725274" cy="1325563"/>
          </a:xfrm>
        </p:spPr>
        <p:txBody>
          <a:bodyPr/>
          <a:lstStyle/>
          <a:p>
            <a:pPr algn="ctr"/>
            <a:r>
              <a:rPr lang="en-GB" b="1" dirty="0">
                <a:latin typeface="Arial" panose="020B0604020202020204" pitchFamily="34" charset="0"/>
                <a:cs typeface="Arial" panose="020B0604020202020204" pitchFamily="34" charset="0"/>
              </a:rPr>
              <a:t>Gender, drug use, and drug-related harms</a:t>
            </a:r>
          </a:p>
        </p:txBody>
      </p:sp>
    </p:spTree>
    <p:extLst>
      <p:ext uri="{BB962C8B-B14F-4D97-AF65-F5344CB8AC3E}">
        <p14:creationId xmlns:p14="http://schemas.microsoft.com/office/powerpoint/2010/main" val="29507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95324" y="268288"/>
            <a:ext cx="10515600" cy="541337"/>
          </a:xfrm>
          <a:solidFill>
            <a:schemeClr val="accent1">
              <a:lumMod val="20000"/>
              <a:lumOff val="80000"/>
            </a:schemeClr>
          </a:solidFill>
          <a:ln>
            <a:solidFill>
              <a:srgbClr val="002060"/>
            </a:solidFill>
          </a:ln>
        </p:spPr>
        <p:txBody>
          <a:bodyPr/>
          <a:lstStyle/>
          <a:p>
            <a:pPr marL="0" indent="0" algn="ctr">
              <a:buNone/>
            </a:pPr>
            <a:r>
              <a:rPr lang="en-GB" dirty="0">
                <a:latin typeface="Arial" panose="020B0604020202020204" pitchFamily="34" charset="0"/>
                <a:cs typeface="Arial" panose="020B0604020202020204" pitchFamily="34" charset="0"/>
              </a:rPr>
              <a:t>Prevalence, motivations, and antecedents</a:t>
            </a: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7" name="Rectangle 6"/>
          <p:cNvSpPr/>
          <p:nvPr/>
        </p:nvSpPr>
        <p:spPr>
          <a:xfrm>
            <a:off x="404404" y="4306663"/>
            <a:ext cx="11487149" cy="2062103"/>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“See what’s happened from I was, from I was a young age, I sort of like, take drugs to block all that out, but it doesn’t work, it blocks it out for one day and then when you wake up the next day, it’s still there, so you’re going to have to repeat, and repeat, and repeat myself every single day, trying to block this out.”</a:t>
            </a:r>
          </a:p>
          <a:p>
            <a:endParaRPr lang="en-GB" sz="2400" i="1" dirty="0">
              <a:latin typeface="Arial" panose="020B0604020202020204" pitchFamily="34" charset="0"/>
              <a:cs typeface="Arial" panose="020B0604020202020204" pitchFamily="34" charset="0"/>
            </a:endParaRPr>
          </a:p>
          <a:p>
            <a:pPr algn="r"/>
            <a:r>
              <a:rPr lang="en-GB" sz="2000" i="1" dirty="0">
                <a:latin typeface="Arial" panose="020B0604020202020204" pitchFamily="34" charset="0"/>
                <a:cs typeface="Arial" panose="020B0604020202020204" pitchFamily="34" charset="0"/>
              </a:rPr>
              <a:t>(Interviewee 303)</a:t>
            </a:r>
            <a:endParaRPr lang="en-GB"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2641" y="1285604"/>
            <a:ext cx="3831336" cy="2545080"/>
          </a:xfrm>
          <a:prstGeom prst="rect">
            <a:avLst/>
          </a:prstGeom>
        </p:spPr>
      </p:pic>
    </p:spTree>
    <p:extLst>
      <p:ext uri="{BB962C8B-B14F-4D97-AF65-F5344CB8AC3E}">
        <p14:creationId xmlns:p14="http://schemas.microsoft.com/office/powerpoint/2010/main" val="241269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34364" y="257443"/>
            <a:ext cx="10515600" cy="541337"/>
          </a:xfrm>
          <a:prstGeom prst="rect">
            <a:avLst/>
          </a:prstGeom>
          <a:solidFill>
            <a:schemeClr val="accent1">
              <a:lumMod val="20000"/>
              <a:lumOff val="80000"/>
            </a:schemeClr>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Arial" panose="020B0604020202020204" pitchFamily="34" charset="0"/>
                <a:cs typeface="Arial" panose="020B0604020202020204" pitchFamily="34" charset="0"/>
              </a:rPr>
              <a:t>Physical and mental health</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0" y="1178269"/>
            <a:ext cx="4461474" cy="2975719"/>
          </a:xfrm>
          <a:prstGeom prst="rect">
            <a:avLst/>
          </a:prstGeom>
        </p:spPr>
      </p:pic>
      <p:sp>
        <p:nvSpPr>
          <p:cNvPr id="12" name="Rectangle 11"/>
          <p:cNvSpPr/>
          <p:nvPr/>
        </p:nvSpPr>
        <p:spPr>
          <a:xfrm>
            <a:off x="531223" y="4791615"/>
            <a:ext cx="11164388" cy="132343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“My partner, he’s saying to me, I think I’ve got that COPD [chronic obstructive pulmonary disease] or something, at night, it’s all bubbling and he said, he says it’s really scary, but, and I know I am, I get out of breath so easy, and it’s just wheezing...”</a:t>
            </a:r>
          </a:p>
          <a:p>
            <a:pPr algn="r"/>
            <a:r>
              <a:rPr lang="en-GB" sz="2000" i="1" dirty="0">
                <a:latin typeface="Arial" panose="020B0604020202020204" pitchFamily="34" charset="0"/>
                <a:cs typeface="Arial" panose="020B0604020202020204" pitchFamily="34" charset="0"/>
              </a:rPr>
              <a:t>(Interviewee 421)</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4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255306"/>
            <a:ext cx="10515600" cy="541337"/>
          </a:xfrm>
          <a:prstGeom prst="rect">
            <a:avLst/>
          </a:prstGeom>
          <a:solidFill>
            <a:schemeClr val="accent1">
              <a:lumMod val="20000"/>
              <a:lumOff val="80000"/>
            </a:schemeClr>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Arial" panose="020B0604020202020204" pitchFamily="34" charset="0"/>
                <a:cs typeface="Arial" panose="020B0604020202020204" pitchFamily="34" charset="0"/>
              </a:rPr>
              <a:t>Engagement with treatment services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899" y="1082475"/>
            <a:ext cx="5035079" cy="3356719"/>
          </a:xfrm>
          <a:prstGeom prst="rect">
            <a:avLst/>
          </a:prstGeom>
        </p:spPr>
      </p:pic>
      <p:sp>
        <p:nvSpPr>
          <p:cNvPr id="7" name="Rectangle 6"/>
          <p:cNvSpPr/>
          <p:nvPr/>
        </p:nvSpPr>
        <p:spPr>
          <a:xfrm>
            <a:off x="838200" y="4915149"/>
            <a:ext cx="10410826" cy="1323439"/>
          </a:xfrm>
          <a:prstGeom prst="rect">
            <a:avLst/>
          </a:prstGeom>
        </p:spPr>
        <p:txBody>
          <a:bodyPr wrap="square">
            <a:spAutoFit/>
          </a:bodyPr>
          <a:lstStyle/>
          <a:p>
            <a:r>
              <a:rPr lang="en-GB" sz="2000" i="1" dirty="0">
                <a:latin typeface="Arial" panose="020B0604020202020204" pitchFamily="34" charset="0"/>
                <a:cs typeface="Arial" panose="020B0604020202020204" pitchFamily="34" charset="0"/>
              </a:rPr>
              <a:t>“My mum’s been wanting me to go to the doctor for a while, but </a:t>
            </a:r>
            <a:r>
              <a:rPr lang="en-GB" sz="2000" i="1" dirty="0" err="1">
                <a:latin typeface="Arial" panose="020B0604020202020204" pitchFamily="34" charset="0"/>
                <a:cs typeface="Arial" panose="020B0604020202020204" pitchFamily="34" charset="0"/>
              </a:rPr>
              <a:t>na</a:t>
            </a:r>
            <a:r>
              <a:rPr lang="en-GB" sz="2000" i="1" dirty="0">
                <a:latin typeface="Arial" panose="020B0604020202020204" pitchFamily="34" charset="0"/>
                <a:cs typeface="Arial" panose="020B0604020202020204" pitchFamily="34" charset="0"/>
              </a:rPr>
              <a:t>, you see and I was worried what that would, because I had to sign an agreement </a:t>
            </a:r>
            <a:r>
              <a:rPr lang="en-GB" sz="2000" i="1" dirty="0" err="1">
                <a:latin typeface="Arial" panose="020B0604020202020204" pitchFamily="34" charset="0"/>
                <a:cs typeface="Arial" panose="020B0604020202020204" pitchFamily="34" charset="0"/>
              </a:rPr>
              <a:t>wi</a:t>
            </a:r>
            <a:r>
              <a:rPr lang="en-GB" sz="2000" i="1" dirty="0">
                <a:latin typeface="Arial" panose="020B0604020202020204" pitchFamily="34" charset="0"/>
                <a:cs typeface="Arial" panose="020B0604020202020204" pitchFamily="34" charset="0"/>
              </a:rPr>
              <a:t>’ the social work, so if I go to my doctor they get to see everything.”</a:t>
            </a:r>
          </a:p>
          <a:p>
            <a:pPr algn="r"/>
            <a:r>
              <a:rPr lang="en-GB" sz="2000" i="1" dirty="0">
                <a:latin typeface="Arial" panose="020B0604020202020204" pitchFamily="34" charset="0"/>
                <a:cs typeface="Arial" panose="020B0604020202020204" pitchFamily="34" charset="0"/>
              </a:rPr>
              <a:t>(Interviewee 508)</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95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EDA1624F4D3041A85DC9FCA8D9E6F3" ma:contentTypeVersion="12" ma:contentTypeDescription="Create a new document." ma:contentTypeScope="" ma:versionID="cc008d46ac3789e0b78263b74d4c60ec">
  <xsd:schema xmlns:xsd="http://www.w3.org/2001/XMLSchema" xmlns:xs="http://www.w3.org/2001/XMLSchema" xmlns:p="http://schemas.microsoft.com/office/2006/metadata/properties" xmlns:ns2="00f50392-e8d7-4602-aa35-782b291a945d" xmlns:ns3="4b406b48-8e5a-430a-ab3d-247bd70fae64" targetNamespace="http://schemas.microsoft.com/office/2006/metadata/properties" ma:root="true" ma:fieldsID="de3ff5c55f5e9a7c2f28626155889c75" ns2:_="" ns3:_="">
    <xsd:import namespace="00f50392-e8d7-4602-aa35-782b291a945d"/>
    <xsd:import namespace="4b406b48-8e5a-430a-ab3d-247bd70fae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50392-e8d7-4602-aa35-782b291a9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406b48-8e5a-430a-ab3d-247bd70fae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EEC590-E400-48FE-964B-1D33DF61D3CD}"/>
</file>

<file path=customXml/itemProps2.xml><?xml version="1.0" encoding="utf-8"?>
<ds:datastoreItem xmlns:ds="http://schemas.openxmlformats.org/officeDocument/2006/customXml" ds:itemID="{F48F5B3E-DB37-4578-AC3A-0D84A60C5A20}"/>
</file>

<file path=customXml/itemProps3.xml><?xml version="1.0" encoding="utf-8"?>
<ds:datastoreItem xmlns:ds="http://schemas.openxmlformats.org/officeDocument/2006/customXml" ds:itemID="{47DA90E0-D6B1-4A95-8AB1-A66AC00F4A9E}"/>
</file>

<file path=docProps/app.xml><?xml version="1.0" encoding="utf-8"?>
<Properties xmlns="http://schemas.openxmlformats.org/officeDocument/2006/extended-properties" xmlns:vt="http://schemas.openxmlformats.org/officeDocument/2006/docPropsVTypes">
  <TotalTime>322</TotalTime>
  <Words>3445</Words>
  <Application>Microsoft Office PowerPoint</Application>
  <PresentationFormat>Widescreen</PresentationFormat>
  <Paragraphs>418</Paragraphs>
  <Slides>28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Acknowledgements</vt:lpstr>
      <vt:lpstr>Outline</vt:lpstr>
      <vt:lpstr>Aim </vt:lpstr>
      <vt:lpstr> </vt:lpstr>
      <vt:lpstr>Gender, drug use, and drug-related harms</vt:lpstr>
      <vt:lpstr>PowerPoint Presentation</vt:lpstr>
      <vt:lpstr>PowerPoint Presentation</vt:lpstr>
      <vt:lpstr>PowerPoint Presentation</vt:lpstr>
      <vt:lpstr>PowerPoint Presentation</vt:lpstr>
      <vt:lpstr>PowerPoint Presentation</vt:lpstr>
      <vt:lpstr>Examining explanations</vt:lpstr>
      <vt:lpstr>Measurement issues?</vt:lpstr>
      <vt:lpstr>An ageing population?</vt:lpstr>
      <vt:lpstr>An ageing population?</vt:lpstr>
      <vt:lpstr>Changing patterns of drug use?</vt:lpstr>
      <vt:lpstr>Changes in relationships?</vt:lpstr>
      <vt:lpstr>Co-occurring physical and mental health issues?</vt:lpstr>
      <vt:lpstr>Treatment &amp; harm reduction services?</vt:lpstr>
      <vt:lpstr>Treatment &amp; harm reduction services?</vt:lpstr>
      <vt:lpstr>Economic and social trends?</vt:lpstr>
      <vt:lpstr>Synthesis of explanations</vt:lpstr>
      <vt:lpstr>Limitations</vt:lpstr>
      <vt:lpstr>Implications</vt:lpstr>
      <vt:lpstr>Implications for policy &amp; practice</vt:lpstr>
      <vt:lpstr>Implications for future analysis &amp; research</vt:lpstr>
      <vt:lpstr>Thanks for listening.  Comments and questions welcome!  </vt:lpstr>
      <vt:lpstr>Changes in the number of women at risk?</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Tweed - Why are DRDs among women increasing in Scotland - 10th Sept</dc:title>
  <dc:creator>Emily Tweed</dc:creator>
  <cp:lastModifiedBy>Emily Tweed</cp:lastModifiedBy>
  <cp:revision>59</cp:revision>
  <dcterms:created xsi:type="dcterms:W3CDTF">2018-08-06T08:18:11Z</dcterms:created>
  <dcterms:modified xsi:type="dcterms:W3CDTF">2018-09-10T07:51:09Z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0x0101000EEDA1624F4D3041A85DC9FCA8D9E6F3</vt:lpwstr>
  </property>
</Properties>
</file>