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3"/>
  </p:sldMasterIdLst>
  <p:notesMasterIdLst>
    <p:notesMasterId r:id="rId13"/>
  </p:notesMasterIdLst>
  <p:handoutMasterIdLst>
    <p:handoutMasterId r:id="rId14"/>
  </p:handoutMasterIdLst>
  <p:sldIdLst>
    <p:sldId id="366" r:id="rId4"/>
    <p:sldId id="367" r:id="rId5"/>
    <p:sldId id="368" r:id="rId6"/>
    <p:sldId id="369" r:id="rId7"/>
    <p:sldId id="370" r:id="rId8"/>
    <p:sldId id="371" r:id="rId9"/>
    <p:sldId id="372" r:id="rId10"/>
    <p:sldId id="373" r:id="rId11"/>
    <p:sldId id="374" r:id="rId12"/>
  </p:sldIdLst>
  <p:sldSz cx="9144000" cy="6858000" type="screen4x3"/>
  <p:notesSz cx="6851650" cy="955198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09">
          <p15:clr>
            <a:srgbClr val="A4A3A4"/>
          </p15:clr>
        </p15:guide>
        <p15:guide id="2" pos="215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0F43AB"/>
    <a:srgbClr val="09286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18" autoAdjust="0"/>
    <p:restoredTop sz="94670" autoAdjust="0"/>
  </p:normalViewPr>
  <p:slideViewPr>
    <p:cSldViewPr snapToGrid="0">
      <p:cViewPr varScale="1">
        <p:scale>
          <a:sx n="108" d="100"/>
          <a:sy n="108" d="100"/>
        </p:scale>
        <p:origin x="1686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4122"/>
    </p:cViewPr>
  </p:sorterViewPr>
  <p:notesViewPr>
    <p:cSldViewPr snapToGrid="0">
      <p:cViewPr varScale="1">
        <p:scale>
          <a:sx n="54" d="100"/>
          <a:sy n="54" d="100"/>
        </p:scale>
        <p:origin x="-1860" y="-96"/>
      </p:cViewPr>
      <p:guideLst>
        <p:guide orient="horz" pos="3009"/>
        <p:guide pos="215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>
            <a:extLst>
              <a:ext uri="{FF2B5EF4-FFF2-40B4-BE49-F238E27FC236}">
                <a16:creationId xmlns:a16="http://schemas.microsoft.com/office/drawing/2014/main" id="{5897985B-0739-4B2E-8C49-3B24C4714FF7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0213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8915" name="Rectangle 3">
            <a:extLst>
              <a:ext uri="{FF2B5EF4-FFF2-40B4-BE49-F238E27FC236}">
                <a16:creationId xmlns:a16="http://schemas.microsoft.com/office/drawing/2014/main" id="{E8452AE3-D51B-471F-B733-D0C01016C3EF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1438" y="0"/>
            <a:ext cx="2970212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8916" name="Rectangle 4">
            <a:extLst>
              <a:ext uri="{FF2B5EF4-FFF2-40B4-BE49-F238E27FC236}">
                <a16:creationId xmlns:a16="http://schemas.microsoft.com/office/drawing/2014/main" id="{80B20A42-5CE7-445C-BB5E-BE5EA6AD4ED1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074150"/>
            <a:ext cx="2970213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8917" name="Rectangle 5">
            <a:extLst>
              <a:ext uri="{FF2B5EF4-FFF2-40B4-BE49-F238E27FC236}">
                <a16:creationId xmlns:a16="http://schemas.microsoft.com/office/drawing/2014/main" id="{11693643-C5E5-493D-B21C-8AAF76E66C5C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1438" y="9074150"/>
            <a:ext cx="2970212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52DE187-D2B8-4DAF-9B19-4306026EF7C8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>
            <a:extLst>
              <a:ext uri="{FF2B5EF4-FFF2-40B4-BE49-F238E27FC236}">
                <a16:creationId xmlns:a16="http://schemas.microsoft.com/office/drawing/2014/main" id="{E919EF5A-29D9-4312-8729-FEAACE2B680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8150" cy="44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5539" name="Rectangle 3">
            <a:extLst>
              <a:ext uri="{FF2B5EF4-FFF2-40B4-BE49-F238E27FC236}">
                <a16:creationId xmlns:a16="http://schemas.microsoft.com/office/drawing/2014/main" id="{E5CDA267-6DA8-4149-8670-7D23A387FDB8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17950" y="0"/>
            <a:ext cx="2898775" cy="44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C7BEB0B7-A000-4D43-A868-0C6B07BABECE}"/>
              </a:ext>
            </a:extLst>
          </p:cNvPr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077913" y="739775"/>
            <a:ext cx="4737100" cy="35528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5541" name="Rectangle 5">
            <a:extLst>
              <a:ext uri="{FF2B5EF4-FFF2-40B4-BE49-F238E27FC236}">
                <a16:creationId xmlns:a16="http://schemas.microsoft.com/office/drawing/2014/main" id="{F1415E44-4E62-41DB-AB26-015E94287E0D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9800" y="4514850"/>
            <a:ext cx="5014913" cy="429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65542" name="Rectangle 6">
            <a:extLst>
              <a:ext uri="{FF2B5EF4-FFF2-40B4-BE49-F238E27FC236}">
                <a16:creationId xmlns:a16="http://schemas.microsoft.com/office/drawing/2014/main" id="{236DB57F-9D6C-499F-95E2-28C3990F7AF1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04313"/>
            <a:ext cx="2978150" cy="44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5543" name="Rectangle 7">
            <a:extLst>
              <a:ext uri="{FF2B5EF4-FFF2-40B4-BE49-F238E27FC236}">
                <a16:creationId xmlns:a16="http://schemas.microsoft.com/office/drawing/2014/main" id="{3C3B8B3D-6D59-4966-A7E8-9AB32EE2338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17950" y="9104313"/>
            <a:ext cx="2898775" cy="44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anose="02020603050405020304" pitchFamily="18" charset="0"/>
              </a:defRPr>
            </a:lvl1pPr>
          </a:lstStyle>
          <a:p>
            <a:fld id="{5E9A12BE-0C3A-4976-A53F-4E4BCED0816A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>
            <a:extLst>
              <a:ext uri="{FF2B5EF4-FFF2-40B4-BE49-F238E27FC236}">
                <a16:creationId xmlns:a16="http://schemas.microsoft.com/office/drawing/2014/main" id="{4E4BED8C-506B-4937-BF50-9623623CCC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lum bright="10000" contras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34475" cy="685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1">
            <a:extLst>
              <a:ext uri="{FF2B5EF4-FFF2-40B4-BE49-F238E27FC236}">
                <a16:creationId xmlns:a16="http://schemas.microsoft.com/office/drawing/2014/main" id="{B14B3356-0FD3-4898-9E69-936B07E9FD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lum bright="10000" contras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1950" y="485775"/>
            <a:ext cx="1974850" cy="197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104900" y="2971800"/>
            <a:ext cx="7175500" cy="11430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254500"/>
            <a:ext cx="6400800" cy="16002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25EF063-ACAC-4068-B9C7-52BF11B4A60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97608C2B-C280-473A-ABE6-30684B34DFD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31BF92C0-8937-4B9F-9859-9DD9E366904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38AF1A-1982-4CF8-8490-90F544D0CC7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960366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96F83E7-F23C-466C-AFE8-3633E40729C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96C5BF4-40CB-4345-BAC8-9A805120AA3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FDE494D-EC58-4DF2-A504-0ED0B48AF28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41B44D-0B25-4E08-908F-3283148689B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943511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15075" y="1676400"/>
            <a:ext cx="1749425" cy="43815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1676400"/>
            <a:ext cx="5095875" cy="43815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3FA157A-ADE1-4632-A0DC-AEF5046725F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6BF0CCC-0883-47F4-8663-22F78FD5DD8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A5831A9-2DC6-4497-8B04-71BD7A5D3F7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F4BECCE-7AB0-47AD-8928-41F48A0A9D9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416120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E151356-76C9-49FC-8B8F-C1D8624F3F9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95152D6-1D9A-4414-8F1B-8491987E757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D9D5B37-E65F-4CB8-AEDB-66C31114332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485901B-6DFB-40A8-A364-0B9E27CA5BA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006297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8BDA2ED-0F87-495C-A62C-FB7F41242BA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8E81478-30B1-4387-BD02-FFF07096977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73C83A8-F424-4B9E-B1C5-ACAEB9B65E1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39D698D-1179-4F94-8B53-79E52A51758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879676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781300"/>
            <a:ext cx="3422650" cy="3276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1850" y="2781300"/>
            <a:ext cx="3422650" cy="3276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E2A6B46-849E-4B9A-A093-B35E027EC28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A4F087F-9102-4299-87AF-2DED951FEB7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AADEA90-33FC-4EE6-B542-BB747F8F93E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F60037-0B89-4510-B137-392A707F13A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612966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9B4AB52A-712F-4388-9ED7-B851B93BBA3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ECB4999D-5248-4B86-BC61-F0CDCAD4ADE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7FBCA7D7-51A1-4B24-8CE8-2E2D677415E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0A461C-58B1-4049-9AB7-20C89908BFF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810953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C26E1D31-1D76-481F-A46C-46CC03E32F0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01CF3C54-D17B-456F-B0D3-23AFFBD1108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444843CC-EE32-461D-908C-EAC40C2E4F0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33846F-7F88-4BDA-9877-D3FAA46917F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772106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18233B23-19FB-469D-987D-37EAAE614C9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5E2A9DA3-6D5B-4CDF-8167-4E8EB7BAED4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B5C6095B-6731-4F22-B474-BFF7D639DCE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A936354-E7C2-4166-9913-F0153490239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829859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7A6449B-52A7-4F37-BEDB-1E6577E7FDC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B67F879-4A7E-4FB8-ABFC-180EB0C0298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CD078E2-A2D8-4A84-AC15-76A525EAFDF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F44DC3-685F-4092-9859-D393D1445E0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375982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4E50BBC-5149-440C-A1D2-EC4E692CBB7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863098B-94ED-45D1-A05F-26DD7BB97C5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977BAF5-E055-4F73-8714-CB2A39F6A7A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36FF635-E35D-4035-882B-67F08CA21A4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547756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9286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9">
            <a:extLst>
              <a:ext uri="{FF2B5EF4-FFF2-40B4-BE49-F238E27FC236}">
                <a16:creationId xmlns:a16="http://schemas.microsoft.com/office/drawing/2014/main" id="{A75D1627-3CA6-4313-A597-08EE752828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lum bright="10000" contras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0"/>
            <a:ext cx="9134475" cy="685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>
            <a:extLst>
              <a:ext uri="{FF2B5EF4-FFF2-40B4-BE49-F238E27FC236}">
                <a16:creationId xmlns:a16="http://schemas.microsoft.com/office/drawing/2014/main" id="{AEC8845E-79FA-4865-9A9C-2B325B1F9FC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1676400"/>
            <a:ext cx="69977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8" name="Rectangle 3">
            <a:extLst>
              <a:ext uri="{FF2B5EF4-FFF2-40B4-BE49-F238E27FC236}">
                <a16:creationId xmlns:a16="http://schemas.microsoft.com/office/drawing/2014/main" id="{56F6E8D8-2CD9-4017-9AB3-CBBC0573672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2781300"/>
            <a:ext cx="69977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2" name="Rectangle 4">
            <a:extLst>
              <a:ext uri="{FF2B5EF4-FFF2-40B4-BE49-F238E27FC236}">
                <a16:creationId xmlns:a16="http://schemas.microsoft.com/office/drawing/2014/main" id="{D89980AD-025B-4BC1-A57C-26E8509CE1A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828E2571-8768-4EA1-843B-1571107A8E66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76B37C0A-0ABB-468F-815F-CA670445AE39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4A9492D-F998-495E-A20A-74F6FC66A4F3}" type="slidenum">
              <a:rPr lang="en-GB" altLang="en-US"/>
              <a:pPr/>
              <a:t>‹#›</a:t>
            </a:fld>
            <a:endParaRPr lang="en-GB" altLang="en-US"/>
          </a:p>
        </p:txBody>
      </p:sp>
      <p:pic>
        <p:nvPicPr>
          <p:cNvPr id="1032" name="Picture 13">
            <a:extLst>
              <a:ext uri="{FF2B5EF4-FFF2-40B4-BE49-F238E27FC236}">
                <a16:creationId xmlns:a16="http://schemas.microsoft.com/office/drawing/2014/main" id="{931A6675-7629-4A65-B692-3290F3FD22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lum bright="10000" contras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9475" y="504825"/>
            <a:ext cx="1441450" cy="144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707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StoneSansSemibold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StoneSansSemibold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StoneSansSemibold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StoneSansSemibold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StoneSansSemibold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StoneSansSemibold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StoneSansSemibold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StoneSansSemibold" pitchFamily="34" charset="0"/>
        </a:defRPr>
      </a:lvl9pPr>
    </p:titleStyle>
    <p:bodyStyle>
      <a:lvl1pPr marL="342900" indent="-3429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har char="•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har char="–"/>
        <a:defRPr sz="3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har char="•"/>
        <a:defRPr sz="3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har char="–"/>
        <a:defRPr sz="3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har char="»"/>
        <a:defRPr sz="3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har char="»"/>
        <a:defRPr sz="3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har char="»"/>
        <a:defRPr sz="3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har char="»"/>
        <a:defRPr sz="3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har char="»"/>
        <a:defRPr sz="3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>
            <a:extLst>
              <a:ext uri="{FF2B5EF4-FFF2-40B4-BE49-F238E27FC236}">
                <a16:creationId xmlns:a16="http://schemas.microsoft.com/office/drawing/2014/main" id="{8CB132C1-E1FD-4B4F-8204-3396021C4B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31888" y="2057400"/>
            <a:ext cx="7175500" cy="1143000"/>
          </a:xfrm>
        </p:spPr>
        <p:txBody>
          <a:bodyPr/>
          <a:lstStyle/>
          <a:p>
            <a:pPr algn="ctr"/>
            <a:r>
              <a:rPr lang="en-GB" altLang="en-US"/>
              <a:t>NHS Lanarkshire Buvidal Pilot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C63ADE3-2769-4B5C-AFF7-9159E65CDB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81125" y="3587750"/>
            <a:ext cx="6400800" cy="2557463"/>
          </a:xfrm>
        </p:spPr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GB" dirty="0"/>
              <a:t>Elizabeth Marr – PIP, Community Prescribing Service</a:t>
            </a:r>
          </a:p>
          <a:p>
            <a:pPr>
              <a:defRPr/>
            </a:pPr>
            <a:r>
              <a:rPr lang="en-GB" dirty="0"/>
              <a:t>Dr Edmund Stewart  - GP , Community Prescribing Service</a:t>
            </a:r>
          </a:p>
          <a:p>
            <a:pPr>
              <a:defRPr/>
            </a:pPr>
            <a:r>
              <a:rPr lang="en-GB" dirty="0"/>
              <a:t>NHS Lanarkshire</a:t>
            </a:r>
          </a:p>
          <a:p>
            <a:pPr>
              <a:defRPr/>
            </a:pPr>
            <a:r>
              <a:rPr lang="en-GB" dirty="0"/>
              <a:t>27</a:t>
            </a:r>
            <a:r>
              <a:rPr lang="en-GB" baseline="30000" dirty="0"/>
              <a:t>th</a:t>
            </a:r>
            <a:r>
              <a:rPr lang="en-GB" dirty="0"/>
              <a:t> January 2021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0D5B28F0-9786-4F69-B3C4-ED3B89F1C4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7575" y="481013"/>
            <a:ext cx="6997700" cy="1143000"/>
          </a:xfrm>
        </p:spPr>
        <p:txBody>
          <a:bodyPr/>
          <a:lstStyle/>
          <a:p>
            <a:pPr algn="ctr"/>
            <a:r>
              <a:rPr lang="en-GB" altLang="en-US"/>
              <a:t>NHSL Buvidal Pilot</a:t>
            </a:r>
          </a:p>
        </p:txBody>
      </p:sp>
      <p:sp>
        <p:nvSpPr>
          <p:cNvPr id="6147" name="Content Placeholder 2">
            <a:extLst>
              <a:ext uri="{FF2B5EF4-FFF2-40B4-BE49-F238E27FC236}">
                <a16:creationId xmlns:a16="http://schemas.microsoft.com/office/drawing/2014/main" id="{C19336C1-0609-491F-96F0-F2A4C58AC9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1704975"/>
            <a:ext cx="6997700" cy="4352925"/>
          </a:xfrm>
        </p:spPr>
        <p:txBody>
          <a:bodyPr/>
          <a:lstStyle/>
          <a:p>
            <a:r>
              <a:rPr lang="en-GB" altLang="en-US"/>
              <a:t>Commenced January 2020</a:t>
            </a:r>
          </a:p>
          <a:p>
            <a:r>
              <a:rPr lang="en-GB" altLang="en-US"/>
              <a:t>15 Patients</a:t>
            </a:r>
          </a:p>
          <a:p>
            <a:r>
              <a:rPr lang="en-GB" altLang="en-US"/>
              <a:t>Single Site</a:t>
            </a:r>
          </a:p>
          <a:p>
            <a:r>
              <a:rPr lang="en-GB" altLang="en-US"/>
              <a:t>Initially planned for 12 weeks but extended to 11 months due to organisational issues around Covid</a:t>
            </a:r>
          </a:p>
          <a:p>
            <a:r>
              <a:rPr lang="en-GB" altLang="en-US"/>
              <a:t>Patients initially give 7 day injection then 28 day injection of Buvidal</a:t>
            </a:r>
          </a:p>
        </p:txBody>
      </p:sp>
      <p:sp>
        <p:nvSpPr>
          <p:cNvPr id="2" name="16-Point Star 1">
            <a:extLst>
              <a:ext uri="{FF2B5EF4-FFF2-40B4-BE49-F238E27FC236}">
                <a16:creationId xmlns:a16="http://schemas.microsoft.com/office/drawing/2014/main" id="{641FB337-3EA9-4436-B5DA-1259DA2947C8}"/>
              </a:ext>
            </a:extLst>
          </p:cNvPr>
          <p:cNvSpPr/>
          <p:nvPr/>
        </p:nvSpPr>
        <p:spPr bwMode="auto">
          <a:xfrm>
            <a:off x="152400" y="5800725"/>
            <a:ext cx="914400" cy="914400"/>
          </a:xfrm>
          <a:prstGeom prst="star16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en-GB" dirty="0">
                <a:solidFill>
                  <a:srgbClr val="FF0000"/>
                </a:solidFill>
                <a:latin typeface="Times" pitchFamily="18" charset="0"/>
              </a:rPr>
              <a:t>15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32682751-0C3C-453D-A634-1096062744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5188" y="384175"/>
            <a:ext cx="6997700" cy="1143000"/>
          </a:xfrm>
        </p:spPr>
        <p:txBody>
          <a:bodyPr/>
          <a:lstStyle/>
          <a:p>
            <a:pPr algn="ctr"/>
            <a:r>
              <a:rPr lang="en-GB" altLang="en-US"/>
              <a:t>Eligibility Criteria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581A92-892E-4B46-9496-DA68FDCA2B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1693863"/>
            <a:ext cx="6997700" cy="4581525"/>
          </a:xfrm>
        </p:spPr>
        <p:txBody>
          <a:bodyPr/>
          <a:lstStyle/>
          <a:p>
            <a:pPr>
              <a:defRPr/>
            </a:pPr>
            <a:r>
              <a:rPr lang="en-GB" dirty="0"/>
              <a:t>Currently treated by NHS Lanarkshire Addiction Services</a:t>
            </a:r>
          </a:p>
          <a:p>
            <a:pPr>
              <a:defRPr/>
            </a:pPr>
            <a:r>
              <a:rPr lang="en-GB" dirty="0"/>
              <a:t>On dose of buprenorphine 20mg or greater</a:t>
            </a:r>
          </a:p>
          <a:p>
            <a:pPr>
              <a:defRPr/>
            </a:pPr>
            <a:r>
              <a:rPr lang="en-GB" dirty="0"/>
              <a:t>Open to patients with any type of opioid misuse</a:t>
            </a:r>
          </a:p>
          <a:p>
            <a:pPr>
              <a:defRPr/>
            </a:pPr>
            <a:r>
              <a:rPr lang="en-GB" dirty="0"/>
              <a:t>Nursing, pharmacist and medical staff identified suitable patients</a:t>
            </a:r>
          </a:p>
          <a:p>
            <a:pPr marL="0" indent="0">
              <a:buFontTx/>
              <a:buNone/>
              <a:defRPr/>
            </a:pPr>
            <a:r>
              <a:rPr lang="en-GB" dirty="0"/>
              <a:t>Eligible dose of buprenorphine was reduced to 16mg due to recruitment issues</a:t>
            </a:r>
          </a:p>
        </p:txBody>
      </p:sp>
      <p:sp>
        <p:nvSpPr>
          <p:cNvPr id="2" name="Flowchart: Or 1">
            <a:extLst>
              <a:ext uri="{FF2B5EF4-FFF2-40B4-BE49-F238E27FC236}">
                <a16:creationId xmlns:a16="http://schemas.microsoft.com/office/drawing/2014/main" id="{A553EFAA-19DB-4B78-862E-103811206187}"/>
              </a:ext>
            </a:extLst>
          </p:cNvPr>
          <p:cNvSpPr/>
          <p:nvPr/>
        </p:nvSpPr>
        <p:spPr bwMode="auto">
          <a:xfrm>
            <a:off x="0" y="6245352"/>
            <a:ext cx="756000" cy="612000"/>
          </a:xfrm>
          <a:prstGeom prst="flowChartOr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GB" dirty="0">
                <a:ln>
                  <a:solidFill>
                    <a:sysClr val="windowText" lastClr="000000"/>
                  </a:solidFill>
                </a:ln>
                <a:blipFill>
                  <a:blip r:embed="rId2"/>
                  <a:tile tx="0" ty="0" sx="100000" sy="100000" flip="none" algn="tl"/>
                </a:blipFill>
              </a:rPr>
              <a:t>16mg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>
            <a:extLst>
              <a:ext uri="{FF2B5EF4-FFF2-40B4-BE49-F238E27FC236}">
                <a16:creationId xmlns:a16="http://schemas.microsoft.com/office/drawing/2014/main" id="{545F0F4B-C82E-4177-A3D0-94B9068546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3900" y="481013"/>
            <a:ext cx="6997700" cy="1143000"/>
          </a:xfrm>
        </p:spPr>
        <p:txBody>
          <a:bodyPr/>
          <a:lstStyle/>
          <a:p>
            <a:pPr algn="ctr"/>
            <a:r>
              <a:rPr lang="en-GB" altLang="en-US"/>
              <a:t>Patient Demographics</a:t>
            </a:r>
          </a:p>
        </p:txBody>
      </p:sp>
      <p:sp>
        <p:nvSpPr>
          <p:cNvPr id="8195" name="Content Placeholder 2">
            <a:extLst>
              <a:ext uri="{FF2B5EF4-FFF2-40B4-BE49-F238E27FC236}">
                <a16:creationId xmlns:a16="http://schemas.microsoft.com/office/drawing/2014/main" id="{CFE7F1E3-40C4-4B10-83AB-38AA425B99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8963" y="2200275"/>
            <a:ext cx="8124825" cy="3276600"/>
          </a:xfrm>
        </p:spPr>
        <p:txBody>
          <a:bodyPr/>
          <a:lstStyle/>
          <a:p>
            <a:r>
              <a:rPr lang="en-GB" altLang="en-US"/>
              <a:t>11 males , 4 females</a:t>
            </a:r>
          </a:p>
          <a:p>
            <a:r>
              <a:rPr lang="en-GB" altLang="en-US"/>
              <a:t>Age range 29 to 53</a:t>
            </a:r>
          </a:p>
          <a:p>
            <a:r>
              <a:rPr lang="en-GB" altLang="en-US"/>
              <a:t>9 previous heroin misuse , 6 previous prescribed or OTC opioid misuse</a:t>
            </a:r>
          </a:p>
          <a:p>
            <a:r>
              <a:rPr lang="en-GB" altLang="en-US"/>
              <a:t>2 patients recruited from Challenging Patient clinic run by Dr Stewart for patients who have been abusive , threatening or violent towards NHS staff and normally seen with Police present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>
            <a:extLst>
              <a:ext uri="{FF2B5EF4-FFF2-40B4-BE49-F238E27FC236}">
                <a16:creationId xmlns:a16="http://schemas.microsoft.com/office/drawing/2014/main" id="{BB0AA18D-9E0C-45A1-8405-A6C3F7125B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3750" y="446088"/>
            <a:ext cx="6997700" cy="1143000"/>
          </a:xfrm>
        </p:spPr>
        <p:txBody>
          <a:bodyPr/>
          <a:lstStyle/>
          <a:p>
            <a:pPr algn="ctr"/>
            <a:r>
              <a:rPr lang="en-GB" altLang="en-US"/>
              <a:t>Results </a:t>
            </a:r>
          </a:p>
        </p:txBody>
      </p:sp>
      <p:sp>
        <p:nvSpPr>
          <p:cNvPr id="9219" name="Content Placeholder 2">
            <a:extLst>
              <a:ext uri="{FF2B5EF4-FFF2-40B4-BE49-F238E27FC236}">
                <a16:creationId xmlns:a16="http://schemas.microsoft.com/office/drawing/2014/main" id="{C5E3ACE4-0B5E-4266-8038-CEA9F6EF55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9950" y="1589088"/>
            <a:ext cx="7904163" cy="5057775"/>
          </a:xfrm>
        </p:spPr>
        <p:txBody>
          <a:bodyPr/>
          <a:lstStyle/>
          <a:p>
            <a:r>
              <a:rPr lang="en-GB" altLang="en-US" sz="2800"/>
              <a:t>14 of 15 patients completed pilot</a:t>
            </a:r>
          </a:p>
          <a:p>
            <a:r>
              <a:rPr lang="en-GB" altLang="en-US" sz="2800"/>
              <a:t>No reported adverse events</a:t>
            </a:r>
          </a:p>
          <a:p>
            <a:r>
              <a:rPr lang="en-GB" altLang="en-US" sz="2800"/>
              <a:t>103 appointments offered,  4 appointments missed [3.8% ]</a:t>
            </a:r>
          </a:p>
          <a:p>
            <a:r>
              <a:rPr lang="en-GB" altLang="en-US" sz="2800"/>
              <a:t>8 patients reported reduction in use of opioids</a:t>
            </a:r>
          </a:p>
          <a:p>
            <a:r>
              <a:rPr lang="en-GB" altLang="en-US" sz="2800"/>
              <a:t>2 patients reported cessation of illicit drug use</a:t>
            </a:r>
          </a:p>
          <a:p>
            <a:r>
              <a:rPr lang="en-GB" altLang="en-US" sz="2800"/>
              <a:t>2 patients who were not using illicit drugs at commencement remained drug free for duration of pilot</a:t>
            </a:r>
          </a:p>
          <a:p>
            <a:r>
              <a:rPr lang="en-GB" altLang="en-US" sz="2800"/>
              <a:t>2 patients reported no change in drug use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>
            <a:extLst>
              <a:ext uri="{FF2B5EF4-FFF2-40B4-BE49-F238E27FC236}">
                <a16:creationId xmlns:a16="http://schemas.microsoft.com/office/drawing/2014/main" id="{A451B001-06AD-4E11-AB19-0A7D6ABBCB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5663" y="428625"/>
            <a:ext cx="6997700" cy="1143000"/>
          </a:xfrm>
        </p:spPr>
        <p:txBody>
          <a:bodyPr/>
          <a:lstStyle/>
          <a:p>
            <a:pPr algn="ctr"/>
            <a:r>
              <a:rPr lang="en-GB" altLang="en-US"/>
              <a:t>Results</a:t>
            </a:r>
          </a:p>
        </p:txBody>
      </p:sp>
      <p:sp>
        <p:nvSpPr>
          <p:cNvPr id="10243" name="Content Placeholder 2">
            <a:extLst>
              <a:ext uri="{FF2B5EF4-FFF2-40B4-BE49-F238E27FC236}">
                <a16:creationId xmlns:a16="http://schemas.microsoft.com/office/drawing/2014/main" id="{C02C46F4-449C-48E4-928B-546382C3EC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8488" y="1731963"/>
            <a:ext cx="8035925" cy="2944812"/>
          </a:xfrm>
        </p:spPr>
        <p:txBody>
          <a:bodyPr/>
          <a:lstStyle/>
          <a:p>
            <a:r>
              <a:rPr lang="en-GB" altLang="en-US"/>
              <a:t>Number of OAT re-commencements dropped from 14 in 6 months prior to pilot to 1 for duration of pilot</a:t>
            </a:r>
          </a:p>
          <a:p>
            <a:r>
              <a:rPr lang="en-GB" altLang="en-US"/>
              <a:t>Number of A&amp;E attendances dropped from 31 in year prior to pilot to 1 in duration of pilot</a:t>
            </a:r>
          </a:p>
          <a:p>
            <a:r>
              <a:rPr lang="en-GB" altLang="en-US"/>
              <a:t>There were no reported uses of naloxone during the pilot as compared to 3 reported uses in the year prior to the pilot</a:t>
            </a:r>
          </a:p>
          <a:p>
            <a:r>
              <a:rPr lang="en-GB" altLang="en-US"/>
              <a:t>There were no reported opioid overdoses during the pilot</a:t>
            </a:r>
          </a:p>
          <a:p>
            <a:endParaRPr lang="en-GB" altLang="en-US"/>
          </a:p>
          <a:p>
            <a:endParaRPr lang="en-GB" altLang="en-US"/>
          </a:p>
          <a:p>
            <a:endParaRPr lang="en-GB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>
            <a:extLst>
              <a:ext uri="{FF2B5EF4-FFF2-40B4-BE49-F238E27FC236}">
                <a16:creationId xmlns:a16="http://schemas.microsoft.com/office/drawing/2014/main" id="{BF9D29FA-E366-422F-9815-F060C7EB5E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454025"/>
            <a:ext cx="6997700" cy="1143000"/>
          </a:xfrm>
        </p:spPr>
        <p:txBody>
          <a:bodyPr/>
          <a:lstStyle/>
          <a:p>
            <a:pPr algn="ctr"/>
            <a:r>
              <a:rPr lang="en-GB" altLang="en-US"/>
              <a:t>Results</a:t>
            </a:r>
          </a:p>
        </p:txBody>
      </p:sp>
      <p:sp>
        <p:nvSpPr>
          <p:cNvPr id="11267" name="Content Placeholder 2">
            <a:extLst>
              <a:ext uri="{FF2B5EF4-FFF2-40B4-BE49-F238E27FC236}">
                <a16:creationId xmlns:a16="http://schemas.microsoft.com/office/drawing/2014/main" id="{00E01788-9251-43EE-A70D-A2CFD98CD3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97050"/>
            <a:ext cx="8370888" cy="3276600"/>
          </a:xfrm>
        </p:spPr>
        <p:txBody>
          <a:bodyPr/>
          <a:lstStyle/>
          <a:p>
            <a:r>
              <a:rPr lang="en-GB" altLang="en-US"/>
              <a:t>No gap in treatment during entire pilot</a:t>
            </a:r>
          </a:p>
          <a:p>
            <a:r>
              <a:rPr lang="en-GB" altLang="en-US"/>
              <a:t>Single episode of 6 weeks between injections with one patient who reported no adverse effects</a:t>
            </a:r>
          </a:p>
          <a:p>
            <a:r>
              <a:rPr lang="en-GB" altLang="en-US"/>
              <a:t>12 patients remained on same dose for duration of pilot</a:t>
            </a:r>
          </a:p>
          <a:p>
            <a:r>
              <a:rPr lang="en-GB" altLang="en-US"/>
              <a:t>One patient dropped out of pilot due to a severe tablet fixation and was re-commenced on sublingual buprenorphine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>
            <a:extLst>
              <a:ext uri="{FF2B5EF4-FFF2-40B4-BE49-F238E27FC236}">
                <a16:creationId xmlns:a16="http://schemas.microsoft.com/office/drawing/2014/main" id="{05BFCA7E-B64C-42AD-89A5-8B6C55E837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409575"/>
            <a:ext cx="6997700" cy="1143000"/>
          </a:xfrm>
        </p:spPr>
        <p:txBody>
          <a:bodyPr/>
          <a:lstStyle/>
          <a:p>
            <a:pPr algn="ctr"/>
            <a:r>
              <a:rPr lang="en-GB" altLang="en-US"/>
              <a:t>Results</a:t>
            </a:r>
          </a:p>
        </p:txBody>
      </p:sp>
      <p:sp>
        <p:nvSpPr>
          <p:cNvPr id="12291" name="Content Placeholder 2">
            <a:extLst>
              <a:ext uri="{FF2B5EF4-FFF2-40B4-BE49-F238E27FC236}">
                <a16:creationId xmlns:a16="http://schemas.microsoft.com/office/drawing/2014/main" id="{EBA4B873-4125-4F40-9F07-022AFB109F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2125" y="1911350"/>
            <a:ext cx="8194675" cy="3962400"/>
          </a:xfrm>
        </p:spPr>
        <p:txBody>
          <a:bodyPr/>
          <a:lstStyle/>
          <a:p>
            <a:r>
              <a:rPr lang="en-GB" altLang="en-US"/>
              <a:t>All patients reported a benefit from not attending pharmacy</a:t>
            </a:r>
          </a:p>
          <a:p>
            <a:r>
              <a:rPr lang="en-GB" altLang="en-US"/>
              <a:t>7 patients reported that they felt more stable due to the steady state concentration of buprenorphine which allowed them to engage more in family life and other activities</a:t>
            </a:r>
          </a:p>
          <a:p>
            <a:r>
              <a:rPr lang="en-GB" altLang="en-US"/>
              <a:t>14 patients reported an improvement in well-being and mental health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>
            <a:extLst>
              <a:ext uri="{FF2B5EF4-FFF2-40B4-BE49-F238E27FC236}">
                <a16:creationId xmlns:a16="http://schemas.microsoft.com/office/drawing/2014/main" id="{ABCD389F-CB39-434B-9B41-FA69F69938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1363" y="463550"/>
            <a:ext cx="6997700" cy="1143000"/>
          </a:xfrm>
        </p:spPr>
        <p:txBody>
          <a:bodyPr/>
          <a:lstStyle/>
          <a:p>
            <a:pPr algn="ctr"/>
            <a:r>
              <a:rPr lang="en-GB" altLang="en-US"/>
              <a:t>Patient Reported Benefits</a:t>
            </a:r>
          </a:p>
        </p:txBody>
      </p:sp>
      <p:sp>
        <p:nvSpPr>
          <p:cNvPr id="13315" name="Content Placeholder 2">
            <a:extLst>
              <a:ext uri="{FF2B5EF4-FFF2-40B4-BE49-F238E27FC236}">
                <a16:creationId xmlns:a16="http://schemas.microsoft.com/office/drawing/2014/main" id="{C9A2D6A5-2A13-46C6-BEDC-49D0BF711F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65363"/>
            <a:ext cx="7886700" cy="3263900"/>
          </a:xfrm>
        </p:spPr>
        <p:txBody>
          <a:bodyPr/>
          <a:lstStyle/>
          <a:p>
            <a:r>
              <a:rPr lang="en-GB" altLang="en-US"/>
              <a:t>Not going to pharmacy – stigma, meeting other PWID</a:t>
            </a:r>
          </a:p>
          <a:p>
            <a:r>
              <a:rPr lang="en-GB" altLang="en-US"/>
              <a:t>Going abroad on holiday</a:t>
            </a:r>
          </a:p>
          <a:p>
            <a:r>
              <a:rPr lang="en-GB" altLang="en-US"/>
              <a:t>Facilitation of working arrangements</a:t>
            </a:r>
          </a:p>
          <a:p>
            <a:endParaRPr lang="en-GB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/>
    </p:bldLst>
  </p:timing>
</p:sld>
</file>

<file path=ppt/theme/theme1.xml><?xml version="1.0" encoding="utf-8"?>
<a:theme xmlns:a="http://schemas.openxmlformats.org/drawingml/2006/main" name="NHSLANSC">
  <a:themeElements>
    <a:clrScheme name="NHSLANSC 2">
      <a:dk1>
        <a:srgbClr val="000000"/>
      </a:dk1>
      <a:lt1>
        <a:srgbClr val="FFFFFF"/>
      </a:lt1>
      <a:dk2>
        <a:srgbClr val="0000FF"/>
      </a:dk2>
      <a:lt2>
        <a:srgbClr val="FFFF00"/>
      </a:lt2>
      <a:accent1>
        <a:srgbClr val="FF9900"/>
      </a:accent1>
      <a:accent2>
        <a:srgbClr val="00FFFF"/>
      </a:accent2>
      <a:accent3>
        <a:srgbClr val="AAAAFF"/>
      </a:accent3>
      <a:accent4>
        <a:srgbClr val="DADADA"/>
      </a:accent4>
      <a:accent5>
        <a:srgbClr val="FFCAAA"/>
      </a:accent5>
      <a:accent6>
        <a:srgbClr val="00E7E7"/>
      </a:accent6>
      <a:hlink>
        <a:srgbClr val="FF0000"/>
      </a:hlink>
      <a:folHlink>
        <a:srgbClr val="969696"/>
      </a:folHlink>
    </a:clrScheme>
    <a:fontScheme name="NHSLANSC">
      <a:majorFont>
        <a:latin typeface="StoneSansSemibold"/>
        <a:ea typeface=""/>
        <a:cs typeface=""/>
      </a:majorFont>
      <a:minorFont>
        <a:latin typeface="StoneSansSemibol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lnDef>
  </a:objectDefaults>
  <a:extraClrSchemeLst>
    <a:extraClrScheme>
      <a:clrScheme name="NHSLANSC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HSLANSC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HSLANSC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HSLANSC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HSLANSC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HSLANSC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HSLANSC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EEDA1624F4D3041A85DC9FCA8D9E6F3" ma:contentTypeVersion="12" ma:contentTypeDescription="Create a new document." ma:contentTypeScope="" ma:versionID="cc008d46ac3789e0b78263b74d4c60ec">
  <xsd:schema xmlns:xsd="http://www.w3.org/2001/XMLSchema" xmlns:xs="http://www.w3.org/2001/XMLSchema" xmlns:p="http://schemas.microsoft.com/office/2006/metadata/properties" xmlns:ns2="00f50392-e8d7-4602-aa35-782b291a945d" xmlns:ns3="4b406b48-8e5a-430a-ab3d-247bd70fae64" targetNamespace="http://schemas.microsoft.com/office/2006/metadata/properties" ma:root="true" ma:fieldsID="de3ff5c55f5e9a7c2f28626155889c75" ns2:_="" ns3:_="">
    <xsd:import namespace="00f50392-e8d7-4602-aa35-782b291a945d"/>
    <xsd:import namespace="4b406b48-8e5a-430a-ab3d-247bd70fae6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OCR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f50392-e8d7-4602-aa35-782b291a945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406b48-8e5a-430a-ab3d-247bd70fae64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D5C8F7B-3BD1-41AF-BEF4-161EE9EAF56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0f50392-e8d7-4602-aa35-782b291a945d"/>
    <ds:schemaRef ds:uri="4b406b48-8e5a-430a-ab3d-247bd70fae6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3195DCE-DBE6-4138-BCDC-A5CEE029DDC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1629</TotalTime>
  <Words>421</Words>
  <Application>Microsoft Office PowerPoint</Application>
  <PresentationFormat>On-screen Show (4:3)</PresentationFormat>
  <Paragraphs>51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Times</vt:lpstr>
      <vt:lpstr>Arial</vt:lpstr>
      <vt:lpstr>StoneSansSemibold</vt:lpstr>
      <vt:lpstr>Times New Roman</vt:lpstr>
      <vt:lpstr>NHSLANSC</vt:lpstr>
      <vt:lpstr>NHS Lanarkshire Buvidal Pilot</vt:lpstr>
      <vt:lpstr>NHSL Buvidal Pilot</vt:lpstr>
      <vt:lpstr>Eligibility Criteria</vt:lpstr>
      <vt:lpstr>Patient Demographics</vt:lpstr>
      <vt:lpstr>Results </vt:lpstr>
      <vt:lpstr>Results</vt:lpstr>
      <vt:lpstr>Results</vt:lpstr>
      <vt:lpstr>Results</vt:lpstr>
      <vt:lpstr>Patient Reported Benefits</vt:lpstr>
    </vt:vector>
  </TitlesOfParts>
  <Company>Lanarkshire PCT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Lanarkshire PCT</dc:creator>
  <cp:lastModifiedBy>Jessica Greenhalgh</cp:lastModifiedBy>
  <cp:revision>93</cp:revision>
  <dcterms:created xsi:type="dcterms:W3CDTF">2001-08-14T14:51:23Z</dcterms:created>
  <dcterms:modified xsi:type="dcterms:W3CDTF">2021-03-31T09:00:04Z</dcterms:modified>
</cp:coreProperties>
</file>