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4"/>
  </p:sldMasterIdLst>
  <p:notesMasterIdLst>
    <p:notesMasterId r:id="rId16"/>
  </p:notesMasterIdLst>
  <p:handoutMasterIdLst>
    <p:handoutMasterId r:id="rId17"/>
  </p:handoutMasterIdLst>
  <p:sldIdLst>
    <p:sldId id="440" r:id="rId5"/>
    <p:sldId id="457" r:id="rId6"/>
    <p:sldId id="437" r:id="rId7"/>
    <p:sldId id="456" r:id="rId8"/>
    <p:sldId id="450" r:id="rId9"/>
    <p:sldId id="438" r:id="rId10"/>
    <p:sldId id="451" r:id="rId11"/>
    <p:sldId id="455" r:id="rId12"/>
    <p:sldId id="423" r:id="rId13"/>
    <p:sldId id="453" r:id="rId14"/>
    <p:sldId id="454" r:id="rId15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1CB2224A-2129-4A29-AA35-80D68176A813}">
          <p14:sldIdLst>
            <p14:sldId id="440"/>
            <p14:sldId id="457"/>
            <p14:sldId id="437"/>
            <p14:sldId id="456"/>
            <p14:sldId id="450"/>
            <p14:sldId id="438"/>
            <p14:sldId id="451"/>
            <p14:sldId id="455"/>
            <p14:sldId id="423"/>
            <p14:sldId id="453"/>
            <p14:sldId id="4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95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krovich, Jason (Social Work)" initials="" lastIdx="1" clrIdx="0"/>
  <p:cmAuthor id="7" name="Lindsay King" initials="LK" lastIdx="8" clrIdx="7">
    <p:extLst>
      <p:ext uri="{19B8F6BF-5375-455C-9EA6-DF929625EA0E}">
        <p15:presenceInfo xmlns:p15="http://schemas.microsoft.com/office/powerpoint/2012/main" userId="S::lindsayk@obsidianhg.com::ac12827f-5d1e-4955-a821-f83a62ffd763" providerId="AD"/>
      </p:ext>
    </p:extLst>
  </p:cmAuthor>
  <p:cmAuthor id="1" name="Jennifer Kelly" initials="JK" lastIdx="4" clrIdx="1"/>
  <p:cmAuthor id="2" name="Sam Reed" initials="SR" lastIdx="14" clrIdx="2">
    <p:extLst>
      <p:ext uri="{19B8F6BF-5375-455C-9EA6-DF929625EA0E}">
        <p15:presenceInfo xmlns:p15="http://schemas.microsoft.com/office/powerpoint/2012/main" userId="S::samreed@elementscommunications.com::76776710-7fa2-457f-9db4-9ba72202f90d" providerId="AD"/>
      </p:ext>
    </p:extLst>
  </p:cmAuthor>
  <p:cmAuthor id="3" name="Mandi Watty-Miller" initials="MW" lastIdx="3" clrIdx="3">
    <p:extLst>
      <p:ext uri="{19B8F6BF-5375-455C-9EA6-DF929625EA0E}">
        <p15:presenceInfo xmlns:p15="http://schemas.microsoft.com/office/powerpoint/2012/main" userId="S::mandiwm@obsidianhg.com::8cca5b2c-6fa8-495c-b67a-7ce05997f609" providerId="AD"/>
      </p:ext>
    </p:extLst>
  </p:cmAuthor>
  <p:cmAuthor id="4" name="Ayana Gibbs" initials="AG" lastIdx="10" clrIdx="4">
    <p:extLst>
      <p:ext uri="{19B8F6BF-5375-455C-9EA6-DF929625EA0E}">
        <p15:presenceInfo xmlns:p15="http://schemas.microsoft.com/office/powerpoint/2012/main" userId="S::ayana.gibbs@camurus.com::cf20f632-6f86-4632-b792-2b66259fbb73" providerId="AD"/>
      </p:ext>
    </p:extLst>
  </p:cmAuthor>
  <p:cmAuthor id="5" name="Peter Hjelmström" initials="PH" lastIdx="35" clrIdx="5">
    <p:extLst>
      <p:ext uri="{19B8F6BF-5375-455C-9EA6-DF929625EA0E}">
        <p15:presenceInfo xmlns:p15="http://schemas.microsoft.com/office/powerpoint/2012/main" userId="S::peter.hjelmstrom@camurus.com::a53f350a-95c6-4e54-a3b9-593e64c91ef9" providerId="AD"/>
      </p:ext>
    </p:extLst>
  </p:cmAuthor>
  <p:cmAuthor id="6" name="Trina Ritchie" initials="TR" lastIdx="15" clrIdx="6">
    <p:extLst>
      <p:ext uri="{19B8F6BF-5375-455C-9EA6-DF929625EA0E}">
        <p15:presenceInfo xmlns:p15="http://schemas.microsoft.com/office/powerpoint/2012/main" userId="Trina Ritchi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  <a:srgbClr val="C0504D"/>
    <a:srgbClr val="5FB5CD"/>
    <a:srgbClr val="6ABAD0"/>
    <a:srgbClr val="00CC00"/>
    <a:srgbClr val="3C436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63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912" y="72"/>
      </p:cViewPr>
      <p:guideLst>
        <p:guide orient="horz" pos="2954"/>
        <p:guide pos="3840"/>
      </p:guideLst>
    </p:cSldViewPr>
  </p:slideViewPr>
  <p:outlineViewPr>
    <p:cViewPr>
      <p:scale>
        <a:sx n="33" d="100"/>
        <a:sy n="33" d="100"/>
      </p:scale>
      <p:origin x="0" y="-1310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400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Positive drug screen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Buvidal® 6 months</c:v>
                </c:pt>
                <c:pt idx="1">
                  <c:v>Pre Buvidal®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C5-499B-8F41-3399021F427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Negative drug screen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Buvidal® 6 months</c:v>
                </c:pt>
                <c:pt idx="1">
                  <c:v>Pre Buvidal®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12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EC5-499B-8F41-3399021F427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 test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Buvidal® 6 months</c:v>
                </c:pt>
                <c:pt idx="1">
                  <c:v>Pre Buvidal®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EC5-499B-8F41-3399021F42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5910704"/>
        <c:axId val="315909920"/>
      </c:barChart>
      <c:catAx>
        <c:axId val="315910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Univers" panose="020B0503020202020204" pitchFamily="34" charset="0"/>
                <a:ea typeface="+mn-ea"/>
                <a:cs typeface="+mn-cs"/>
              </a:defRPr>
            </a:pPr>
            <a:endParaRPr lang="en-US"/>
          </a:p>
        </c:txPr>
        <c:crossAx val="315909920"/>
        <c:crosses val="autoZero"/>
        <c:auto val="1"/>
        <c:lblAlgn val="ctr"/>
        <c:lblOffset val="100"/>
        <c:noMultiLvlLbl val="0"/>
      </c:catAx>
      <c:valAx>
        <c:axId val="315909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Univers" panose="020B0503020202020204" pitchFamily="34" charset="0"/>
                    <a:ea typeface="+mn-ea"/>
                    <a:cs typeface="+mn-cs"/>
                  </a:defRPr>
                </a:pPr>
                <a:r>
                  <a:rPr lang="en-GB" sz="1400" dirty="0">
                    <a:solidFill>
                      <a:schemeClr val="tx1"/>
                    </a:solidFill>
                    <a:latin typeface="Univers" panose="020B0503020202020204" pitchFamily="34" charset="0"/>
                  </a:rPr>
                  <a:t>No. of patients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Univers" panose="020B0503020202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Univers" panose="020B0503020202020204" pitchFamily="34" charset="0"/>
                <a:ea typeface="+mn-ea"/>
                <a:cs typeface="+mn-cs"/>
              </a:defRPr>
            </a:pPr>
            <a:endParaRPr lang="en-US"/>
          </a:p>
        </c:txPr>
        <c:crossAx val="315910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Engaged with structured daily activity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Buvidal® 6 months</c:v>
                </c:pt>
                <c:pt idx="1">
                  <c:v>Pre Buvidal®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C5-499B-8F41-3399021F427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engaged with structured daily activity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Buvidal® 6 months</c:v>
                </c:pt>
                <c:pt idx="1">
                  <c:v>Pre Buvidal®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</c:v>
                </c:pt>
                <c:pt idx="1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EC5-499B-8F41-3399021F42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5911488"/>
        <c:axId val="315911880"/>
      </c:barChart>
      <c:catAx>
        <c:axId val="315911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Univers" panose="020B0503020202020204" pitchFamily="34" charset="0"/>
                <a:ea typeface="+mn-ea"/>
                <a:cs typeface="+mn-cs"/>
              </a:defRPr>
            </a:pPr>
            <a:endParaRPr lang="en-US"/>
          </a:p>
        </c:txPr>
        <c:crossAx val="315911880"/>
        <c:crosses val="autoZero"/>
        <c:auto val="1"/>
        <c:lblAlgn val="ctr"/>
        <c:lblOffset val="100"/>
        <c:noMultiLvlLbl val="0"/>
      </c:catAx>
      <c:valAx>
        <c:axId val="3159118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Univers" panose="020B0503020202020204" pitchFamily="34" charset="0"/>
                    <a:ea typeface="+mn-ea"/>
                    <a:cs typeface="+mn-cs"/>
                  </a:defRPr>
                </a:pPr>
                <a:r>
                  <a:rPr lang="en-GB" sz="1400" dirty="0">
                    <a:solidFill>
                      <a:schemeClr val="tx1"/>
                    </a:solidFill>
                    <a:latin typeface="Univers" panose="020B0503020202020204" pitchFamily="34" charset="0"/>
                  </a:rPr>
                  <a:t>No. of patients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Univers" panose="020B0503020202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Univers" panose="020B0503020202020204" pitchFamily="34" charset="0"/>
                <a:ea typeface="+mn-ea"/>
                <a:cs typeface="+mn-cs"/>
              </a:defRPr>
            </a:pPr>
            <a:endParaRPr lang="en-US"/>
          </a:p>
        </c:txPr>
        <c:crossAx val="315911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287FFB-103A-4AB4-9C5C-354DC45487DF}" type="doc">
      <dgm:prSet loTypeId="urn:microsoft.com/office/officeart/2005/8/layout/hProcess9" loCatId="process" qsTypeId="urn:microsoft.com/office/officeart/2005/8/quickstyle/simple1" qsCatId="simple" csTypeId="urn:microsoft.com/office/officeart/2005/8/colors/accent5_2" csCatId="accent5" phldr="1"/>
      <dgm:spPr/>
    </dgm:pt>
    <dgm:pt modelId="{F8B8BE82-29E1-4AE1-9D71-1FD4DAF93D75}">
      <dgm:prSet phldrT="[Text]"/>
      <dgm:spPr/>
      <dgm:t>
        <a:bodyPr/>
        <a:lstStyle/>
        <a:p>
          <a:r>
            <a:rPr lang="en-GB" dirty="0">
              <a:latin typeface="Univers" panose="020B0503020202020204" pitchFamily="34" charset="0"/>
            </a:rPr>
            <a:t>Minimum 3 months on maintenance dose</a:t>
          </a:r>
        </a:p>
      </dgm:t>
    </dgm:pt>
    <dgm:pt modelId="{0FC3E9A0-4A4D-4533-9D57-2D72089ACD04}" type="parTrans" cxnId="{6338BD4B-AB5F-4A49-ADD0-CF4F918BAF8D}">
      <dgm:prSet/>
      <dgm:spPr/>
      <dgm:t>
        <a:bodyPr/>
        <a:lstStyle/>
        <a:p>
          <a:endParaRPr lang="en-GB"/>
        </a:p>
      </dgm:t>
    </dgm:pt>
    <dgm:pt modelId="{A54B7AD0-BA87-4066-8722-64801084099E}" type="sibTrans" cxnId="{6338BD4B-AB5F-4A49-ADD0-CF4F918BAF8D}">
      <dgm:prSet/>
      <dgm:spPr/>
      <dgm:t>
        <a:bodyPr/>
        <a:lstStyle/>
        <a:p>
          <a:endParaRPr lang="en-GB"/>
        </a:p>
      </dgm:t>
    </dgm:pt>
    <dgm:pt modelId="{523FC808-4BFF-4C11-A199-672CC48E7373}">
      <dgm:prSet phldrT="[Text]"/>
      <dgm:spPr/>
      <dgm:t>
        <a:bodyPr/>
        <a:lstStyle/>
        <a:p>
          <a:r>
            <a:rPr lang="en-GB" dirty="0">
              <a:latin typeface="Univers" panose="020B0503020202020204" pitchFamily="34" charset="0"/>
            </a:rPr>
            <a:t>3 months on </a:t>
          </a:r>
          <a:br>
            <a:rPr lang="en-GB" dirty="0">
              <a:latin typeface="Univers" panose="020B0503020202020204" pitchFamily="34" charset="0"/>
            </a:rPr>
          </a:br>
          <a:r>
            <a:rPr lang="en-GB" dirty="0">
              <a:latin typeface="Univers" panose="020B0503020202020204" pitchFamily="34" charset="0"/>
            </a:rPr>
            <a:t>each tapered dose </a:t>
          </a:r>
        </a:p>
      </dgm:t>
    </dgm:pt>
    <dgm:pt modelId="{9DCE49D5-1A1F-4CCB-857E-5214E381D96C}" type="parTrans" cxnId="{70ABA07E-030D-4E18-8FD8-20420C0978F2}">
      <dgm:prSet/>
      <dgm:spPr/>
      <dgm:t>
        <a:bodyPr/>
        <a:lstStyle/>
        <a:p>
          <a:endParaRPr lang="en-GB"/>
        </a:p>
      </dgm:t>
    </dgm:pt>
    <dgm:pt modelId="{E3F7E61D-52A9-40E4-8A4C-327DEF3F4AE2}" type="sibTrans" cxnId="{70ABA07E-030D-4E18-8FD8-20420C0978F2}">
      <dgm:prSet/>
      <dgm:spPr/>
      <dgm:t>
        <a:bodyPr/>
        <a:lstStyle/>
        <a:p>
          <a:endParaRPr lang="en-GB"/>
        </a:p>
      </dgm:t>
    </dgm:pt>
    <dgm:pt modelId="{BC9E1EF5-3620-478F-BD29-A21B28FC3B98}">
      <dgm:prSet phldrT="[Text]"/>
      <dgm:spPr/>
      <dgm:t>
        <a:bodyPr/>
        <a:lstStyle/>
        <a:p>
          <a:r>
            <a:rPr lang="en-GB" dirty="0">
              <a:latin typeface="Univers" panose="020B0503020202020204" pitchFamily="34" charset="0"/>
            </a:rPr>
            <a:t>3 months monitoring after final Buvidal</a:t>
          </a:r>
          <a:r>
            <a:rPr lang="en-GB" baseline="30000" dirty="0">
              <a:latin typeface="Arial" panose="020B0604020202020204" pitchFamily="34" charset="0"/>
              <a:cs typeface="Arial" panose="020B0604020202020204" pitchFamily="34" charset="0"/>
            </a:rPr>
            <a:t>®</a:t>
          </a:r>
          <a:r>
            <a:rPr lang="en-GB" dirty="0">
              <a:latin typeface="Univers" panose="020B0503020202020204" pitchFamily="34" charset="0"/>
            </a:rPr>
            <a:t> 64 mg monthly dose</a:t>
          </a:r>
        </a:p>
      </dgm:t>
    </dgm:pt>
    <dgm:pt modelId="{6C4261F3-95D7-4EC5-AADC-CCD726C0765F}" type="parTrans" cxnId="{F534414A-90E0-4608-94E2-F286776F09D9}">
      <dgm:prSet/>
      <dgm:spPr/>
      <dgm:t>
        <a:bodyPr/>
        <a:lstStyle/>
        <a:p>
          <a:endParaRPr lang="en-GB"/>
        </a:p>
      </dgm:t>
    </dgm:pt>
    <dgm:pt modelId="{9CDE14C0-F101-4C4A-BE4B-BB88DD796C54}" type="sibTrans" cxnId="{F534414A-90E0-4608-94E2-F286776F09D9}">
      <dgm:prSet/>
      <dgm:spPr/>
      <dgm:t>
        <a:bodyPr/>
        <a:lstStyle/>
        <a:p>
          <a:endParaRPr lang="en-GB"/>
        </a:p>
      </dgm:t>
    </dgm:pt>
    <dgm:pt modelId="{A25D355D-9299-4840-9F44-CB37B7A33F74}" type="pres">
      <dgm:prSet presAssocID="{81287FFB-103A-4AB4-9C5C-354DC45487DF}" presName="CompostProcess" presStyleCnt="0">
        <dgm:presLayoutVars>
          <dgm:dir/>
          <dgm:resizeHandles val="exact"/>
        </dgm:presLayoutVars>
      </dgm:prSet>
      <dgm:spPr/>
    </dgm:pt>
    <dgm:pt modelId="{D4290B2D-74A7-4EC8-BD3A-85B5AFC6058C}" type="pres">
      <dgm:prSet presAssocID="{81287FFB-103A-4AB4-9C5C-354DC45487DF}" presName="arrow" presStyleLbl="bgShp" presStyleIdx="0" presStyleCnt="1" custScaleX="117647"/>
      <dgm:spPr/>
    </dgm:pt>
    <dgm:pt modelId="{A7CFE122-EAD2-4F4C-ADAC-9817A5F9ABF5}" type="pres">
      <dgm:prSet presAssocID="{81287FFB-103A-4AB4-9C5C-354DC45487DF}" presName="linearProcess" presStyleCnt="0"/>
      <dgm:spPr/>
    </dgm:pt>
    <dgm:pt modelId="{A3CE5CCB-F25C-45B7-BAD0-ED233EA21158}" type="pres">
      <dgm:prSet presAssocID="{F8B8BE82-29E1-4AE1-9D71-1FD4DAF93D75}" presName="textNode" presStyleLbl="node1" presStyleIdx="0" presStyleCnt="3" custScaleX="92034" custLinFactNeighborX="-33875" custLinFactNeighborY="5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2A1CD2-F206-4D4A-B8DC-3A4AE9564A0F}" type="pres">
      <dgm:prSet presAssocID="{A54B7AD0-BA87-4066-8722-64801084099E}" presName="sibTrans" presStyleCnt="0"/>
      <dgm:spPr/>
    </dgm:pt>
    <dgm:pt modelId="{6C5FC3ED-1988-4006-BE97-D442F8CAE3FB}" type="pres">
      <dgm:prSet presAssocID="{523FC808-4BFF-4C11-A199-672CC48E7373}" presName="textNode" presStyleLbl="node1" presStyleIdx="1" presStyleCnt="3" custScaleX="92419" custLinFactX="-1170" custLinFactNeighborX="-100000" custLinFactNeighborY="110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D7F51D4-B476-4A6B-B1CC-59F8AC56E08B}" type="pres">
      <dgm:prSet presAssocID="{E3F7E61D-52A9-40E4-8A4C-327DEF3F4AE2}" presName="sibTrans" presStyleCnt="0"/>
      <dgm:spPr/>
    </dgm:pt>
    <dgm:pt modelId="{48319E53-7F55-4470-8796-DC1D1AB6DEC4}" type="pres">
      <dgm:prSet presAssocID="{BC9E1EF5-3620-478F-BD29-A21B28FC3B98}" presName="textNode" presStyleLbl="node1" presStyleIdx="2" presStyleCnt="3" custScaleX="94634" custLinFactX="-6069" custLinFactNeighborX="-100000" custLinFactNeighborY="107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95F3CC8-0099-4FD5-8D52-5A36CDBA2AE8}" type="presOf" srcId="{81287FFB-103A-4AB4-9C5C-354DC45487DF}" destId="{A25D355D-9299-4840-9F44-CB37B7A33F74}" srcOrd="0" destOrd="0" presId="urn:microsoft.com/office/officeart/2005/8/layout/hProcess9"/>
    <dgm:cxn modelId="{7CC33CE2-C165-408F-A571-DD59E4806B5D}" type="presOf" srcId="{F8B8BE82-29E1-4AE1-9D71-1FD4DAF93D75}" destId="{A3CE5CCB-F25C-45B7-BAD0-ED233EA21158}" srcOrd="0" destOrd="0" presId="urn:microsoft.com/office/officeart/2005/8/layout/hProcess9"/>
    <dgm:cxn modelId="{F534414A-90E0-4608-94E2-F286776F09D9}" srcId="{81287FFB-103A-4AB4-9C5C-354DC45487DF}" destId="{BC9E1EF5-3620-478F-BD29-A21B28FC3B98}" srcOrd="2" destOrd="0" parTransId="{6C4261F3-95D7-4EC5-AADC-CCD726C0765F}" sibTransId="{9CDE14C0-F101-4C4A-BE4B-BB88DD796C54}"/>
    <dgm:cxn modelId="{FC71B7DA-EECC-4F84-BB6D-2D2E5B132A6A}" type="presOf" srcId="{BC9E1EF5-3620-478F-BD29-A21B28FC3B98}" destId="{48319E53-7F55-4470-8796-DC1D1AB6DEC4}" srcOrd="0" destOrd="0" presId="urn:microsoft.com/office/officeart/2005/8/layout/hProcess9"/>
    <dgm:cxn modelId="{70ABA07E-030D-4E18-8FD8-20420C0978F2}" srcId="{81287FFB-103A-4AB4-9C5C-354DC45487DF}" destId="{523FC808-4BFF-4C11-A199-672CC48E7373}" srcOrd="1" destOrd="0" parTransId="{9DCE49D5-1A1F-4CCB-857E-5214E381D96C}" sibTransId="{E3F7E61D-52A9-40E4-8A4C-327DEF3F4AE2}"/>
    <dgm:cxn modelId="{6338BD4B-AB5F-4A49-ADD0-CF4F918BAF8D}" srcId="{81287FFB-103A-4AB4-9C5C-354DC45487DF}" destId="{F8B8BE82-29E1-4AE1-9D71-1FD4DAF93D75}" srcOrd="0" destOrd="0" parTransId="{0FC3E9A0-4A4D-4533-9D57-2D72089ACD04}" sibTransId="{A54B7AD0-BA87-4066-8722-64801084099E}"/>
    <dgm:cxn modelId="{1358A782-3E32-496B-9230-1E3717ACE69E}" type="presOf" srcId="{523FC808-4BFF-4C11-A199-672CC48E7373}" destId="{6C5FC3ED-1988-4006-BE97-D442F8CAE3FB}" srcOrd="0" destOrd="0" presId="urn:microsoft.com/office/officeart/2005/8/layout/hProcess9"/>
    <dgm:cxn modelId="{D1465184-0C56-42E9-A0DD-B23AA9E050BB}" type="presParOf" srcId="{A25D355D-9299-4840-9F44-CB37B7A33F74}" destId="{D4290B2D-74A7-4EC8-BD3A-85B5AFC6058C}" srcOrd="0" destOrd="0" presId="urn:microsoft.com/office/officeart/2005/8/layout/hProcess9"/>
    <dgm:cxn modelId="{AA3D11C7-B051-4933-971C-B46F8CCBE036}" type="presParOf" srcId="{A25D355D-9299-4840-9F44-CB37B7A33F74}" destId="{A7CFE122-EAD2-4F4C-ADAC-9817A5F9ABF5}" srcOrd="1" destOrd="0" presId="urn:microsoft.com/office/officeart/2005/8/layout/hProcess9"/>
    <dgm:cxn modelId="{5C2B3C72-711D-4017-8328-F5AAE1C2ECD4}" type="presParOf" srcId="{A7CFE122-EAD2-4F4C-ADAC-9817A5F9ABF5}" destId="{A3CE5CCB-F25C-45B7-BAD0-ED233EA21158}" srcOrd="0" destOrd="0" presId="urn:microsoft.com/office/officeart/2005/8/layout/hProcess9"/>
    <dgm:cxn modelId="{2E7730C5-1AD6-4D13-A9AB-FD946145C41F}" type="presParOf" srcId="{A7CFE122-EAD2-4F4C-ADAC-9817A5F9ABF5}" destId="{EC2A1CD2-F206-4D4A-B8DC-3A4AE9564A0F}" srcOrd="1" destOrd="0" presId="urn:microsoft.com/office/officeart/2005/8/layout/hProcess9"/>
    <dgm:cxn modelId="{7F6275F2-1CEB-4A13-B12A-4892217DB3F3}" type="presParOf" srcId="{A7CFE122-EAD2-4F4C-ADAC-9817A5F9ABF5}" destId="{6C5FC3ED-1988-4006-BE97-D442F8CAE3FB}" srcOrd="2" destOrd="0" presId="urn:microsoft.com/office/officeart/2005/8/layout/hProcess9"/>
    <dgm:cxn modelId="{9DFB8827-2A4A-45A1-A5F9-B191E7A913A0}" type="presParOf" srcId="{A7CFE122-EAD2-4F4C-ADAC-9817A5F9ABF5}" destId="{ED7F51D4-B476-4A6B-B1CC-59F8AC56E08B}" srcOrd="3" destOrd="0" presId="urn:microsoft.com/office/officeart/2005/8/layout/hProcess9"/>
    <dgm:cxn modelId="{AD33FC44-5CD2-49B2-A6A2-3F1839DBF719}" type="presParOf" srcId="{A7CFE122-EAD2-4F4C-ADAC-9817A5F9ABF5}" destId="{48319E53-7F55-4470-8796-DC1D1AB6DEC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90B2D-74A7-4EC8-BD3A-85B5AFC6058C}">
      <dsp:nvSpPr>
        <dsp:cNvPr id="0" name=""/>
        <dsp:cNvSpPr/>
      </dsp:nvSpPr>
      <dsp:spPr>
        <a:xfrm>
          <a:off x="2" y="0"/>
          <a:ext cx="9577585" cy="2086378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CE5CCB-F25C-45B7-BAD0-ED233EA21158}">
      <dsp:nvSpPr>
        <dsp:cNvPr id="0" name=""/>
        <dsp:cNvSpPr/>
      </dsp:nvSpPr>
      <dsp:spPr>
        <a:xfrm>
          <a:off x="265336" y="630453"/>
          <a:ext cx="2837211" cy="83455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>
              <a:latin typeface="Univers" panose="020B0503020202020204" pitchFamily="34" charset="0"/>
            </a:rPr>
            <a:t>Minimum 3 months on maintenance dose</a:t>
          </a:r>
        </a:p>
      </dsp:txBody>
      <dsp:txXfrm>
        <a:off x="306075" y="671192"/>
        <a:ext cx="2755733" cy="753073"/>
      </dsp:txXfrm>
    </dsp:sp>
    <dsp:sp modelId="{6C5FC3ED-1988-4006-BE97-D442F8CAE3FB}">
      <dsp:nvSpPr>
        <dsp:cNvPr id="0" name=""/>
        <dsp:cNvSpPr/>
      </dsp:nvSpPr>
      <dsp:spPr>
        <a:xfrm>
          <a:off x="3122559" y="635168"/>
          <a:ext cx="2849080" cy="83455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>
              <a:latin typeface="Univers" panose="020B0503020202020204" pitchFamily="34" charset="0"/>
            </a:rPr>
            <a:t>3 months on </a:t>
          </a:r>
          <a:br>
            <a:rPr lang="en-GB" sz="1500" kern="1200" dirty="0">
              <a:latin typeface="Univers" panose="020B0503020202020204" pitchFamily="34" charset="0"/>
            </a:rPr>
          </a:br>
          <a:r>
            <a:rPr lang="en-GB" sz="1500" kern="1200" dirty="0">
              <a:latin typeface="Univers" panose="020B0503020202020204" pitchFamily="34" charset="0"/>
            </a:rPr>
            <a:t>each tapered dose </a:t>
          </a:r>
        </a:p>
      </dsp:txBody>
      <dsp:txXfrm>
        <a:off x="3163298" y="675907"/>
        <a:ext cx="2767602" cy="753073"/>
      </dsp:txXfrm>
    </dsp:sp>
    <dsp:sp modelId="{48319E53-7F55-4470-8796-DC1D1AB6DEC4}">
      <dsp:nvSpPr>
        <dsp:cNvPr id="0" name=""/>
        <dsp:cNvSpPr/>
      </dsp:nvSpPr>
      <dsp:spPr>
        <a:xfrm>
          <a:off x="5986164" y="634909"/>
          <a:ext cx="2917364" cy="83455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>
              <a:latin typeface="Univers" panose="020B0503020202020204" pitchFamily="34" charset="0"/>
            </a:rPr>
            <a:t>3 months monitoring after final Buvidal</a:t>
          </a:r>
          <a:r>
            <a:rPr lang="en-GB" sz="1500" kern="1200" baseline="30000" dirty="0">
              <a:latin typeface="Arial" panose="020B0604020202020204" pitchFamily="34" charset="0"/>
              <a:cs typeface="Arial" panose="020B0604020202020204" pitchFamily="34" charset="0"/>
            </a:rPr>
            <a:t>®</a:t>
          </a:r>
          <a:r>
            <a:rPr lang="en-GB" sz="1500" kern="1200" dirty="0">
              <a:latin typeface="Univers" panose="020B0503020202020204" pitchFamily="34" charset="0"/>
            </a:rPr>
            <a:t> 64 mg monthly dose</a:t>
          </a:r>
        </a:p>
      </dsp:txBody>
      <dsp:txXfrm>
        <a:off x="6026903" y="675648"/>
        <a:ext cx="2835886" cy="753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4446B57-4EE2-431E-8167-B3764D5A227B}" type="datetimeFigureOut">
              <a:rPr lang="en-GB"/>
              <a:pPr>
                <a:defRPr/>
              </a:pPr>
              <a:t>26/01/2021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1F7EDDD-BE1C-4199-887A-2C930AA4C9F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764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8F4D858-3231-4767-B8CF-B75CCBA4DD70}" type="datetimeFigureOut">
              <a:rPr lang="en-GB"/>
              <a:pPr>
                <a:defRPr/>
              </a:pPr>
              <a:t>26/01/2021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196363B-3C44-4322-A051-12DB9020448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205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96363B-3C44-4322-A051-12DB9020448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099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96363B-3C44-4322-A051-12DB9020448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905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Two CAT teams in SW buildings</a:t>
            </a:r>
          </a:p>
          <a:p>
            <a:endParaRPr lang="en-GB" dirty="0"/>
          </a:p>
          <a:p>
            <a:r>
              <a:rPr lang="en-GB" dirty="0"/>
              <a:t>March 2019</a:t>
            </a:r>
          </a:p>
          <a:p>
            <a:r>
              <a:rPr lang="en-GB" dirty="0"/>
              <a:t>20 identified by MDT discussion SMO / MO / PIP / care managers</a:t>
            </a:r>
          </a:p>
          <a:p>
            <a:endParaRPr lang="en-GB" dirty="0"/>
          </a:p>
          <a:p>
            <a:r>
              <a:rPr lang="en-GB" dirty="0"/>
              <a:t>Maintenance</a:t>
            </a:r>
            <a:r>
              <a:rPr lang="en-GB" baseline="0" dirty="0"/>
              <a:t> sublingual buprenorphine</a:t>
            </a:r>
          </a:p>
          <a:p>
            <a:r>
              <a:rPr lang="en-GB" baseline="0" dirty="0"/>
              <a:t>Attending appointments – wanted experience of use of new medication, not study who does well.</a:t>
            </a:r>
          </a:p>
          <a:p>
            <a:endParaRPr lang="en-GB" baseline="0" dirty="0"/>
          </a:p>
          <a:p>
            <a:r>
              <a:rPr lang="en-GB" baseline="0" dirty="0"/>
              <a:t>Variety operational issues to consider before commenced pilot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96363B-3C44-4322-A051-12DB90204482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065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96363B-3C44-4322-A051-12DB90204482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807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96363B-3C44-4322-A051-12DB9020448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681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96363B-3C44-4322-A051-12DB90204482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1333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April 2020 the South team had 40 people who had been using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buvidal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more than 3months- we contacted them by telephone and asked to take part in a patient satisfaction questionnaire called the PMSQ-M.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34 agreed to take part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age and sex of this group were representative of our OST population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average time on treatment prior to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buvidal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8.5 years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patients had no previous experience treatment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scored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saftisfaction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a Scale of 1-6 with extremely satisfied being 1 and very satisfied being 2 through to 6 being Extremely dissatisfied – all patients scored 1  or 2 so 100% were satisfied with treatment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patients with previous experience of OST reported a preference for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buvidal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Finally, 1/3 of patients reported spontaneous comments from family on various positive changes since starting on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buvidal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96363B-3C44-4322-A051-12DB90204482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5432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96363B-3C44-4322-A051-12DB90204482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042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>
                <a:latin typeface="Univers Light" panose="020B04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  <a:latin typeface="Univers" panose="020B0503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F466F-BDA4-4F18-9C7B-FF0A9A1B0E80}" type="datetime1">
              <a:rPr lang="en-US"/>
              <a:pPr>
                <a:defRPr/>
              </a:pPr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162AE-5BCC-4924-BC53-955F8CCFA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0076C729-0638-48BC-AE5F-31E7B7BE778B}" type="datetimeFigureOut">
              <a:rPr lang="en-GB"/>
              <a:pPr>
                <a:defRPr/>
              </a:pPr>
              <a:t>26/01/2021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99358B67-862D-4592-B3DD-A432A98CAEF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3366FFD9-2355-4893-80B8-C60833DFAC95}" type="datetimeFigureOut">
              <a:rPr lang="en-GB"/>
              <a:pPr>
                <a:defRPr/>
              </a:pPr>
              <a:t>26/01/2021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06728B35-48FC-48D2-88FF-E66EF87C9E2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dirty="0"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68BC41C0-B3C2-46B5-BD9A-EE3A0BBB0E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D32B78F9-87E9-4237-B791-47485B760187}" type="datetimeFigureOut">
              <a:rPr lang="en-GB"/>
              <a:pPr>
                <a:defRPr/>
              </a:pPr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FC3AC093-4BDE-420F-B1F2-B4A7E8531B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42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7646" y="274638"/>
            <a:ext cx="10239554" cy="596630"/>
          </a:xfrm>
        </p:spPr>
        <p:txBody>
          <a:bodyPr/>
          <a:lstStyle>
            <a:lvl1pPr algn="l">
              <a:defRPr sz="3400" baseline="0">
                <a:latin typeface="Univers Light" panose="020B04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aseline="0">
                <a:latin typeface="Univers" panose="020B0503020202020204" pitchFamily="34" charset="0"/>
              </a:defRPr>
            </a:lvl1pPr>
            <a:lvl2pPr>
              <a:defRPr sz="2000" baseline="0">
                <a:latin typeface="Univers" panose="020B0503020202020204" pitchFamily="34" charset="0"/>
              </a:defRPr>
            </a:lvl2pPr>
            <a:lvl3pPr>
              <a:defRPr sz="2000" baseline="0">
                <a:latin typeface="Univers" panose="020B0503020202020204" pitchFamily="34" charset="0"/>
              </a:defRPr>
            </a:lvl3pPr>
            <a:lvl4pPr>
              <a:defRPr sz="2000" baseline="0">
                <a:latin typeface="Univers" panose="020B0503020202020204" pitchFamily="34" charset="0"/>
              </a:defRPr>
            </a:lvl4pPr>
            <a:lvl5pPr>
              <a:defRPr sz="2000" baseline="0">
                <a:latin typeface="Univers" panose="020B05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D32B78F9-87E9-4237-B791-47485B760187}" type="datetimeFigureOut">
              <a:rPr lang="en-GB"/>
              <a:pPr>
                <a:defRPr/>
              </a:pPr>
              <a:t>26/01/2021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FC3AC093-4BDE-420F-B1F2-B4A7E8531B8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B80D59AC-F649-4CB1-923B-868468A1D5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6056402"/>
            <a:ext cx="10972800" cy="527050"/>
          </a:xfrm>
        </p:spPr>
        <p:txBody>
          <a:bodyPr anchor="b"/>
          <a:lstStyle>
            <a:lvl1pPr marL="0" indent="0">
              <a:buNone/>
              <a:defRPr sz="1200" baseline="0">
                <a:latin typeface="Univers" panose="020B0503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C6C1D940-ED8F-4F46-A630-D26FC174381B}" type="datetimeFigureOut">
              <a:rPr lang="en-GB"/>
              <a:pPr>
                <a:defRPr/>
              </a:pPr>
              <a:t>26/01/2021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3AFD2C0B-A3BF-4354-993D-A6743FD22D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8A0334FA-8835-42AC-AD3B-E864227BAFD4}" type="datetimeFigureOut">
              <a:rPr lang="en-GB"/>
              <a:pPr>
                <a:defRPr/>
              </a:pPr>
              <a:t>26/01/2021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8DF6B98D-7382-427E-BBE7-0040B95DF27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0" i="0" baseline="0">
                <a:latin typeface="Univers" panose="020B05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0" i="0" baseline="0">
                <a:latin typeface="Univers" panose="020B05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A4A74AF9-A7A5-4DE9-9D93-994CE50B487F}" type="datetimeFigureOut">
              <a:rPr lang="en-GB"/>
              <a:pPr>
                <a:defRPr/>
              </a:pPr>
              <a:t>26/01/2021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7E61BA3F-EBC0-43A2-B215-5BD8DD033DF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8F9E884D-76DE-4590-A320-1D88F1B87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646" y="274638"/>
            <a:ext cx="10239554" cy="596630"/>
          </a:xfrm>
        </p:spPr>
        <p:txBody>
          <a:bodyPr/>
          <a:lstStyle>
            <a:lvl1pPr algn="l">
              <a:defRPr sz="3400" baseline="0">
                <a:latin typeface="Univers Light" panose="020B04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xmlns="" id="{E315606C-8B19-497F-940F-9EB5389519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6056402"/>
            <a:ext cx="10972800" cy="527050"/>
          </a:xfrm>
        </p:spPr>
        <p:txBody>
          <a:bodyPr anchor="b"/>
          <a:lstStyle>
            <a:lvl1pPr marL="0" indent="0">
              <a:buNone/>
              <a:defRPr sz="1200" baseline="0">
                <a:latin typeface="Univers" panose="020B0503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393B3754-1E93-42E3-9446-B1BF28056B6F}" type="datetimeFigureOut">
              <a:rPr lang="en-GB"/>
              <a:pPr>
                <a:defRPr/>
              </a:pPr>
              <a:t>26/01/2021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23EB487C-4D7B-41FF-AA91-DCE246E6C70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D3B0E5F1-2A71-4AF4-BED3-04197C2B6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646" y="274638"/>
            <a:ext cx="10239554" cy="596630"/>
          </a:xfrm>
        </p:spPr>
        <p:txBody>
          <a:bodyPr/>
          <a:lstStyle>
            <a:lvl1pPr algn="l">
              <a:defRPr sz="3400" baseline="0">
                <a:latin typeface="Univers Light" panose="020B04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xmlns="" id="{A7E413F8-CAED-435F-8F41-7836642EFE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6056402"/>
            <a:ext cx="10972800" cy="527050"/>
          </a:xfrm>
        </p:spPr>
        <p:txBody>
          <a:bodyPr anchor="b"/>
          <a:lstStyle>
            <a:lvl1pPr marL="0" indent="0">
              <a:buNone/>
              <a:defRPr sz="1200" baseline="0">
                <a:latin typeface="Univers" panose="020B0503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D2A1CFFA-C2F8-4BB2-9D4E-4BEB6C26BDE5}" type="datetimeFigureOut">
              <a:rPr lang="en-GB"/>
              <a:pPr>
                <a:defRPr/>
              </a:pPr>
              <a:t>26/01/2021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7BD9CD66-439E-4E0D-BDE3-D49DBB0845D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86AF172E-A879-4D36-B5DF-12C5FC3F9EA5}" type="datetimeFigureOut">
              <a:rPr lang="en-GB"/>
              <a:pPr>
                <a:defRPr/>
              </a:pPr>
              <a:t>26/01/2021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49A5130F-5460-4579-9A16-A62206EB9B8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DADBCC20-646C-4304-9438-D98E235369FB}" type="datetimeFigureOut">
              <a:rPr lang="en-GB"/>
              <a:pPr>
                <a:defRPr/>
              </a:pPr>
              <a:t>26/01/2021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1A13AC9D-4289-4BD6-B269-255072C42C3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E53857-F94D-4EBC-B787-BAD2A6D0645A}" type="datetimeFigureOut">
              <a:rPr lang="en-GB"/>
              <a:pPr>
                <a:defRPr/>
              </a:pPr>
              <a:t>26/01/2021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D292D5-7CE6-4F43-896B-7618570A7D4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593850" y="0"/>
            <a:ext cx="10601325" cy="990600"/>
          </a:xfrm>
          <a:prstGeom prst="rect">
            <a:avLst/>
          </a:prstGeom>
          <a:solidFill>
            <a:srgbClr val="C1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18440" name="Picture 7"/>
          <p:cNvPicPr>
            <a:picLocks noChangeAspect="1"/>
          </p:cNvPicPr>
          <p:nvPr userDrawn="1"/>
        </p:nvPicPr>
        <p:blipFill>
          <a:blip r:embed="rId15" cstate="print"/>
          <a:srcRect l="426" r="1968"/>
          <a:stretch>
            <a:fillRect/>
          </a:stretch>
        </p:blipFill>
        <p:spPr bwMode="auto">
          <a:xfrm>
            <a:off x="1588" y="0"/>
            <a:ext cx="152558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9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460038" y="6010275"/>
            <a:ext cx="1577975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59" b="25288"/>
          <a:stretch/>
        </p:blipFill>
        <p:spPr>
          <a:xfrm>
            <a:off x="0" y="4911888"/>
            <a:ext cx="10344198" cy="1946112"/>
          </a:xfrm>
          <a:prstGeom prst="rect">
            <a:avLst/>
          </a:prstGeom>
        </p:spPr>
      </p:pic>
      <p:sp>
        <p:nvSpPr>
          <p:cNvPr id="7" name="Subtitle 4"/>
          <p:cNvSpPr txBox="1">
            <a:spLocks/>
          </p:cNvSpPr>
          <p:nvPr/>
        </p:nvSpPr>
        <p:spPr bwMode="auto">
          <a:xfrm>
            <a:off x="1941342" y="1818248"/>
            <a:ext cx="8534400" cy="2896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 baseline="0">
                <a:solidFill>
                  <a:schemeClr val="tx1"/>
                </a:solidFill>
                <a:latin typeface="Univers" panose="020B0503020202020204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 baseline="0">
                <a:solidFill>
                  <a:schemeClr val="tx1"/>
                </a:solidFill>
                <a:latin typeface="Univers" panose="020B0503020202020204" pitchFamily="34" charset="0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 baseline="0">
                <a:solidFill>
                  <a:schemeClr val="tx1"/>
                </a:solidFill>
                <a:latin typeface="Univers" panose="020B0503020202020204" pitchFamily="34" charset="0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 baseline="0">
                <a:solidFill>
                  <a:schemeClr val="tx1"/>
                </a:solidFill>
                <a:latin typeface="Univers" panose="020B0503020202020204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 baseline="0">
                <a:solidFill>
                  <a:schemeClr val="tx1"/>
                </a:solidFill>
                <a:latin typeface="Univers" panose="020B05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600" dirty="0" smtClean="0"/>
              <a:t>Trina Ritchie, Lead Clinician</a:t>
            </a:r>
          </a:p>
          <a:p>
            <a:pPr marL="0" indent="0" algn="ctr">
              <a:buNone/>
            </a:pPr>
            <a:r>
              <a:rPr lang="en-GB" sz="3600" dirty="0" smtClean="0"/>
              <a:t>Jennifer Kelly, Pharmacist Prescriber</a:t>
            </a:r>
          </a:p>
          <a:p>
            <a:pPr marL="0" indent="0" algn="ctr">
              <a:buNone/>
            </a:pPr>
            <a:endParaRPr lang="en-GB" sz="3600" dirty="0" smtClean="0"/>
          </a:p>
          <a:p>
            <a:pPr marL="0" indent="0" algn="ctr">
              <a:buNone/>
            </a:pPr>
            <a:r>
              <a:rPr lang="en-GB" sz="3600" dirty="0" smtClean="0"/>
              <a:t>NHS GGC Alcohol Drug Recovery Services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77002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134" y="1047053"/>
            <a:ext cx="9391131" cy="5536399"/>
          </a:xfrm>
        </p:spPr>
      </p:pic>
    </p:spTree>
    <p:extLst>
      <p:ext uri="{BB962C8B-B14F-4D97-AF65-F5344CB8AC3E}">
        <p14:creationId xmlns:p14="http://schemas.microsoft.com/office/powerpoint/2010/main" val="171597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757" y="201095"/>
            <a:ext cx="4721902" cy="6456479"/>
          </a:xfr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9073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41388"/>
            <a:ext cx="10972800" cy="1143000"/>
          </a:xfrm>
        </p:spPr>
        <p:txBody>
          <a:bodyPr/>
          <a:lstStyle/>
          <a:p>
            <a:pPr algn="l"/>
            <a:r>
              <a:rPr lang="en-GB" sz="3600" dirty="0">
                <a:solidFill>
                  <a:srgbClr val="3C43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84388"/>
            <a:ext cx="10972800" cy="3695700"/>
          </a:xfrm>
        </p:spPr>
        <p:txBody>
          <a:bodyPr/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Speakers fees and advisory board fees from Camurus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Grants from Indivior</a:t>
            </a:r>
          </a:p>
        </p:txBody>
      </p:sp>
    </p:spTree>
    <p:extLst>
      <p:ext uri="{BB962C8B-B14F-4D97-AF65-F5344CB8AC3E}">
        <p14:creationId xmlns:p14="http://schemas.microsoft.com/office/powerpoint/2010/main" val="3251372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Current progress in </a:t>
            </a:r>
            <a:r>
              <a:rPr lang="en-GB" noProof="0" dirty="0" smtClean="0"/>
              <a:t>Greater Glasgow and Clyde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Patient-centred </a:t>
            </a:r>
            <a:r>
              <a:rPr lang="en-GB" sz="2800" dirty="0"/>
              <a:t>care prioritising ethos of:</a:t>
            </a:r>
            <a:br>
              <a:rPr lang="en-GB" sz="2800" dirty="0"/>
            </a:br>
            <a:r>
              <a:rPr lang="en-GB" sz="2800" dirty="0"/>
              <a:t>“right medication, right </a:t>
            </a:r>
            <a:r>
              <a:rPr lang="en-GB" sz="2800" dirty="0" smtClean="0"/>
              <a:t>product, right dose” </a:t>
            </a:r>
          </a:p>
          <a:p>
            <a:endParaRPr lang="en-GB" sz="1200" dirty="0"/>
          </a:p>
          <a:p>
            <a:r>
              <a:rPr lang="en-GB" sz="2800" dirty="0"/>
              <a:t>Exclusion criteria* (although not absolute):</a:t>
            </a:r>
          </a:p>
          <a:p>
            <a:pPr lvl="1"/>
            <a:r>
              <a:rPr lang="en-GB" sz="2400" dirty="0"/>
              <a:t>Prefers treatment with methadone or transmucosal buprenorphine</a:t>
            </a:r>
          </a:p>
          <a:p>
            <a:pPr lvl="1"/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Has other pharmacy instalment dispensing i.e. HIV anti-retrovirals</a:t>
            </a:r>
          </a:p>
          <a:p>
            <a:pPr lvl="1"/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Is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pregnant</a:t>
            </a:r>
          </a:p>
          <a:p>
            <a:pPr marL="457200" lvl="1" indent="0">
              <a:buNone/>
            </a:pPr>
            <a:endParaRPr lang="en-GB" sz="1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2800" dirty="0"/>
              <a:t>Currently over </a:t>
            </a:r>
            <a:r>
              <a:rPr lang="en-GB" sz="2800" dirty="0" smtClean="0"/>
              <a:t>200 </a:t>
            </a:r>
            <a:r>
              <a:rPr lang="en-GB" sz="2800" dirty="0"/>
              <a:t>patients in treatment with Buvidal®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AA541653-591D-4474-99FF-127D18A364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noProof="0" dirty="0"/>
              <a:t>*In addition to contraindications listed in the </a:t>
            </a:r>
            <a:r>
              <a:rPr lang="en-GB" noProof="0" dirty="0" smtClean="0"/>
              <a:t>Buvidal</a:t>
            </a:r>
            <a:r>
              <a:rPr lang="en-GB" noProof="0" dirty="0"/>
              <a:t>® (buprenorphine) SmPC. Camurus AB. </a:t>
            </a:r>
            <a:r>
              <a:rPr lang="en-GB" dirty="0"/>
              <a:t>18 June 2020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825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41388"/>
            <a:ext cx="10972800" cy="1143000"/>
          </a:xfrm>
        </p:spPr>
        <p:txBody>
          <a:bodyPr/>
          <a:lstStyle/>
          <a:p>
            <a:pPr algn="l"/>
            <a:r>
              <a:rPr lang="en-GB" sz="3600" dirty="0">
                <a:solidFill>
                  <a:srgbClr val="3C43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Pilot Injectable Prolonged Release Buprenorphine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84388"/>
            <a:ext cx="8046217" cy="3695700"/>
          </a:xfrm>
        </p:spPr>
        <p:txBody>
          <a:bodyPr/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Two CAT teams in South Glasgow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500 individuals on OAT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19% prescribed buprenorphine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Identified 20 individuals on sublingual buprenorphine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Excluded recent problematic drug use, non-fatal overdose, physical health issues, other instalment medications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EC4AAA41-3864-419A-AA09-CDC117A9CF08}"/>
              </a:ext>
            </a:extLst>
          </p:cNvPr>
          <p:cNvGrpSpPr/>
          <p:nvPr/>
        </p:nvGrpSpPr>
        <p:grpSpPr>
          <a:xfrm>
            <a:off x="8849716" y="1826569"/>
            <a:ext cx="3187474" cy="2337691"/>
            <a:chOff x="8425448" y="1486188"/>
            <a:chExt cx="3187474" cy="233769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25448" y="1486188"/>
              <a:ext cx="3187474" cy="233769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Oval 4"/>
            <p:cNvSpPr/>
            <p:nvPr/>
          </p:nvSpPr>
          <p:spPr>
            <a:xfrm>
              <a:off x="8951507" y="2536169"/>
              <a:ext cx="615950" cy="958849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6" name="Rectangle 5"/>
          <p:cNvSpPr/>
          <p:nvPr/>
        </p:nvSpPr>
        <p:spPr>
          <a:xfrm>
            <a:off x="11004997" y="1906072"/>
            <a:ext cx="914400" cy="5151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458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472787" y="1363008"/>
            <a:ext cx="5386917" cy="639762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GB" altLang="en-US" u="sng" noProof="0" dirty="0"/>
              <a:t>Drug screening for opiates, cocaine, benzodiazepine and amphetamine*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D7CF7CA0-3D28-4B2C-8B9E-88A7EF368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1987837"/>
            <a:ext cx="5386917" cy="3951288"/>
          </a:xfrm>
        </p:spPr>
        <p:txBody>
          <a:bodyPr/>
          <a:lstStyle/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</p:txBody>
      </p:sp>
      <p:sp>
        <p:nvSpPr>
          <p:cNvPr id="29" name="Text Placeholder 28">
            <a:extLst>
              <a:ext uri="{FF2B5EF4-FFF2-40B4-BE49-F238E27FC236}">
                <a16:creationId xmlns="" xmlns:a16="http://schemas.microsoft.com/office/drawing/2014/main" id="{DF7221EE-E506-4EF2-BF94-6531BCF3B3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719646" y="1348075"/>
            <a:ext cx="4085583" cy="639762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GB" u="sng" noProof="0" dirty="0"/>
              <a:t>Engagement with </a:t>
            </a:r>
            <a:br>
              <a:rPr lang="en-GB" u="sng" noProof="0" dirty="0"/>
            </a:br>
            <a:r>
              <a:rPr lang="en-GB" u="sng" noProof="0" dirty="0"/>
              <a:t>structured</a:t>
            </a:r>
            <a:r>
              <a:rPr lang="en-GB" u="sng" dirty="0"/>
              <a:t> </a:t>
            </a:r>
            <a:r>
              <a:rPr lang="en-GB" u="sng" noProof="0" dirty="0"/>
              <a:t>daily activity</a:t>
            </a:r>
            <a:r>
              <a:rPr lang="en-GB" u="sng" baseline="30000" noProof="0" dirty="0"/>
              <a:t>†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A83C12E-72B3-4FD2-9F33-A6A84DC8E8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69" y="1987837"/>
            <a:ext cx="5389033" cy="3951288"/>
          </a:xfrm>
        </p:spPr>
        <p:txBody>
          <a:bodyPr/>
          <a:lstStyle/>
          <a:p>
            <a:pPr lvl="1"/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</p:txBody>
      </p:sp>
      <p:sp>
        <p:nvSpPr>
          <p:cNvPr id="6" name="Title 5">
            <a:extLst>
              <a:ext uri="{FF2B5EF4-FFF2-40B4-BE49-F238E27FC236}">
                <a16:creationId xmlns="" xmlns:a16="http://schemas.microsoft.com/office/drawing/2014/main" id="{E0691963-2B54-4096-A77D-CAF834661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646" y="213678"/>
            <a:ext cx="10239554" cy="596630"/>
          </a:xfrm>
        </p:spPr>
        <p:txBody>
          <a:bodyPr/>
          <a:lstStyle/>
          <a:p>
            <a:r>
              <a:rPr lang="en-GB" noProof="0" dirty="0" smtClean="0"/>
              <a:t>Buvidal pilot outcomes at six months</a:t>
            </a:r>
            <a:endParaRPr lang="en-GB" noProof="0" dirty="0"/>
          </a:p>
        </p:txBody>
      </p:sp>
      <p:sp>
        <p:nvSpPr>
          <p:cNvPr id="32" name="Text Placeholder 31">
            <a:extLst>
              <a:ext uri="{FF2B5EF4-FFF2-40B4-BE49-F238E27FC236}">
                <a16:creationId xmlns="" xmlns:a16="http://schemas.microsoft.com/office/drawing/2014/main" id="{C042B857-8245-4C64-AD43-A9D5D9B0A7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6056402"/>
            <a:ext cx="9716654" cy="527050"/>
          </a:xfrm>
        </p:spPr>
        <p:txBody>
          <a:bodyPr/>
          <a:lstStyle/>
          <a:p>
            <a:r>
              <a:rPr lang="en-GB" dirty="0"/>
              <a:t>*Near patient urine drug screening was completed at commencement of Buvidal® and after 6 months of treatment;</a:t>
            </a:r>
            <a:br>
              <a:rPr lang="en-GB" dirty="0"/>
            </a:br>
            <a:r>
              <a:rPr lang="en-GB" baseline="30000" dirty="0"/>
              <a:t>†</a:t>
            </a:r>
            <a:r>
              <a:rPr lang="en-GB" dirty="0"/>
              <a:t>Structured daily activities measured included employment, recovery community, occupational therapy, jobs and business training.</a:t>
            </a:r>
            <a:br>
              <a:rPr lang="en-GB" dirty="0"/>
            </a:br>
            <a:r>
              <a:rPr lang="en-GB" dirty="0"/>
              <a:t>Middleton L, et al. Improved recovery outcomes with injectable prolonged-release buprenorphine in an opioid agonist therapy clinic in Glasgow. Poster presented at: Drugs Research Network Scotland Annual Conference. 2019; Glasgow, UK.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="" xmlns:a16="http://schemas.microsoft.com/office/drawing/2014/main" id="{9FB5AF0B-4A21-45DD-A914-6E6C0CD047AF}"/>
              </a:ext>
            </a:extLst>
          </p:cNvPr>
          <p:cNvGraphicFramePr/>
          <p:nvPr>
            <p:extLst/>
          </p:nvPr>
        </p:nvGraphicFramePr>
        <p:xfrm>
          <a:off x="287289" y="1967281"/>
          <a:ext cx="5709228" cy="3150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="" xmlns:a16="http://schemas.microsoft.com/office/drawing/2014/main" id="{5756439E-2609-4AD2-825F-ECCEC3AD1FF8}"/>
              </a:ext>
            </a:extLst>
          </p:cNvPr>
          <p:cNvGraphicFramePr/>
          <p:nvPr>
            <p:extLst/>
          </p:nvPr>
        </p:nvGraphicFramePr>
        <p:xfrm>
          <a:off x="6256098" y="1958044"/>
          <a:ext cx="5709228" cy="3150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5F9BDB-98D4-4C3E-B34F-A8E1842F72EF}"/>
              </a:ext>
            </a:extLst>
          </p:cNvPr>
          <p:cNvSpPr/>
          <p:nvPr/>
        </p:nvSpPr>
        <p:spPr>
          <a:xfrm>
            <a:off x="1704143" y="5178552"/>
            <a:ext cx="120073" cy="12007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F8753254-BF1E-4840-9C27-B7E51870A54F}"/>
              </a:ext>
            </a:extLst>
          </p:cNvPr>
          <p:cNvSpPr txBox="1"/>
          <p:nvPr/>
        </p:nvSpPr>
        <p:spPr>
          <a:xfrm>
            <a:off x="1824216" y="5084699"/>
            <a:ext cx="2382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Univers" panose="020B0503020202020204" pitchFamily="34" charset="0"/>
              </a:rPr>
              <a:t>Positive drug screen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4B817F4D-25E0-42A0-82E2-20723ACEAD20}"/>
              </a:ext>
            </a:extLst>
          </p:cNvPr>
          <p:cNvSpPr/>
          <p:nvPr/>
        </p:nvSpPr>
        <p:spPr>
          <a:xfrm>
            <a:off x="1704143" y="5417279"/>
            <a:ext cx="120073" cy="1200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5D0007D9-53AB-45BE-AB85-F85CE6C67536}"/>
              </a:ext>
            </a:extLst>
          </p:cNvPr>
          <p:cNvSpPr txBox="1"/>
          <p:nvPr/>
        </p:nvSpPr>
        <p:spPr>
          <a:xfrm>
            <a:off x="1824216" y="5323426"/>
            <a:ext cx="2382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Univers" panose="020B0503020202020204" pitchFamily="34" charset="0"/>
              </a:rPr>
              <a:t>Negative drug screen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471E5133-90A6-4C84-ABB7-7547CC94B3E9}"/>
              </a:ext>
            </a:extLst>
          </p:cNvPr>
          <p:cNvSpPr/>
          <p:nvPr/>
        </p:nvSpPr>
        <p:spPr>
          <a:xfrm>
            <a:off x="3791561" y="5178552"/>
            <a:ext cx="120073" cy="1200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636984FD-18E5-4061-853F-1006521BDBD5}"/>
              </a:ext>
            </a:extLst>
          </p:cNvPr>
          <p:cNvSpPr txBox="1"/>
          <p:nvPr/>
        </p:nvSpPr>
        <p:spPr>
          <a:xfrm>
            <a:off x="3911634" y="5084699"/>
            <a:ext cx="2382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Univers" panose="020B0503020202020204" pitchFamily="34" charset="0"/>
              </a:rPr>
              <a:t>Missing test at 6 months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6A97A43D-124F-41B8-96A7-8A901D15029D}"/>
              </a:ext>
            </a:extLst>
          </p:cNvPr>
          <p:cNvSpPr/>
          <p:nvPr/>
        </p:nvSpPr>
        <p:spPr>
          <a:xfrm>
            <a:off x="7990806" y="5138968"/>
            <a:ext cx="120073" cy="12007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6C86F87B-BF22-4E19-B2AC-8E610E07008B}"/>
              </a:ext>
            </a:extLst>
          </p:cNvPr>
          <p:cNvSpPr txBox="1"/>
          <p:nvPr/>
        </p:nvSpPr>
        <p:spPr>
          <a:xfrm>
            <a:off x="8110879" y="5045115"/>
            <a:ext cx="3629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Univers" panose="020B0503020202020204" pitchFamily="34" charset="0"/>
              </a:rPr>
              <a:t>Engaged with structured daily activity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1BD16A79-8104-46E8-8622-FA3D54CCE284}"/>
              </a:ext>
            </a:extLst>
          </p:cNvPr>
          <p:cNvSpPr/>
          <p:nvPr/>
        </p:nvSpPr>
        <p:spPr>
          <a:xfrm>
            <a:off x="7990806" y="5377695"/>
            <a:ext cx="120073" cy="12007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F8BD1A4A-3AB2-4576-8521-0B05921A5726}"/>
              </a:ext>
            </a:extLst>
          </p:cNvPr>
          <p:cNvSpPr txBox="1"/>
          <p:nvPr/>
        </p:nvSpPr>
        <p:spPr>
          <a:xfrm>
            <a:off x="8110878" y="5283842"/>
            <a:ext cx="38051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Univers" panose="020B0503020202020204" pitchFamily="34" charset="0"/>
              </a:rPr>
              <a:t>Not engaged with structured daily activity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DCCAA558-01BE-426B-9CD1-BBD144F08731}"/>
              </a:ext>
            </a:extLst>
          </p:cNvPr>
          <p:cNvSpPr txBox="1"/>
          <p:nvPr/>
        </p:nvSpPr>
        <p:spPr>
          <a:xfrm>
            <a:off x="3032605" y="2529735"/>
            <a:ext cx="568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Univers" panose="020B0503020202020204" pitchFamily="34" charset="0"/>
              </a:rPr>
              <a:t>9/13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A859B644-3D23-4904-89EE-1FA8C338A21F}"/>
              </a:ext>
            </a:extLst>
          </p:cNvPr>
          <p:cNvSpPr txBox="1"/>
          <p:nvPr/>
        </p:nvSpPr>
        <p:spPr>
          <a:xfrm>
            <a:off x="4737292" y="2539923"/>
            <a:ext cx="5859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Univers" panose="020B0503020202020204" pitchFamily="34" charset="0"/>
              </a:rPr>
              <a:t>4/13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B536278F-1A0F-4FB7-96FF-07A02B4B68B2}"/>
              </a:ext>
            </a:extLst>
          </p:cNvPr>
          <p:cNvSpPr txBox="1"/>
          <p:nvPr/>
        </p:nvSpPr>
        <p:spPr>
          <a:xfrm>
            <a:off x="3289684" y="3645420"/>
            <a:ext cx="700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Univers" panose="020B0503020202020204" pitchFamily="34" charset="0"/>
              </a:rPr>
              <a:t>12/13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168548FB-8E29-4EB6-B7D4-BD7EF10E26C5}"/>
              </a:ext>
            </a:extLst>
          </p:cNvPr>
          <p:cNvSpPr txBox="1"/>
          <p:nvPr/>
        </p:nvSpPr>
        <p:spPr>
          <a:xfrm>
            <a:off x="5456574" y="3645420"/>
            <a:ext cx="700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Univers" panose="020B0503020202020204" pitchFamily="34" charset="0"/>
              </a:rPr>
              <a:t>1/13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06F804DD-459E-49CF-9BBB-265756DD2D49}"/>
              </a:ext>
            </a:extLst>
          </p:cNvPr>
          <p:cNvSpPr txBox="1"/>
          <p:nvPr/>
        </p:nvSpPr>
        <p:spPr>
          <a:xfrm>
            <a:off x="8203842" y="2539923"/>
            <a:ext cx="7647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Univers" panose="020B0503020202020204" pitchFamily="34" charset="0"/>
              </a:rPr>
              <a:t>4/13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F90A0898-3618-4BC9-9DA6-91F9F60E325A}"/>
              </a:ext>
            </a:extLst>
          </p:cNvPr>
          <p:cNvSpPr txBox="1"/>
          <p:nvPr/>
        </p:nvSpPr>
        <p:spPr>
          <a:xfrm>
            <a:off x="9916732" y="2553502"/>
            <a:ext cx="732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Univers" panose="020B0503020202020204" pitchFamily="34" charset="0"/>
              </a:rPr>
              <a:t>9/13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7A40D26E-46A5-4701-AA97-F031BCB2B70C}"/>
              </a:ext>
            </a:extLst>
          </p:cNvPr>
          <p:cNvSpPr txBox="1"/>
          <p:nvPr/>
        </p:nvSpPr>
        <p:spPr>
          <a:xfrm>
            <a:off x="9628044" y="3645420"/>
            <a:ext cx="700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Univers" panose="020B0503020202020204" pitchFamily="34" charset="0"/>
              </a:rPr>
              <a:t>13/13</a:t>
            </a:r>
          </a:p>
        </p:txBody>
      </p:sp>
    </p:spTree>
    <p:extLst>
      <p:ext uri="{BB962C8B-B14F-4D97-AF65-F5344CB8AC3E}">
        <p14:creationId xmlns:p14="http://schemas.microsoft.com/office/powerpoint/2010/main" val="12885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Our experience of patient groups who may </a:t>
            </a:r>
            <a:r>
              <a:rPr lang="en-GB" noProof="0" dirty="0" smtClean="0"/>
              <a:t>benefit 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8847"/>
            <a:ext cx="10972800" cy="4525963"/>
          </a:xfrm>
        </p:spPr>
        <p:txBody>
          <a:bodyPr/>
          <a:lstStyle/>
          <a:p>
            <a:r>
              <a:rPr lang="en-GB" sz="2800" noProof="0" dirty="0"/>
              <a:t>Patients with first treatment episode opioid dependence </a:t>
            </a:r>
          </a:p>
          <a:p>
            <a:r>
              <a:rPr lang="en-GB" sz="2800" noProof="0" dirty="0"/>
              <a:t>Patients with opioid dependence caused by pain medications </a:t>
            </a:r>
          </a:p>
          <a:p>
            <a:r>
              <a:rPr lang="en-GB" sz="2800" noProof="0" dirty="0"/>
              <a:t>Young </a:t>
            </a:r>
            <a:r>
              <a:rPr lang="en-GB" sz="2800" noProof="0" dirty="0" smtClean="0"/>
              <a:t>people and children</a:t>
            </a:r>
            <a:r>
              <a:rPr lang="en-GB" sz="2800" noProof="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noProof="0" dirty="0"/>
              <a:t>using heroin</a:t>
            </a:r>
          </a:p>
          <a:p>
            <a:r>
              <a:rPr lang="en-GB" sz="2800" noProof="0" dirty="0"/>
              <a:t>Patients who frequently miss days at pharmacy </a:t>
            </a:r>
          </a:p>
          <a:p>
            <a:r>
              <a:rPr lang="en-GB" sz="2800" noProof="0" dirty="0"/>
              <a:t>Patients resistant to optimal methadone dosing</a:t>
            </a:r>
          </a:p>
          <a:p>
            <a:r>
              <a:rPr lang="en-GB" sz="2800" noProof="0" dirty="0"/>
              <a:t>Patients progressing in recovery </a:t>
            </a:r>
          </a:p>
          <a:p>
            <a:r>
              <a:rPr lang="en-GB" sz="2800" noProof="0" dirty="0"/>
              <a:t>Patients living with children potentially at risk of medication ingestion</a:t>
            </a:r>
          </a:p>
          <a:p>
            <a:r>
              <a:rPr lang="en-GB" sz="2800" noProof="0" dirty="0"/>
              <a:t>Patients who are frequently remanded</a:t>
            </a:r>
          </a:p>
          <a:p>
            <a:r>
              <a:rPr lang="en-GB" sz="2800" noProof="0" dirty="0"/>
              <a:t>Patients who feel “stuck” or stigmatised on OST</a:t>
            </a:r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7821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647646" y="152718"/>
            <a:ext cx="10239554" cy="596630"/>
          </a:xfrm>
        </p:spPr>
        <p:txBody>
          <a:bodyPr/>
          <a:lstStyle/>
          <a:p>
            <a:r>
              <a:rPr lang="en-GB" dirty="0" smtClean="0"/>
              <a:t>U</a:t>
            </a:r>
            <a:r>
              <a:rPr lang="en-GB" noProof="0" dirty="0" smtClean="0"/>
              <a:t>p-take </a:t>
            </a:r>
            <a:r>
              <a:rPr lang="en-GB" noProof="0" dirty="0"/>
              <a:t>in South Glasgow community team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</p:txBody>
      </p:sp>
      <p:sp>
        <p:nvSpPr>
          <p:cNvPr id="10" name="TextBox 9"/>
          <p:cNvSpPr txBox="1"/>
          <p:nvPr/>
        </p:nvSpPr>
        <p:spPr>
          <a:xfrm>
            <a:off x="8247620" y="1243173"/>
            <a:ext cx="3995939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Univers" panose="020B0503020202020204" pitchFamily="34" charset="0"/>
              </a:rPr>
              <a:t>June/July 2020: </a:t>
            </a:r>
          </a:p>
          <a:p>
            <a:endParaRPr lang="en-GB" sz="2000" dirty="0">
              <a:latin typeface="Univers" panose="020B05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Univers" panose="020B0503020202020204" pitchFamily="34" charset="0"/>
              </a:rPr>
              <a:t>32 patients started 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Univers" panose="020B05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Univers" panose="020B0503020202020204" pitchFamily="34" charset="0"/>
              </a:rPr>
              <a:t>50% chose Buvidal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  <a:endParaRPr lang="en-GB" sz="2000" dirty="0">
              <a:latin typeface="Univers" panose="020B05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Univers" panose="020B0503020202020204" pitchFamily="34" charset="0"/>
              </a:rPr>
              <a:t>44% chose methadone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Univers" panose="020B0503020202020204" pitchFamily="34" charset="0"/>
              </a:rPr>
              <a:t>6% chose transmucosal buprenorphine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Univers" panose="020B05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Univers" panose="020B0503020202020204" pitchFamily="34" charset="0"/>
              </a:rPr>
              <a:t>88% 1</a:t>
            </a:r>
            <a:r>
              <a:rPr lang="en-GB" sz="2000" baseline="30000" dirty="0">
                <a:latin typeface="Univers" panose="020B0503020202020204" pitchFamily="34" charset="0"/>
              </a:rPr>
              <a:t>st</a:t>
            </a:r>
            <a:r>
              <a:rPr lang="en-GB" sz="2000" dirty="0">
                <a:latin typeface="Univers" panose="020B0503020202020204" pitchFamily="34" charset="0"/>
              </a:rPr>
              <a:t>-time OST chose Buvidal</a:t>
            </a:r>
            <a:r>
              <a:rPr lang="en-GB" sz="2000" dirty="0">
                <a:latin typeface="Univers" panose="020B0503020202020204" pitchFamily="34" charset="0"/>
                <a:cs typeface="Arial" panose="020B0604020202020204" pitchFamily="34" charset="0"/>
              </a:rPr>
              <a:t>®</a:t>
            </a:r>
            <a:endParaRPr lang="en-GB" sz="2000" dirty="0">
              <a:latin typeface="Univers" panose="020B05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Univers" panose="020B05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Univers" panose="020B0503020202020204" pitchFamily="34" charset="0"/>
              </a:rPr>
              <a:t>65% who previously had methadone chose to return to methadone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="" xmlns:a16="http://schemas.microsoft.com/office/drawing/2014/main" id="{D27709D2-7859-4126-86B1-C8D31AC8A78C}"/>
              </a:ext>
            </a:extLst>
          </p:cNvPr>
          <p:cNvGrpSpPr/>
          <p:nvPr/>
        </p:nvGrpSpPr>
        <p:grpSpPr>
          <a:xfrm>
            <a:off x="477170" y="1016080"/>
            <a:ext cx="7214924" cy="5400703"/>
            <a:chOff x="572420" y="1016080"/>
            <a:chExt cx="7214924" cy="5400703"/>
          </a:xfrm>
        </p:grpSpPr>
        <p:sp>
          <p:nvSpPr>
            <p:cNvPr id="4" name="Freeform: Shape 3">
              <a:extLst>
                <a:ext uri="{FF2B5EF4-FFF2-40B4-BE49-F238E27FC236}">
                  <a16:creationId xmlns="" xmlns:a16="http://schemas.microsoft.com/office/drawing/2014/main" id="{2EF74075-24DF-4702-81B4-42A1B507BA5F}"/>
                </a:ext>
              </a:extLst>
            </p:cNvPr>
            <p:cNvSpPr/>
            <p:nvPr/>
          </p:nvSpPr>
          <p:spPr>
            <a:xfrm>
              <a:off x="572420" y="2883253"/>
              <a:ext cx="1367266" cy="683633"/>
            </a:xfrm>
            <a:custGeom>
              <a:avLst/>
              <a:gdLst>
                <a:gd name="connsiteX0" fmla="*/ 0 w 1367266"/>
                <a:gd name="connsiteY0" fmla="*/ 68363 h 683633"/>
                <a:gd name="connsiteX1" fmla="*/ 68363 w 1367266"/>
                <a:gd name="connsiteY1" fmla="*/ 0 h 683633"/>
                <a:gd name="connsiteX2" fmla="*/ 1298903 w 1367266"/>
                <a:gd name="connsiteY2" fmla="*/ 0 h 683633"/>
                <a:gd name="connsiteX3" fmla="*/ 1367266 w 1367266"/>
                <a:gd name="connsiteY3" fmla="*/ 68363 h 683633"/>
                <a:gd name="connsiteX4" fmla="*/ 1367266 w 1367266"/>
                <a:gd name="connsiteY4" fmla="*/ 615270 h 683633"/>
                <a:gd name="connsiteX5" fmla="*/ 1298903 w 1367266"/>
                <a:gd name="connsiteY5" fmla="*/ 683633 h 683633"/>
                <a:gd name="connsiteX6" fmla="*/ 68363 w 1367266"/>
                <a:gd name="connsiteY6" fmla="*/ 683633 h 683633"/>
                <a:gd name="connsiteX7" fmla="*/ 0 w 1367266"/>
                <a:gd name="connsiteY7" fmla="*/ 615270 h 683633"/>
                <a:gd name="connsiteX8" fmla="*/ 0 w 1367266"/>
                <a:gd name="connsiteY8" fmla="*/ 68363 h 683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7266" h="683633">
                  <a:moveTo>
                    <a:pt x="0" y="68363"/>
                  </a:moveTo>
                  <a:cubicBezTo>
                    <a:pt x="0" y="30607"/>
                    <a:pt x="30607" y="0"/>
                    <a:pt x="68363" y="0"/>
                  </a:cubicBezTo>
                  <a:lnTo>
                    <a:pt x="1298903" y="0"/>
                  </a:lnTo>
                  <a:cubicBezTo>
                    <a:pt x="1336659" y="0"/>
                    <a:pt x="1367266" y="30607"/>
                    <a:pt x="1367266" y="68363"/>
                  </a:cubicBezTo>
                  <a:lnTo>
                    <a:pt x="1367266" y="615270"/>
                  </a:lnTo>
                  <a:cubicBezTo>
                    <a:pt x="1367266" y="653026"/>
                    <a:pt x="1336659" y="683633"/>
                    <a:pt x="1298903" y="683633"/>
                  </a:cubicBezTo>
                  <a:lnTo>
                    <a:pt x="68363" y="683633"/>
                  </a:lnTo>
                  <a:cubicBezTo>
                    <a:pt x="30607" y="683633"/>
                    <a:pt x="0" y="653026"/>
                    <a:pt x="0" y="615270"/>
                  </a:cubicBezTo>
                  <a:lnTo>
                    <a:pt x="0" y="6836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913" tIns="28913" rIns="28913" bIns="28913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600" dirty="0">
                  <a:latin typeface="Univers" panose="020B0503020202020204" pitchFamily="34" charset="0"/>
                </a:rPr>
                <a:t>32 OST starts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="" xmlns:a16="http://schemas.microsoft.com/office/drawing/2014/main" id="{967AE3DA-B276-4813-9601-885CD8E3A436}"/>
                </a:ext>
              </a:extLst>
            </p:cNvPr>
            <p:cNvSpPr/>
            <p:nvPr/>
          </p:nvSpPr>
          <p:spPr>
            <a:xfrm>
              <a:off x="2515169" y="1409169"/>
              <a:ext cx="1367266" cy="683633"/>
            </a:xfrm>
            <a:custGeom>
              <a:avLst/>
              <a:gdLst>
                <a:gd name="connsiteX0" fmla="*/ 0 w 1367266"/>
                <a:gd name="connsiteY0" fmla="*/ 68363 h 683633"/>
                <a:gd name="connsiteX1" fmla="*/ 68363 w 1367266"/>
                <a:gd name="connsiteY1" fmla="*/ 0 h 683633"/>
                <a:gd name="connsiteX2" fmla="*/ 1298903 w 1367266"/>
                <a:gd name="connsiteY2" fmla="*/ 0 h 683633"/>
                <a:gd name="connsiteX3" fmla="*/ 1367266 w 1367266"/>
                <a:gd name="connsiteY3" fmla="*/ 68363 h 683633"/>
                <a:gd name="connsiteX4" fmla="*/ 1367266 w 1367266"/>
                <a:gd name="connsiteY4" fmla="*/ 615270 h 683633"/>
                <a:gd name="connsiteX5" fmla="*/ 1298903 w 1367266"/>
                <a:gd name="connsiteY5" fmla="*/ 683633 h 683633"/>
                <a:gd name="connsiteX6" fmla="*/ 68363 w 1367266"/>
                <a:gd name="connsiteY6" fmla="*/ 683633 h 683633"/>
                <a:gd name="connsiteX7" fmla="*/ 0 w 1367266"/>
                <a:gd name="connsiteY7" fmla="*/ 615270 h 683633"/>
                <a:gd name="connsiteX8" fmla="*/ 0 w 1367266"/>
                <a:gd name="connsiteY8" fmla="*/ 68363 h 683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7266" h="683633">
                  <a:moveTo>
                    <a:pt x="0" y="68363"/>
                  </a:moveTo>
                  <a:cubicBezTo>
                    <a:pt x="0" y="30607"/>
                    <a:pt x="30607" y="0"/>
                    <a:pt x="68363" y="0"/>
                  </a:cubicBezTo>
                  <a:lnTo>
                    <a:pt x="1298903" y="0"/>
                  </a:lnTo>
                  <a:cubicBezTo>
                    <a:pt x="1336659" y="0"/>
                    <a:pt x="1367266" y="30607"/>
                    <a:pt x="1367266" y="68363"/>
                  </a:cubicBezTo>
                  <a:lnTo>
                    <a:pt x="1367266" y="615270"/>
                  </a:lnTo>
                  <a:cubicBezTo>
                    <a:pt x="1367266" y="653026"/>
                    <a:pt x="1336659" y="683633"/>
                    <a:pt x="1298903" y="683633"/>
                  </a:cubicBezTo>
                  <a:lnTo>
                    <a:pt x="68363" y="683633"/>
                  </a:lnTo>
                  <a:cubicBezTo>
                    <a:pt x="30607" y="683633"/>
                    <a:pt x="0" y="653026"/>
                    <a:pt x="0" y="615270"/>
                  </a:cubicBezTo>
                  <a:lnTo>
                    <a:pt x="0" y="6836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913" tIns="28913" rIns="28913" bIns="28913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600" kern="1200" dirty="0">
                  <a:latin typeface="Univers" panose="020B0503020202020204" pitchFamily="34" charset="0"/>
                </a:rPr>
                <a:t>8 (25%) 1</a:t>
              </a:r>
              <a:r>
                <a:rPr lang="en-GB" sz="1600" kern="1200" baseline="30000" dirty="0">
                  <a:latin typeface="Univers" panose="020B0503020202020204" pitchFamily="34" charset="0"/>
                </a:rPr>
                <a:t>st</a:t>
              </a:r>
              <a:r>
                <a:rPr lang="en-GB" sz="1600" dirty="0">
                  <a:latin typeface="Univers" panose="020B0503020202020204" pitchFamily="34" charset="0"/>
                </a:rPr>
                <a:t>-</a:t>
              </a:r>
              <a:r>
                <a:rPr lang="en-GB" sz="1600" kern="1200" dirty="0">
                  <a:latin typeface="Univers" panose="020B0503020202020204" pitchFamily="34" charset="0"/>
                </a:rPr>
                <a:t>time treatment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="" xmlns:a16="http://schemas.microsoft.com/office/drawing/2014/main" id="{39A6C0F3-5308-4FEC-B57E-818A778F8803}"/>
                </a:ext>
              </a:extLst>
            </p:cNvPr>
            <p:cNvSpPr/>
            <p:nvPr/>
          </p:nvSpPr>
          <p:spPr>
            <a:xfrm>
              <a:off x="4467442" y="1016080"/>
              <a:ext cx="1367266" cy="683633"/>
            </a:xfrm>
            <a:custGeom>
              <a:avLst/>
              <a:gdLst>
                <a:gd name="connsiteX0" fmla="*/ 0 w 1367266"/>
                <a:gd name="connsiteY0" fmla="*/ 68363 h 683633"/>
                <a:gd name="connsiteX1" fmla="*/ 68363 w 1367266"/>
                <a:gd name="connsiteY1" fmla="*/ 0 h 683633"/>
                <a:gd name="connsiteX2" fmla="*/ 1298903 w 1367266"/>
                <a:gd name="connsiteY2" fmla="*/ 0 h 683633"/>
                <a:gd name="connsiteX3" fmla="*/ 1367266 w 1367266"/>
                <a:gd name="connsiteY3" fmla="*/ 68363 h 683633"/>
                <a:gd name="connsiteX4" fmla="*/ 1367266 w 1367266"/>
                <a:gd name="connsiteY4" fmla="*/ 615270 h 683633"/>
                <a:gd name="connsiteX5" fmla="*/ 1298903 w 1367266"/>
                <a:gd name="connsiteY5" fmla="*/ 683633 h 683633"/>
                <a:gd name="connsiteX6" fmla="*/ 68363 w 1367266"/>
                <a:gd name="connsiteY6" fmla="*/ 683633 h 683633"/>
                <a:gd name="connsiteX7" fmla="*/ 0 w 1367266"/>
                <a:gd name="connsiteY7" fmla="*/ 615270 h 683633"/>
                <a:gd name="connsiteX8" fmla="*/ 0 w 1367266"/>
                <a:gd name="connsiteY8" fmla="*/ 68363 h 683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7266" h="683633">
                  <a:moveTo>
                    <a:pt x="0" y="68363"/>
                  </a:moveTo>
                  <a:cubicBezTo>
                    <a:pt x="0" y="30607"/>
                    <a:pt x="30607" y="0"/>
                    <a:pt x="68363" y="0"/>
                  </a:cubicBezTo>
                  <a:lnTo>
                    <a:pt x="1298903" y="0"/>
                  </a:lnTo>
                  <a:cubicBezTo>
                    <a:pt x="1336659" y="0"/>
                    <a:pt x="1367266" y="30607"/>
                    <a:pt x="1367266" y="68363"/>
                  </a:cubicBezTo>
                  <a:lnTo>
                    <a:pt x="1367266" y="615270"/>
                  </a:lnTo>
                  <a:cubicBezTo>
                    <a:pt x="1367266" y="653026"/>
                    <a:pt x="1336659" y="683633"/>
                    <a:pt x="1298903" y="683633"/>
                  </a:cubicBezTo>
                  <a:lnTo>
                    <a:pt x="68363" y="683633"/>
                  </a:lnTo>
                  <a:cubicBezTo>
                    <a:pt x="30607" y="683633"/>
                    <a:pt x="0" y="653026"/>
                    <a:pt x="0" y="615270"/>
                  </a:cubicBezTo>
                  <a:lnTo>
                    <a:pt x="0" y="68363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913" tIns="28913" rIns="28913" bIns="28913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600" kern="1200" dirty="0">
                  <a:latin typeface="Univers" panose="020B0503020202020204" pitchFamily="34" charset="0"/>
                </a:rPr>
                <a:t>7 Buvidal</a:t>
              </a:r>
              <a:r>
                <a:rPr lang="en-GB" sz="1600" dirty="0">
                  <a:latin typeface="Univers" panose="020B0503020202020204" pitchFamily="34" charset="0"/>
                  <a:cs typeface="Arial" panose="020B0604020202020204" pitchFamily="34" charset="0"/>
                </a:rPr>
                <a:t>®</a:t>
              </a:r>
              <a:endParaRPr lang="en-GB" sz="1600" kern="1200" dirty="0">
                <a:latin typeface="Univers" panose="020B0503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0142D25C-F425-49C7-9D14-E59BF9F196B4}"/>
                </a:ext>
              </a:extLst>
            </p:cNvPr>
            <p:cNvSpPr/>
            <p:nvPr/>
          </p:nvSpPr>
          <p:spPr>
            <a:xfrm>
              <a:off x="4467442" y="1802258"/>
              <a:ext cx="1367266" cy="683633"/>
            </a:xfrm>
            <a:custGeom>
              <a:avLst/>
              <a:gdLst>
                <a:gd name="connsiteX0" fmla="*/ 0 w 1367266"/>
                <a:gd name="connsiteY0" fmla="*/ 68363 h 683633"/>
                <a:gd name="connsiteX1" fmla="*/ 68363 w 1367266"/>
                <a:gd name="connsiteY1" fmla="*/ 0 h 683633"/>
                <a:gd name="connsiteX2" fmla="*/ 1298903 w 1367266"/>
                <a:gd name="connsiteY2" fmla="*/ 0 h 683633"/>
                <a:gd name="connsiteX3" fmla="*/ 1367266 w 1367266"/>
                <a:gd name="connsiteY3" fmla="*/ 68363 h 683633"/>
                <a:gd name="connsiteX4" fmla="*/ 1367266 w 1367266"/>
                <a:gd name="connsiteY4" fmla="*/ 615270 h 683633"/>
                <a:gd name="connsiteX5" fmla="*/ 1298903 w 1367266"/>
                <a:gd name="connsiteY5" fmla="*/ 683633 h 683633"/>
                <a:gd name="connsiteX6" fmla="*/ 68363 w 1367266"/>
                <a:gd name="connsiteY6" fmla="*/ 683633 h 683633"/>
                <a:gd name="connsiteX7" fmla="*/ 0 w 1367266"/>
                <a:gd name="connsiteY7" fmla="*/ 615270 h 683633"/>
                <a:gd name="connsiteX8" fmla="*/ 0 w 1367266"/>
                <a:gd name="connsiteY8" fmla="*/ 68363 h 683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7266" h="683633">
                  <a:moveTo>
                    <a:pt x="0" y="68363"/>
                  </a:moveTo>
                  <a:cubicBezTo>
                    <a:pt x="0" y="30607"/>
                    <a:pt x="30607" y="0"/>
                    <a:pt x="68363" y="0"/>
                  </a:cubicBezTo>
                  <a:lnTo>
                    <a:pt x="1298903" y="0"/>
                  </a:lnTo>
                  <a:cubicBezTo>
                    <a:pt x="1336659" y="0"/>
                    <a:pt x="1367266" y="30607"/>
                    <a:pt x="1367266" y="68363"/>
                  </a:cubicBezTo>
                  <a:lnTo>
                    <a:pt x="1367266" y="615270"/>
                  </a:lnTo>
                  <a:cubicBezTo>
                    <a:pt x="1367266" y="653026"/>
                    <a:pt x="1336659" y="683633"/>
                    <a:pt x="1298903" y="683633"/>
                  </a:cubicBezTo>
                  <a:lnTo>
                    <a:pt x="68363" y="683633"/>
                  </a:lnTo>
                  <a:cubicBezTo>
                    <a:pt x="30607" y="683633"/>
                    <a:pt x="0" y="653026"/>
                    <a:pt x="0" y="615270"/>
                  </a:cubicBezTo>
                  <a:lnTo>
                    <a:pt x="0" y="68363"/>
                  </a:lnTo>
                  <a:close/>
                </a:path>
              </a:pathLst>
            </a:custGeom>
            <a:solidFill>
              <a:srgbClr val="00B05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913" tIns="28913" rIns="28913" bIns="28913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600" kern="1200" dirty="0">
                  <a:latin typeface="Univers" panose="020B0503020202020204" pitchFamily="34" charset="0"/>
                </a:rPr>
                <a:t>1 methadone</a:t>
              </a: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E9F1A61C-9B51-4773-B6C8-078D3BBCA44A}"/>
                </a:ext>
              </a:extLst>
            </p:cNvPr>
            <p:cNvSpPr/>
            <p:nvPr/>
          </p:nvSpPr>
          <p:spPr>
            <a:xfrm>
              <a:off x="2515169" y="4357338"/>
              <a:ext cx="1367266" cy="683633"/>
            </a:xfrm>
            <a:custGeom>
              <a:avLst/>
              <a:gdLst>
                <a:gd name="connsiteX0" fmla="*/ 0 w 1367266"/>
                <a:gd name="connsiteY0" fmla="*/ 68363 h 683633"/>
                <a:gd name="connsiteX1" fmla="*/ 68363 w 1367266"/>
                <a:gd name="connsiteY1" fmla="*/ 0 h 683633"/>
                <a:gd name="connsiteX2" fmla="*/ 1298903 w 1367266"/>
                <a:gd name="connsiteY2" fmla="*/ 0 h 683633"/>
                <a:gd name="connsiteX3" fmla="*/ 1367266 w 1367266"/>
                <a:gd name="connsiteY3" fmla="*/ 68363 h 683633"/>
                <a:gd name="connsiteX4" fmla="*/ 1367266 w 1367266"/>
                <a:gd name="connsiteY4" fmla="*/ 615270 h 683633"/>
                <a:gd name="connsiteX5" fmla="*/ 1298903 w 1367266"/>
                <a:gd name="connsiteY5" fmla="*/ 683633 h 683633"/>
                <a:gd name="connsiteX6" fmla="*/ 68363 w 1367266"/>
                <a:gd name="connsiteY6" fmla="*/ 683633 h 683633"/>
                <a:gd name="connsiteX7" fmla="*/ 0 w 1367266"/>
                <a:gd name="connsiteY7" fmla="*/ 615270 h 683633"/>
                <a:gd name="connsiteX8" fmla="*/ 0 w 1367266"/>
                <a:gd name="connsiteY8" fmla="*/ 68363 h 683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7266" h="683633">
                  <a:moveTo>
                    <a:pt x="0" y="68363"/>
                  </a:moveTo>
                  <a:cubicBezTo>
                    <a:pt x="0" y="30607"/>
                    <a:pt x="30607" y="0"/>
                    <a:pt x="68363" y="0"/>
                  </a:cubicBezTo>
                  <a:lnTo>
                    <a:pt x="1298903" y="0"/>
                  </a:lnTo>
                  <a:cubicBezTo>
                    <a:pt x="1336659" y="0"/>
                    <a:pt x="1367266" y="30607"/>
                    <a:pt x="1367266" y="68363"/>
                  </a:cubicBezTo>
                  <a:lnTo>
                    <a:pt x="1367266" y="615270"/>
                  </a:lnTo>
                  <a:cubicBezTo>
                    <a:pt x="1367266" y="653026"/>
                    <a:pt x="1336659" y="683633"/>
                    <a:pt x="1298903" y="683633"/>
                  </a:cubicBezTo>
                  <a:lnTo>
                    <a:pt x="68363" y="683633"/>
                  </a:lnTo>
                  <a:cubicBezTo>
                    <a:pt x="30607" y="683633"/>
                    <a:pt x="0" y="653026"/>
                    <a:pt x="0" y="615270"/>
                  </a:cubicBezTo>
                  <a:lnTo>
                    <a:pt x="0" y="6836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913" tIns="28913" rIns="28913" bIns="28913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600" dirty="0">
                  <a:latin typeface="Univers" panose="020B0503020202020204" pitchFamily="34" charset="0"/>
                </a:rPr>
                <a:t>24 (75%) treatment restarts*</a:t>
              </a: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2B294264-D1BB-4FEE-A92F-6F5CD7C3E82F}"/>
                </a:ext>
              </a:extLst>
            </p:cNvPr>
            <p:cNvSpPr/>
            <p:nvPr/>
          </p:nvSpPr>
          <p:spPr>
            <a:xfrm>
              <a:off x="4467442" y="2981526"/>
              <a:ext cx="1367266" cy="683633"/>
            </a:xfrm>
            <a:custGeom>
              <a:avLst/>
              <a:gdLst>
                <a:gd name="connsiteX0" fmla="*/ 0 w 1367266"/>
                <a:gd name="connsiteY0" fmla="*/ 68363 h 683633"/>
                <a:gd name="connsiteX1" fmla="*/ 68363 w 1367266"/>
                <a:gd name="connsiteY1" fmla="*/ 0 h 683633"/>
                <a:gd name="connsiteX2" fmla="*/ 1298903 w 1367266"/>
                <a:gd name="connsiteY2" fmla="*/ 0 h 683633"/>
                <a:gd name="connsiteX3" fmla="*/ 1367266 w 1367266"/>
                <a:gd name="connsiteY3" fmla="*/ 68363 h 683633"/>
                <a:gd name="connsiteX4" fmla="*/ 1367266 w 1367266"/>
                <a:gd name="connsiteY4" fmla="*/ 615270 h 683633"/>
                <a:gd name="connsiteX5" fmla="*/ 1298903 w 1367266"/>
                <a:gd name="connsiteY5" fmla="*/ 683633 h 683633"/>
                <a:gd name="connsiteX6" fmla="*/ 68363 w 1367266"/>
                <a:gd name="connsiteY6" fmla="*/ 683633 h 683633"/>
                <a:gd name="connsiteX7" fmla="*/ 0 w 1367266"/>
                <a:gd name="connsiteY7" fmla="*/ 615270 h 683633"/>
                <a:gd name="connsiteX8" fmla="*/ 0 w 1367266"/>
                <a:gd name="connsiteY8" fmla="*/ 68363 h 683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7266" h="683633">
                  <a:moveTo>
                    <a:pt x="0" y="68363"/>
                  </a:moveTo>
                  <a:cubicBezTo>
                    <a:pt x="0" y="30607"/>
                    <a:pt x="30607" y="0"/>
                    <a:pt x="68363" y="0"/>
                  </a:cubicBezTo>
                  <a:lnTo>
                    <a:pt x="1298903" y="0"/>
                  </a:lnTo>
                  <a:cubicBezTo>
                    <a:pt x="1336659" y="0"/>
                    <a:pt x="1367266" y="30607"/>
                    <a:pt x="1367266" y="68363"/>
                  </a:cubicBezTo>
                  <a:lnTo>
                    <a:pt x="1367266" y="615270"/>
                  </a:lnTo>
                  <a:cubicBezTo>
                    <a:pt x="1367266" y="653026"/>
                    <a:pt x="1336659" y="683633"/>
                    <a:pt x="1298903" y="683633"/>
                  </a:cubicBezTo>
                  <a:lnTo>
                    <a:pt x="68363" y="683633"/>
                  </a:lnTo>
                  <a:cubicBezTo>
                    <a:pt x="30607" y="683633"/>
                    <a:pt x="0" y="653026"/>
                    <a:pt x="0" y="615270"/>
                  </a:cubicBezTo>
                  <a:lnTo>
                    <a:pt x="0" y="68363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913" tIns="28913" rIns="28913" bIns="28913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600" kern="1200" dirty="0">
                  <a:latin typeface="Univers" panose="020B0503020202020204" pitchFamily="34" charset="0"/>
                </a:rPr>
                <a:t>9 Buvidal</a:t>
              </a:r>
              <a:r>
                <a:rPr lang="en-GB" sz="1600" dirty="0">
                  <a:latin typeface="Univers" panose="020B0503020202020204" pitchFamily="34" charset="0"/>
                  <a:cs typeface="Arial" panose="020B0604020202020204" pitchFamily="34" charset="0"/>
                </a:rPr>
                <a:t>®</a:t>
              </a:r>
              <a:endParaRPr lang="en-GB" sz="1600" kern="1200" dirty="0">
                <a:latin typeface="Univers" panose="020B0503020202020204" pitchFamily="34" charset="0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782FF98E-2F2F-4AE3-B70B-7D291D78E92D}"/>
                </a:ext>
              </a:extLst>
            </p:cNvPr>
            <p:cNvSpPr/>
            <p:nvPr/>
          </p:nvSpPr>
          <p:spPr>
            <a:xfrm>
              <a:off x="6418128" y="2591175"/>
              <a:ext cx="1367266" cy="683633"/>
            </a:xfrm>
            <a:custGeom>
              <a:avLst/>
              <a:gdLst>
                <a:gd name="connsiteX0" fmla="*/ 0 w 1367266"/>
                <a:gd name="connsiteY0" fmla="*/ 68363 h 683633"/>
                <a:gd name="connsiteX1" fmla="*/ 68363 w 1367266"/>
                <a:gd name="connsiteY1" fmla="*/ 0 h 683633"/>
                <a:gd name="connsiteX2" fmla="*/ 1298903 w 1367266"/>
                <a:gd name="connsiteY2" fmla="*/ 0 h 683633"/>
                <a:gd name="connsiteX3" fmla="*/ 1367266 w 1367266"/>
                <a:gd name="connsiteY3" fmla="*/ 68363 h 683633"/>
                <a:gd name="connsiteX4" fmla="*/ 1367266 w 1367266"/>
                <a:gd name="connsiteY4" fmla="*/ 615270 h 683633"/>
                <a:gd name="connsiteX5" fmla="*/ 1298903 w 1367266"/>
                <a:gd name="connsiteY5" fmla="*/ 683633 h 683633"/>
                <a:gd name="connsiteX6" fmla="*/ 68363 w 1367266"/>
                <a:gd name="connsiteY6" fmla="*/ 683633 h 683633"/>
                <a:gd name="connsiteX7" fmla="*/ 0 w 1367266"/>
                <a:gd name="connsiteY7" fmla="*/ 615270 h 683633"/>
                <a:gd name="connsiteX8" fmla="*/ 0 w 1367266"/>
                <a:gd name="connsiteY8" fmla="*/ 68363 h 683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7266" h="683633">
                  <a:moveTo>
                    <a:pt x="0" y="68363"/>
                  </a:moveTo>
                  <a:cubicBezTo>
                    <a:pt x="0" y="30607"/>
                    <a:pt x="30607" y="0"/>
                    <a:pt x="68363" y="0"/>
                  </a:cubicBezTo>
                  <a:lnTo>
                    <a:pt x="1298903" y="0"/>
                  </a:lnTo>
                  <a:cubicBezTo>
                    <a:pt x="1336659" y="0"/>
                    <a:pt x="1367266" y="30607"/>
                    <a:pt x="1367266" y="68363"/>
                  </a:cubicBezTo>
                  <a:lnTo>
                    <a:pt x="1367266" y="615270"/>
                  </a:lnTo>
                  <a:cubicBezTo>
                    <a:pt x="1367266" y="653026"/>
                    <a:pt x="1336659" y="683633"/>
                    <a:pt x="1298903" y="683633"/>
                  </a:cubicBezTo>
                  <a:lnTo>
                    <a:pt x="68363" y="683633"/>
                  </a:lnTo>
                  <a:cubicBezTo>
                    <a:pt x="30607" y="683633"/>
                    <a:pt x="0" y="653026"/>
                    <a:pt x="0" y="615270"/>
                  </a:cubicBezTo>
                  <a:lnTo>
                    <a:pt x="0" y="68363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913" tIns="28913" rIns="28913" bIns="28913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300" kern="1200" dirty="0">
                  <a:solidFill>
                    <a:schemeClr val="tx1"/>
                  </a:solidFill>
                  <a:latin typeface="Univers" panose="020B0503020202020204" pitchFamily="34" charset="0"/>
                </a:rPr>
                <a:t>6 methadone</a:t>
              </a: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="" xmlns:a16="http://schemas.microsoft.com/office/drawing/2014/main" id="{11872F1A-DBF4-4291-BC47-C6FB3CFF12C8}"/>
                </a:ext>
              </a:extLst>
            </p:cNvPr>
            <p:cNvSpPr/>
            <p:nvPr/>
          </p:nvSpPr>
          <p:spPr>
            <a:xfrm>
              <a:off x="6413365" y="3371906"/>
              <a:ext cx="1367266" cy="683633"/>
            </a:xfrm>
            <a:custGeom>
              <a:avLst/>
              <a:gdLst>
                <a:gd name="connsiteX0" fmla="*/ 0 w 1367266"/>
                <a:gd name="connsiteY0" fmla="*/ 68363 h 683633"/>
                <a:gd name="connsiteX1" fmla="*/ 68363 w 1367266"/>
                <a:gd name="connsiteY1" fmla="*/ 0 h 683633"/>
                <a:gd name="connsiteX2" fmla="*/ 1298903 w 1367266"/>
                <a:gd name="connsiteY2" fmla="*/ 0 h 683633"/>
                <a:gd name="connsiteX3" fmla="*/ 1367266 w 1367266"/>
                <a:gd name="connsiteY3" fmla="*/ 68363 h 683633"/>
                <a:gd name="connsiteX4" fmla="*/ 1367266 w 1367266"/>
                <a:gd name="connsiteY4" fmla="*/ 615270 h 683633"/>
                <a:gd name="connsiteX5" fmla="*/ 1298903 w 1367266"/>
                <a:gd name="connsiteY5" fmla="*/ 683633 h 683633"/>
                <a:gd name="connsiteX6" fmla="*/ 68363 w 1367266"/>
                <a:gd name="connsiteY6" fmla="*/ 683633 h 683633"/>
                <a:gd name="connsiteX7" fmla="*/ 0 w 1367266"/>
                <a:gd name="connsiteY7" fmla="*/ 615270 h 683633"/>
                <a:gd name="connsiteX8" fmla="*/ 0 w 1367266"/>
                <a:gd name="connsiteY8" fmla="*/ 68363 h 683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7266" h="683633">
                  <a:moveTo>
                    <a:pt x="0" y="68363"/>
                  </a:moveTo>
                  <a:cubicBezTo>
                    <a:pt x="0" y="30607"/>
                    <a:pt x="30607" y="0"/>
                    <a:pt x="68363" y="0"/>
                  </a:cubicBezTo>
                  <a:lnTo>
                    <a:pt x="1298903" y="0"/>
                  </a:lnTo>
                  <a:cubicBezTo>
                    <a:pt x="1336659" y="0"/>
                    <a:pt x="1367266" y="30607"/>
                    <a:pt x="1367266" y="68363"/>
                  </a:cubicBezTo>
                  <a:lnTo>
                    <a:pt x="1367266" y="615270"/>
                  </a:lnTo>
                  <a:cubicBezTo>
                    <a:pt x="1367266" y="653026"/>
                    <a:pt x="1336659" y="683633"/>
                    <a:pt x="1298903" y="683633"/>
                  </a:cubicBezTo>
                  <a:lnTo>
                    <a:pt x="68363" y="683633"/>
                  </a:lnTo>
                  <a:cubicBezTo>
                    <a:pt x="30607" y="683633"/>
                    <a:pt x="0" y="653026"/>
                    <a:pt x="0" y="615270"/>
                  </a:cubicBezTo>
                  <a:lnTo>
                    <a:pt x="0" y="68363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913" tIns="28913" rIns="28913" bIns="28913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300" kern="1200" dirty="0">
                  <a:solidFill>
                    <a:schemeClr val="tx1"/>
                  </a:solidFill>
                  <a:latin typeface="Univers" panose="020B0503020202020204" pitchFamily="34" charset="0"/>
                </a:rPr>
                <a:t>3 buprenorphine</a:t>
              </a: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538A7367-D0B6-454A-8D95-B20BF9574FE8}"/>
                </a:ext>
              </a:extLst>
            </p:cNvPr>
            <p:cNvSpPr/>
            <p:nvPr/>
          </p:nvSpPr>
          <p:spPr>
            <a:xfrm>
              <a:off x="4467442" y="4553882"/>
              <a:ext cx="1367266" cy="683633"/>
            </a:xfrm>
            <a:custGeom>
              <a:avLst/>
              <a:gdLst>
                <a:gd name="connsiteX0" fmla="*/ 0 w 1367266"/>
                <a:gd name="connsiteY0" fmla="*/ 68363 h 683633"/>
                <a:gd name="connsiteX1" fmla="*/ 68363 w 1367266"/>
                <a:gd name="connsiteY1" fmla="*/ 0 h 683633"/>
                <a:gd name="connsiteX2" fmla="*/ 1298903 w 1367266"/>
                <a:gd name="connsiteY2" fmla="*/ 0 h 683633"/>
                <a:gd name="connsiteX3" fmla="*/ 1367266 w 1367266"/>
                <a:gd name="connsiteY3" fmla="*/ 68363 h 683633"/>
                <a:gd name="connsiteX4" fmla="*/ 1367266 w 1367266"/>
                <a:gd name="connsiteY4" fmla="*/ 615270 h 683633"/>
                <a:gd name="connsiteX5" fmla="*/ 1298903 w 1367266"/>
                <a:gd name="connsiteY5" fmla="*/ 683633 h 683633"/>
                <a:gd name="connsiteX6" fmla="*/ 68363 w 1367266"/>
                <a:gd name="connsiteY6" fmla="*/ 683633 h 683633"/>
                <a:gd name="connsiteX7" fmla="*/ 0 w 1367266"/>
                <a:gd name="connsiteY7" fmla="*/ 615270 h 683633"/>
                <a:gd name="connsiteX8" fmla="*/ 0 w 1367266"/>
                <a:gd name="connsiteY8" fmla="*/ 68363 h 683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7266" h="683633">
                  <a:moveTo>
                    <a:pt x="0" y="68363"/>
                  </a:moveTo>
                  <a:cubicBezTo>
                    <a:pt x="0" y="30607"/>
                    <a:pt x="30607" y="0"/>
                    <a:pt x="68363" y="0"/>
                  </a:cubicBezTo>
                  <a:lnTo>
                    <a:pt x="1298903" y="0"/>
                  </a:lnTo>
                  <a:cubicBezTo>
                    <a:pt x="1336659" y="0"/>
                    <a:pt x="1367266" y="30607"/>
                    <a:pt x="1367266" y="68363"/>
                  </a:cubicBezTo>
                  <a:lnTo>
                    <a:pt x="1367266" y="615270"/>
                  </a:lnTo>
                  <a:cubicBezTo>
                    <a:pt x="1367266" y="653026"/>
                    <a:pt x="1336659" y="683633"/>
                    <a:pt x="1298903" y="683633"/>
                  </a:cubicBezTo>
                  <a:lnTo>
                    <a:pt x="68363" y="683633"/>
                  </a:lnTo>
                  <a:cubicBezTo>
                    <a:pt x="30607" y="683633"/>
                    <a:pt x="0" y="653026"/>
                    <a:pt x="0" y="615270"/>
                  </a:cubicBezTo>
                  <a:lnTo>
                    <a:pt x="0" y="68363"/>
                  </a:lnTo>
                  <a:close/>
                </a:path>
              </a:pathLst>
            </a:custGeom>
            <a:solidFill>
              <a:srgbClr val="00B05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913" tIns="28913" rIns="28913" bIns="28913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600" kern="1200" dirty="0">
                  <a:latin typeface="Univers" panose="020B0503020202020204" pitchFamily="34" charset="0"/>
                </a:rPr>
                <a:t>13 methadone</a:t>
              </a: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2CBEA346-1956-40AB-AFFC-1182FA4FC32F}"/>
                </a:ext>
              </a:extLst>
            </p:cNvPr>
            <p:cNvSpPr/>
            <p:nvPr/>
          </p:nvSpPr>
          <p:spPr>
            <a:xfrm>
              <a:off x="6413365" y="4152637"/>
              <a:ext cx="1367266" cy="683633"/>
            </a:xfrm>
            <a:custGeom>
              <a:avLst/>
              <a:gdLst>
                <a:gd name="connsiteX0" fmla="*/ 0 w 1367266"/>
                <a:gd name="connsiteY0" fmla="*/ 68363 h 683633"/>
                <a:gd name="connsiteX1" fmla="*/ 68363 w 1367266"/>
                <a:gd name="connsiteY1" fmla="*/ 0 h 683633"/>
                <a:gd name="connsiteX2" fmla="*/ 1298903 w 1367266"/>
                <a:gd name="connsiteY2" fmla="*/ 0 h 683633"/>
                <a:gd name="connsiteX3" fmla="*/ 1367266 w 1367266"/>
                <a:gd name="connsiteY3" fmla="*/ 68363 h 683633"/>
                <a:gd name="connsiteX4" fmla="*/ 1367266 w 1367266"/>
                <a:gd name="connsiteY4" fmla="*/ 615270 h 683633"/>
                <a:gd name="connsiteX5" fmla="*/ 1298903 w 1367266"/>
                <a:gd name="connsiteY5" fmla="*/ 683633 h 683633"/>
                <a:gd name="connsiteX6" fmla="*/ 68363 w 1367266"/>
                <a:gd name="connsiteY6" fmla="*/ 683633 h 683633"/>
                <a:gd name="connsiteX7" fmla="*/ 0 w 1367266"/>
                <a:gd name="connsiteY7" fmla="*/ 615270 h 683633"/>
                <a:gd name="connsiteX8" fmla="*/ 0 w 1367266"/>
                <a:gd name="connsiteY8" fmla="*/ 68363 h 683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7266" h="683633">
                  <a:moveTo>
                    <a:pt x="0" y="68363"/>
                  </a:moveTo>
                  <a:cubicBezTo>
                    <a:pt x="0" y="30607"/>
                    <a:pt x="30607" y="0"/>
                    <a:pt x="68363" y="0"/>
                  </a:cubicBezTo>
                  <a:lnTo>
                    <a:pt x="1298903" y="0"/>
                  </a:lnTo>
                  <a:cubicBezTo>
                    <a:pt x="1336659" y="0"/>
                    <a:pt x="1367266" y="30607"/>
                    <a:pt x="1367266" y="68363"/>
                  </a:cubicBezTo>
                  <a:lnTo>
                    <a:pt x="1367266" y="615270"/>
                  </a:lnTo>
                  <a:cubicBezTo>
                    <a:pt x="1367266" y="653026"/>
                    <a:pt x="1336659" y="683633"/>
                    <a:pt x="1298903" y="683633"/>
                  </a:cubicBezTo>
                  <a:lnTo>
                    <a:pt x="68363" y="683633"/>
                  </a:lnTo>
                  <a:cubicBezTo>
                    <a:pt x="30607" y="683633"/>
                    <a:pt x="0" y="653026"/>
                    <a:pt x="0" y="615270"/>
                  </a:cubicBezTo>
                  <a:lnTo>
                    <a:pt x="0" y="68363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913" tIns="28913" rIns="28913" bIns="28913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300" kern="1200" dirty="0">
                  <a:solidFill>
                    <a:schemeClr val="tx1"/>
                  </a:solidFill>
                  <a:latin typeface="Univers" panose="020B0503020202020204" pitchFamily="34" charset="0"/>
                </a:rPr>
                <a:t>11 methadone</a:t>
              </a: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F0B16972-E5C4-4221-B193-90182CC32BF2}"/>
                </a:ext>
              </a:extLst>
            </p:cNvPr>
            <p:cNvSpPr/>
            <p:nvPr/>
          </p:nvSpPr>
          <p:spPr>
            <a:xfrm>
              <a:off x="6413365" y="4933368"/>
              <a:ext cx="1367266" cy="683633"/>
            </a:xfrm>
            <a:custGeom>
              <a:avLst/>
              <a:gdLst>
                <a:gd name="connsiteX0" fmla="*/ 0 w 1367266"/>
                <a:gd name="connsiteY0" fmla="*/ 68363 h 683633"/>
                <a:gd name="connsiteX1" fmla="*/ 68363 w 1367266"/>
                <a:gd name="connsiteY1" fmla="*/ 0 h 683633"/>
                <a:gd name="connsiteX2" fmla="*/ 1298903 w 1367266"/>
                <a:gd name="connsiteY2" fmla="*/ 0 h 683633"/>
                <a:gd name="connsiteX3" fmla="*/ 1367266 w 1367266"/>
                <a:gd name="connsiteY3" fmla="*/ 68363 h 683633"/>
                <a:gd name="connsiteX4" fmla="*/ 1367266 w 1367266"/>
                <a:gd name="connsiteY4" fmla="*/ 615270 h 683633"/>
                <a:gd name="connsiteX5" fmla="*/ 1298903 w 1367266"/>
                <a:gd name="connsiteY5" fmla="*/ 683633 h 683633"/>
                <a:gd name="connsiteX6" fmla="*/ 68363 w 1367266"/>
                <a:gd name="connsiteY6" fmla="*/ 683633 h 683633"/>
                <a:gd name="connsiteX7" fmla="*/ 0 w 1367266"/>
                <a:gd name="connsiteY7" fmla="*/ 615270 h 683633"/>
                <a:gd name="connsiteX8" fmla="*/ 0 w 1367266"/>
                <a:gd name="connsiteY8" fmla="*/ 68363 h 683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7266" h="683633">
                  <a:moveTo>
                    <a:pt x="0" y="68363"/>
                  </a:moveTo>
                  <a:cubicBezTo>
                    <a:pt x="0" y="30607"/>
                    <a:pt x="30607" y="0"/>
                    <a:pt x="68363" y="0"/>
                  </a:cubicBezTo>
                  <a:lnTo>
                    <a:pt x="1298903" y="0"/>
                  </a:lnTo>
                  <a:cubicBezTo>
                    <a:pt x="1336659" y="0"/>
                    <a:pt x="1367266" y="30607"/>
                    <a:pt x="1367266" y="68363"/>
                  </a:cubicBezTo>
                  <a:lnTo>
                    <a:pt x="1367266" y="615270"/>
                  </a:lnTo>
                  <a:cubicBezTo>
                    <a:pt x="1367266" y="653026"/>
                    <a:pt x="1336659" y="683633"/>
                    <a:pt x="1298903" y="683633"/>
                  </a:cubicBezTo>
                  <a:lnTo>
                    <a:pt x="68363" y="683633"/>
                  </a:lnTo>
                  <a:cubicBezTo>
                    <a:pt x="30607" y="683633"/>
                    <a:pt x="0" y="653026"/>
                    <a:pt x="0" y="615270"/>
                  </a:cubicBezTo>
                  <a:lnTo>
                    <a:pt x="0" y="68363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913" tIns="28913" rIns="28913" bIns="28913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300" kern="1200" dirty="0">
                  <a:solidFill>
                    <a:schemeClr val="tx1"/>
                  </a:solidFill>
                  <a:latin typeface="Univers" panose="020B0503020202020204" pitchFamily="34" charset="0"/>
                </a:rPr>
                <a:t>2 buprenorphine </a:t>
              </a: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B8FF3784-EE06-44D1-AAF9-FF6C40CE7400}"/>
                </a:ext>
              </a:extLst>
            </p:cNvPr>
            <p:cNvSpPr/>
            <p:nvPr/>
          </p:nvSpPr>
          <p:spPr>
            <a:xfrm>
              <a:off x="4467442" y="5733150"/>
              <a:ext cx="1367266" cy="683633"/>
            </a:xfrm>
            <a:custGeom>
              <a:avLst/>
              <a:gdLst>
                <a:gd name="connsiteX0" fmla="*/ 0 w 1367266"/>
                <a:gd name="connsiteY0" fmla="*/ 68363 h 683633"/>
                <a:gd name="connsiteX1" fmla="*/ 68363 w 1367266"/>
                <a:gd name="connsiteY1" fmla="*/ 0 h 683633"/>
                <a:gd name="connsiteX2" fmla="*/ 1298903 w 1367266"/>
                <a:gd name="connsiteY2" fmla="*/ 0 h 683633"/>
                <a:gd name="connsiteX3" fmla="*/ 1367266 w 1367266"/>
                <a:gd name="connsiteY3" fmla="*/ 68363 h 683633"/>
                <a:gd name="connsiteX4" fmla="*/ 1367266 w 1367266"/>
                <a:gd name="connsiteY4" fmla="*/ 615270 h 683633"/>
                <a:gd name="connsiteX5" fmla="*/ 1298903 w 1367266"/>
                <a:gd name="connsiteY5" fmla="*/ 683633 h 683633"/>
                <a:gd name="connsiteX6" fmla="*/ 68363 w 1367266"/>
                <a:gd name="connsiteY6" fmla="*/ 683633 h 683633"/>
                <a:gd name="connsiteX7" fmla="*/ 0 w 1367266"/>
                <a:gd name="connsiteY7" fmla="*/ 615270 h 683633"/>
                <a:gd name="connsiteX8" fmla="*/ 0 w 1367266"/>
                <a:gd name="connsiteY8" fmla="*/ 68363 h 683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7266" h="683633">
                  <a:moveTo>
                    <a:pt x="0" y="68363"/>
                  </a:moveTo>
                  <a:cubicBezTo>
                    <a:pt x="0" y="30607"/>
                    <a:pt x="30607" y="0"/>
                    <a:pt x="68363" y="0"/>
                  </a:cubicBezTo>
                  <a:lnTo>
                    <a:pt x="1298903" y="0"/>
                  </a:lnTo>
                  <a:cubicBezTo>
                    <a:pt x="1336659" y="0"/>
                    <a:pt x="1367266" y="30607"/>
                    <a:pt x="1367266" y="68363"/>
                  </a:cubicBezTo>
                  <a:lnTo>
                    <a:pt x="1367266" y="615270"/>
                  </a:lnTo>
                  <a:cubicBezTo>
                    <a:pt x="1367266" y="653026"/>
                    <a:pt x="1336659" y="683633"/>
                    <a:pt x="1298903" y="683633"/>
                  </a:cubicBezTo>
                  <a:lnTo>
                    <a:pt x="68363" y="683633"/>
                  </a:lnTo>
                  <a:cubicBezTo>
                    <a:pt x="30607" y="683633"/>
                    <a:pt x="0" y="653026"/>
                    <a:pt x="0" y="615270"/>
                  </a:cubicBezTo>
                  <a:lnTo>
                    <a:pt x="0" y="68363"/>
                  </a:lnTo>
                  <a:close/>
                </a:path>
              </a:pathLst>
            </a:custGeom>
            <a:solidFill>
              <a:schemeClr val="accent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913" tIns="28913" rIns="28913" bIns="28913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kern="1200" dirty="0">
                  <a:latin typeface="Univers" panose="020B0503020202020204" pitchFamily="34" charset="0"/>
                </a:rPr>
                <a:t>2 buprenorphine</a:t>
              </a: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9460D282-9C4F-4EF5-A023-D3FA24D82734}"/>
                </a:ext>
              </a:extLst>
            </p:cNvPr>
            <p:cNvSpPr/>
            <p:nvPr/>
          </p:nvSpPr>
          <p:spPr>
            <a:xfrm>
              <a:off x="6413365" y="5714100"/>
              <a:ext cx="1367266" cy="683633"/>
            </a:xfrm>
            <a:custGeom>
              <a:avLst/>
              <a:gdLst>
                <a:gd name="connsiteX0" fmla="*/ 0 w 1367266"/>
                <a:gd name="connsiteY0" fmla="*/ 68363 h 683633"/>
                <a:gd name="connsiteX1" fmla="*/ 68363 w 1367266"/>
                <a:gd name="connsiteY1" fmla="*/ 0 h 683633"/>
                <a:gd name="connsiteX2" fmla="*/ 1298903 w 1367266"/>
                <a:gd name="connsiteY2" fmla="*/ 0 h 683633"/>
                <a:gd name="connsiteX3" fmla="*/ 1367266 w 1367266"/>
                <a:gd name="connsiteY3" fmla="*/ 68363 h 683633"/>
                <a:gd name="connsiteX4" fmla="*/ 1367266 w 1367266"/>
                <a:gd name="connsiteY4" fmla="*/ 615270 h 683633"/>
                <a:gd name="connsiteX5" fmla="*/ 1298903 w 1367266"/>
                <a:gd name="connsiteY5" fmla="*/ 683633 h 683633"/>
                <a:gd name="connsiteX6" fmla="*/ 68363 w 1367266"/>
                <a:gd name="connsiteY6" fmla="*/ 683633 h 683633"/>
                <a:gd name="connsiteX7" fmla="*/ 0 w 1367266"/>
                <a:gd name="connsiteY7" fmla="*/ 615270 h 683633"/>
                <a:gd name="connsiteX8" fmla="*/ 0 w 1367266"/>
                <a:gd name="connsiteY8" fmla="*/ 68363 h 683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7266" h="683633">
                  <a:moveTo>
                    <a:pt x="0" y="68363"/>
                  </a:moveTo>
                  <a:cubicBezTo>
                    <a:pt x="0" y="30607"/>
                    <a:pt x="30607" y="0"/>
                    <a:pt x="68363" y="0"/>
                  </a:cubicBezTo>
                  <a:lnTo>
                    <a:pt x="1298903" y="0"/>
                  </a:lnTo>
                  <a:cubicBezTo>
                    <a:pt x="1336659" y="0"/>
                    <a:pt x="1367266" y="30607"/>
                    <a:pt x="1367266" y="68363"/>
                  </a:cubicBezTo>
                  <a:lnTo>
                    <a:pt x="1367266" y="615270"/>
                  </a:lnTo>
                  <a:cubicBezTo>
                    <a:pt x="1367266" y="653026"/>
                    <a:pt x="1336659" y="683633"/>
                    <a:pt x="1298903" y="683633"/>
                  </a:cubicBezTo>
                  <a:lnTo>
                    <a:pt x="68363" y="683633"/>
                  </a:lnTo>
                  <a:cubicBezTo>
                    <a:pt x="30607" y="683633"/>
                    <a:pt x="0" y="653026"/>
                    <a:pt x="0" y="615270"/>
                  </a:cubicBezTo>
                  <a:lnTo>
                    <a:pt x="0" y="68363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913" tIns="28913" rIns="28913" bIns="28913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300" kern="1200" dirty="0">
                  <a:solidFill>
                    <a:schemeClr val="tx1"/>
                  </a:solidFill>
                  <a:latin typeface="Univers" panose="020B0503020202020204" pitchFamily="34" charset="0"/>
                </a:rPr>
                <a:t>2 buprenorphine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49923" y="2243555"/>
              <a:ext cx="133742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300" dirty="0">
                  <a:latin typeface="Univers" panose="020B0503020202020204" pitchFamily="34" charset="0"/>
                </a:rPr>
                <a:t>Previous OST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600A22E9-6E05-4BF6-B571-EB76C37E840D}"/>
                </a:ext>
              </a:extLst>
            </p:cNvPr>
            <p:cNvCxnSpPr>
              <a:cxnSpLocks/>
            </p:cNvCxnSpPr>
            <p:nvPr/>
          </p:nvCxnSpPr>
          <p:spPr>
            <a:xfrm>
              <a:off x="2168525" y="1744163"/>
              <a:ext cx="0" cy="295592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00F2C431-6DC6-4087-AC9E-A627997A51B0}"/>
                </a:ext>
              </a:extLst>
            </p:cNvPr>
            <p:cNvCxnSpPr/>
            <p:nvPr/>
          </p:nvCxnSpPr>
          <p:spPr>
            <a:xfrm flipH="1">
              <a:off x="1939686" y="3222125"/>
              <a:ext cx="22883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8D049FEB-0E57-4258-BB23-D3C8330729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68528" y="1744163"/>
              <a:ext cx="346641" cy="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="" xmlns:a16="http://schemas.microsoft.com/office/drawing/2014/main" id="{6C1414BD-97CF-4567-B053-50CD04CDABC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68526" y="4700088"/>
              <a:ext cx="346643" cy="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="" xmlns:a16="http://schemas.microsoft.com/office/drawing/2014/main" id="{44FABC5E-CCEC-4C41-9A36-ED0E9A662296}"/>
                </a:ext>
              </a:extLst>
            </p:cNvPr>
            <p:cNvCxnSpPr>
              <a:cxnSpLocks/>
            </p:cNvCxnSpPr>
            <p:nvPr/>
          </p:nvCxnSpPr>
          <p:spPr>
            <a:xfrm>
              <a:off x="4143375" y="1344113"/>
              <a:ext cx="0" cy="8032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="" xmlns:a16="http://schemas.microsoft.com/office/drawing/2014/main" id="{0E4505AC-7702-41E5-AE59-936A01206EA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82436" y="1744163"/>
              <a:ext cx="26093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="" xmlns:a16="http://schemas.microsoft.com/office/drawing/2014/main" id="{65C8B2E6-5C11-4B45-92A7-57EF2EA7B5C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43375" y="1350463"/>
              <a:ext cx="324068" cy="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="" xmlns:a16="http://schemas.microsoft.com/office/drawing/2014/main" id="{F1768D48-5A44-409D-A2E6-8168C848CEA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43375" y="2147388"/>
              <a:ext cx="324068" cy="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="" xmlns:a16="http://schemas.microsoft.com/office/drawing/2014/main" id="{F22C4ECB-16C8-46D8-BFF8-62A756AEB4E0}"/>
                </a:ext>
              </a:extLst>
            </p:cNvPr>
            <p:cNvCxnSpPr>
              <a:cxnSpLocks/>
            </p:cNvCxnSpPr>
            <p:nvPr/>
          </p:nvCxnSpPr>
          <p:spPr>
            <a:xfrm>
              <a:off x="4143375" y="3320550"/>
              <a:ext cx="0" cy="275490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="" xmlns:a16="http://schemas.microsoft.com/office/drawing/2014/main" id="{9348EA32-C0BD-4012-A8F6-C4995349D4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82436" y="4698500"/>
              <a:ext cx="26093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="" xmlns:a16="http://schemas.microsoft.com/office/drawing/2014/main" id="{530C4C7C-DAF6-4329-AFD2-328F03EDBEF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43375" y="3320550"/>
              <a:ext cx="324068" cy="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="" xmlns:a16="http://schemas.microsoft.com/office/drawing/2014/main" id="{69C93D8E-D829-40D5-B40E-725A45D5B88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43375" y="4892175"/>
              <a:ext cx="324068" cy="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="" xmlns:a16="http://schemas.microsoft.com/office/drawing/2014/main" id="{867CE954-57F5-465D-AA84-48B910B3210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43375" y="6075452"/>
              <a:ext cx="324068" cy="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="" xmlns:a16="http://schemas.microsoft.com/office/drawing/2014/main" id="{5D11D48C-F647-46CE-9712-16E25FD8AB55}"/>
                </a:ext>
              </a:extLst>
            </p:cNvPr>
            <p:cNvCxnSpPr>
              <a:cxnSpLocks/>
            </p:cNvCxnSpPr>
            <p:nvPr/>
          </p:nvCxnSpPr>
          <p:spPr>
            <a:xfrm>
              <a:off x="6091238" y="2922385"/>
              <a:ext cx="0" cy="8032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="" xmlns:a16="http://schemas.microsoft.com/office/drawing/2014/main" id="{89DD3681-309C-4936-A3BD-EE812BB648E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30299" y="3322435"/>
              <a:ext cx="26093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="" xmlns:a16="http://schemas.microsoft.com/office/drawing/2014/main" id="{9A0E0DE0-A2E9-4A30-A6E2-2455A8569A6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1238" y="2928735"/>
              <a:ext cx="324068" cy="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="" xmlns:a16="http://schemas.microsoft.com/office/drawing/2014/main" id="{E38E005B-D9C1-4091-B6DC-C21CFC8B845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1238" y="3725660"/>
              <a:ext cx="324068" cy="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="" xmlns:a16="http://schemas.microsoft.com/office/drawing/2014/main" id="{DB345DF3-F632-46EC-A368-1DA1D70C234D}"/>
                </a:ext>
              </a:extLst>
            </p:cNvPr>
            <p:cNvCxnSpPr>
              <a:cxnSpLocks/>
            </p:cNvCxnSpPr>
            <p:nvPr/>
          </p:nvCxnSpPr>
          <p:spPr>
            <a:xfrm>
              <a:off x="6091238" y="4490537"/>
              <a:ext cx="0" cy="8032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="" xmlns:a16="http://schemas.microsoft.com/office/drawing/2014/main" id="{AD5A7E1E-9D71-49B0-A08C-C3AAF4F125E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30299" y="4890587"/>
              <a:ext cx="26093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="" xmlns:a16="http://schemas.microsoft.com/office/drawing/2014/main" id="{6503CB2B-70A6-4C8C-9526-5389247BA95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1238" y="4496887"/>
              <a:ext cx="324068" cy="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="" xmlns:a16="http://schemas.microsoft.com/office/drawing/2014/main" id="{C6496261-DDFB-4716-B7FF-499E26DFD7A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1238" y="5293812"/>
              <a:ext cx="324068" cy="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="" xmlns:a16="http://schemas.microsoft.com/office/drawing/2014/main" id="{C1B9BAD7-2EFE-4AD5-80BE-140EDFB0951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30299" y="6075452"/>
              <a:ext cx="582455" cy="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9EF28833-D87F-4DC1-8F43-7065F01A37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6228000"/>
            <a:ext cx="10972800" cy="527050"/>
          </a:xfrm>
        </p:spPr>
        <p:txBody>
          <a:bodyPr/>
          <a:lstStyle/>
          <a:p>
            <a:r>
              <a:rPr lang="en-GB" dirty="0"/>
              <a:t>*’New-to-treatment’ patients with a new OST episode following at least 1 month off OST. </a:t>
            </a:r>
          </a:p>
        </p:txBody>
      </p:sp>
    </p:spTree>
    <p:extLst>
      <p:ext uri="{BB962C8B-B14F-4D97-AF65-F5344CB8AC3E}">
        <p14:creationId xmlns:p14="http://schemas.microsoft.com/office/powerpoint/2010/main" val="328081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Patient satisfaction with medication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858845"/>
          <a:ext cx="10971778" cy="3819872"/>
        </p:xfrm>
        <a:graphic>
          <a:graphicData uri="http://schemas.openxmlformats.org/drawingml/2006/table">
            <a:tbl>
              <a:tblPr firstCol="1" bandRow="1">
                <a:tableStyleId>{7DF18680-E054-41AD-8BC1-D1AEF772440D}</a:tableStyleId>
              </a:tblPr>
              <a:tblGrid>
                <a:gridCol w="39355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277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084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7484"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Univers" panose="020B0503020202020204" pitchFamily="34" charset="0"/>
                        </a:rPr>
                        <a:t>Average age </a:t>
                      </a:r>
                    </a:p>
                  </a:txBody>
                  <a:tcPr marL="88819" marR="88819" anchor="ctr">
                    <a:solidFill>
                      <a:srgbClr val="5FB5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Univers" panose="020B0503020202020204" pitchFamily="34" charset="0"/>
                        </a:rPr>
                        <a:t>43 years</a:t>
                      </a:r>
                    </a:p>
                  </a:txBody>
                  <a:tcPr marL="88819" marR="88819" anchor="ctr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Univers" panose="020B0503020202020204" pitchFamily="34" charset="0"/>
                        </a:rPr>
                        <a:t>Range</a:t>
                      </a:r>
                      <a:r>
                        <a:rPr lang="en-GB" sz="1800" baseline="0" dirty="0">
                          <a:latin typeface="Univers" panose="020B0503020202020204" pitchFamily="34" charset="0"/>
                        </a:rPr>
                        <a:t> </a:t>
                      </a:r>
                      <a:r>
                        <a:rPr lang="en-GB" sz="1800" dirty="0">
                          <a:latin typeface="Univers" panose="020B0503020202020204" pitchFamily="34" charset="0"/>
                        </a:rPr>
                        <a:t>25–63 years</a:t>
                      </a:r>
                    </a:p>
                  </a:txBody>
                  <a:tcPr marL="88819" marR="88819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7484"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Univers" panose="020B0503020202020204" pitchFamily="34" charset="0"/>
                        </a:rPr>
                        <a:t>Sex </a:t>
                      </a:r>
                    </a:p>
                  </a:txBody>
                  <a:tcPr marL="88819" marR="88819" anchor="ctr">
                    <a:solidFill>
                      <a:srgbClr val="5FB5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Univers" panose="020B0503020202020204" pitchFamily="34" charset="0"/>
                        </a:rPr>
                        <a:t>74% male</a:t>
                      </a:r>
                    </a:p>
                  </a:txBody>
                  <a:tcPr marL="88819" marR="88819" anchor="ctr"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Univers" panose="020B0503020202020204" pitchFamily="34" charset="0"/>
                      </a:endParaRPr>
                    </a:p>
                  </a:txBody>
                  <a:tcPr marL="88819" marR="88819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7484"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Univers" panose="020B0503020202020204" pitchFamily="34" charset="0"/>
                        </a:rPr>
                        <a:t>Average</a:t>
                      </a:r>
                      <a:r>
                        <a:rPr lang="en-GB" sz="1800" b="0" baseline="0" dirty="0">
                          <a:latin typeface="Univers" panose="020B0503020202020204" pitchFamily="34" charset="0"/>
                        </a:rPr>
                        <a:t> t</a:t>
                      </a:r>
                      <a:r>
                        <a:rPr lang="en-GB" sz="1800" b="0" dirty="0">
                          <a:latin typeface="Univers" panose="020B0503020202020204" pitchFamily="34" charset="0"/>
                        </a:rPr>
                        <a:t>ime on OST pre Buvidal</a:t>
                      </a:r>
                      <a:r>
                        <a:rPr lang="en-GB" sz="1800" b="0" baseline="0" dirty="0">
                          <a:latin typeface="Univers" panose="020B0503020202020204" pitchFamily="34" charset="0"/>
                          <a:cs typeface="Arial" panose="020B0604020202020204" pitchFamily="34" charset="0"/>
                        </a:rPr>
                        <a:t>®</a:t>
                      </a:r>
                      <a:endParaRPr lang="en-GB" sz="1800" b="0" baseline="0" dirty="0">
                        <a:latin typeface="Univers" panose="020B0503020202020204" pitchFamily="34" charset="0"/>
                      </a:endParaRPr>
                    </a:p>
                  </a:txBody>
                  <a:tcPr marL="88819" marR="88819" anchor="ctr">
                    <a:solidFill>
                      <a:srgbClr val="5FB5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Univers" panose="020B0503020202020204" pitchFamily="34" charset="0"/>
                        </a:rPr>
                        <a:t>8.5 years</a:t>
                      </a:r>
                    </a:p>
                  </a:txBody>
                  <a:tcPr marL="88819" marR="88819" anchor="ctr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Univers" panose="020B0503020202020204" pitchFamily="34" charset="0"/>
                        </a:rPr>
                        <a:t>Range</a:t>
                      </a:r>
                      <a:r>
                        <a:rPr lang="en-GB" sz="1800" baseline="0" dirty="0">
                          <a:latin typeface="Univers" panose="020B0503020202020204" pitchFamily="34" charset="0"/>
                        </a:rPr>
                        <a:t> </a:t>
                      </a:r>
                      <a:r>
                        <a:rPr lang="en-GB" sz="1800" dirty="0">
                          <a:latin typeface="Univers" panose="020B0503020202020204" pitchFamily="34" charset="0"/>
                        </a:rPr>
                        <a:t>0–25 years</a:t>
                      </a:r>
                    </a:p>
                  </a:txBody>
                  <a:tcPr marL="88819" marR="88819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7484"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Univers" panose="020B0503020202020204" pitchFamily="34" charset="0"/>
                        </a:rPr>
                        <a:t>Average</a:t>
                      </a:r>
                      <a:r>
                        <a:rPr lang="en-GB" sz="1800" b="0" baseline="0" dirty="0">
                          <a:latin typeface="Univers" panose="020B0503020202020204" pitchFamily="34" charset="0"/>
                        </a:rPr>
                        <a:t> t</a:t>
                      </a:r>
                      <a:r>
                        <a:rPr lang="en-GB" sz="1800" b="0" dirty="0">
                          <a:latin typeface="Univers" panose="020B0503020202020204" pitchFamily="34" charset="0"/>
                        </a:rPr>
                        <a:t>ime on Buvidal</a:t>
                      </a:r>
                      <a:r>
                        <a:rPr lang="en-GB" sz="1800" b="0" baseline="0" dirty="0">
                          <a:latin typeface="Univers" panose="020B0503020202020204" pitchFamily="34" charset="0"/>
                          <a:cs typeface="Arial" panose="020B0604020202020204" pitchFamily="34" charset="0"/>
                        </a:rPr>
                        <a:t>®</a:t>
                      </a:r>
                      <a:endParaRPr lang="en-GB" sz="1800" b="0" baseline="0" dirty="0">
                        <a:latin typeface="Univers" panose="020B0503020202020204" pitchFamily="34" charset="0"/>
                      </a:endParaRPr>
                    </a:p>
                  </a:txBody>
                  <a:tcPr marL="88819" marR="88819" anchor="ctr">
                    <a:solidFill>
                      <a:srgbClr val="5FB5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Univers" panose="020B0503020202020204" pitchFamily="34" charset="0"/>
                        </a:rPr>
                        <a:t>27 weeks</a:t>
                      </a:r>
                    </a:p>
                  </a:txBody>
                  <a:tcPr marL="88819" marR="88819" anchor="ctr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Univers" panose="020B0503020202020204" pitchFamily="34" charset="0"/>
                        </a:rPr>
                        <a:t>Range</a:t>
                      </a:r>
                      <a:r>
                        <a:rPr lang="en-GB" sz="1800" baseline="0" dirty="0">
                          <a:latin typeface="Univers" panose="020B0503020202020204" pitchFamily="34" charset="0"/>
                        </a:rPr>
                        <a:t> </a:t>
                      </a:r>
                      <a:r>
                        <a:rPr lang="en-GB" sz="1800" dirty="0">
                          <a:latin typeface="Univers" panose="020B0503020202020204" pitchFamily="34" charset="0"/>
                        </a:rPr>
                        <a:t>13–52 weeks</a:t>
                      </a:r>
                    </a:p>
                  </a:txBody>
                  <a:tcPr marL="88819" marR="88819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7484"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Univers" panose="020B0503020202020204" pitchFamily="34" charset="0"/>
                        </a:rPr>
                        <a:t>Satisfaction</a:t>
                      </a:r>
                    </a:p>
                  </a:txBody>
                  <a:tcPr marL="88819" marR="88819" anchor="ctr">
                    <a:solidFill>
                      <a:srgbClr val="5FB5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Univers" panose="020B0503020202020204" pitchFamily="34" charset="0"/>
                        </a:rPr>
                        <a:t>85%</a:t>
                      </a:r>
                      <a:r>
                        <a:rPr lang="en-GB" sz="1800" baseline="0" dirty="0">
                          <a:latin typeface="Univers" panose="020B0503020202020204" pitchFamily="34" charset="0"/>
                        </a:rPr>
                        <a:t> </a:t>
                      </a:r>
                      <a:r>
                        <a:rPr lang="en-GB" sz="1800" dirty="0">
                          <a:latin typeface="Univers" panose="020B0503020202020204" pitchFamily="34" charset="0"/>
                        </a:rPr>
                        <a:t>extremely satisfied </a:t>
                      </a:r>
                    </a:p>
                  </a:txBody>
                  <a:tcPr marL="88819" marR="88819" anchor="ctr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Univers" panose="020B0503020202020204" pitchFamily="34" charset="0"/>
                        </a:rPr>
                        <a:t>15%</a:t>
                      </a:r>
                      <a:r>
                        <a:rPr lang="en-GB" sz="1800" baseline="0" dirty="0">
                          <a:latin typeface="Univers" panose="020B0503020202020204" pitchFamily="34" charset="0"/>
                        </a:rPr>
                        <a:t> </a:t>
                      </a:r>
                      <a:r>
                        <a:rPr lang="en-GB" sz="1800" dirty="0">
                          <a:latin typeface="Univers" panose="020B0503020202020204" pitchFamily="34" charset="0"/>
                        </a:rPr>
                        <a:t>very satisfied</a:t>
                      </a:r>
                      <a:r>
                        <a:rPr lang="en-GB" sz="1800" baseline="0" dirty="0">
                          <a:latin typeface="Univers" panose="020B0503020202020204" pitchFamily="34" charset="0"/>
                        </a:rPr>
                        <a:t> </a:t>
                      </a:r>
                      <a:endParaRPr lang="en-GB" sz="1800" dirty="0">
                        <a:latin typeface="Univers" panose="020B0503020202020204" pitchFamily="34" charset="0"/>
                      </a:endParaRPr>
                    </a:p>
                  </a:txBody>
                  <a:tcPr marL="88819" marR="88819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77484"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Univers" panose="020B0503020202020204" pitchFamily="34" charset="0"/>
                        </a:rPr>
                        <a:t>Side effects</a:t>
                      </a:r>
                    </a:p>
                  </a:txBody>
                  <a:tcPr marL="88819" marR="88819" anchor="ctr">
                    <a:solidFill>
                      <a:srgbClr val="5FB5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Univers" panose="020B0503020202020204" pitchFamily="34" charset="0"/>
                        </a:rPr>
                        <a:t>85%</a:t>
                      </a:r>
                      <a:r>
                        <a:rPr lang="en-GB" sz="1800" baseline="0" dirty="0">
                          <a:latin typeface="Univers" panose="020B0503020202020204" pitchFamily="34" charset="0"/>
                        </a:rPr>
                        <a:t> </a:t>
                      </a:r>
                      <a:r>
                        <a:rPr lang="en-GB" sz="1800" dirty="0">
                          <a:latin typeface="Univers" panose="020B0503020202020204" pitchFamily="34" charset="0"/>
                        </a:rPr>
                        <a:t>no side effects</a:t>
                      </a:r>
                      <a:r>
                        <a:rPr lang="en-GB" sz="1800" baseline="0" dirty="0">
                          <a:latin typeface="Univers" panose="020B0503020202020204" pitchFamily="34" charset="0"/>
                        </a:rPr>
                        <a:t> </a:t>
                      </a:r>
                      <a:endParaRPr lang="en-GB" sz="1800" dirty="0">
                        <a:latin typeface="Univers" panose="020B0503020202020204" pitchFamily="34" charset="0"/>
                      </a:endParaRPr>
                    </a:p>
                  </a:txBody>
                  <a:tcPr marL="88819" marR="88819" anchor="ctr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Univers" panose="020B0503020202020204" pitchFamily="34" charset="0"/>
                        </a:rPr>
                        <a:t>15%</a:t>
                      </a:r>
                      <a:r>
                        <a:rPr lang="en-GB" sz="1800" baseline="0" dirty="0">
                          <a:latin typeface="Univers" panose="020B0503020202020204" pitchFamily="34" charset="0"/>
                        </a:rPr>
                        <a:t> </a:t>
                      </a:r>
                      <a:r>
                        <a:rPr lang="en-GB" sz="1800" dirty="0">
                          <a:latin typeface="Univers" panose="020B0503020202020204" pitchFamily="34" charset="0"/>
                        </a:rPr>
                        <a:t>much less side effects</a:t>
                      </a:r>
                      <a:r>
                        <a:rPr lang="en-GB" sz="1800" baseline="0" dirty="0">
                          <a:latin typeface="Univers" panose="020B0503020202020204" pitchFamily="34" charset="0"/>
                        </a:rPr>
                        <a:t> </a:t>
                      </a:r>
                      <a:endParaRPr lang="en-GB" sz="1800" dirty="0">
                        <a:latin typeface="Univers" panose="020B0503020202020204" pitchFamily="34" charset="0"/>
                      </a:endParaRPr>
                    </a:p>
                  </a:txBody>
                  <a:tcPr marL="88819" marR="88819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77484"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Univers" panose="020B0503020202020204" pitchFamily="34" charset="0"/>
                        </a:rPr>
                        <a:t>Prefer Buvidal</a:t>
                      </a:r>
                      <a:r>
                        <a:rPr lang="en-GB" sz="1800" b="0" baseline="0" dirty="0">
                          <a:latin typeface="Univers" panose="020B0503020202020204" pitchFamily="34" charset="0"/>
                          <a:cs typeface="Arial" panose="020B0604020202020204" pitchFamily="34" charset="0"/>
                        </a:rPr>
                        <a:t>®</a:t>
                      </a:r>
                      <a:r>
                        <a:rPr lang="en-GB" sz="1800" b="0" dirty="0">
                          <a:latin typeface="Univers" panose="020B0503020202020204" pitchFamily="34" charset="0"/>
                        </a:rPr>
                        <a:t> to previous</a:t>
                      </a:r>
                      <a:r>
                        <a:rPr lang="en-GB" sz="1800" b="0" baseline="0" dirty="0">
                          <a:latin typeface="Univers" panose="020B0503020202020204" pitchFamily="34" charset="0"/>
                        </a:rPr>
                        <a:t> OST</a:t>
                      </a:r>
                      <a:r>
                        <a:rPr lang="en-GB" sz="1800" b="0" dirty="0">
                          <a:latin typeface="Univers" panose="020B0503020202020204" pitchFamily="34" charset="0"/>
                        </a:rPr>
                        <a:t>?</a:t>
                      </a:r>
                    </a:p>
                  </a:txBody>
                  <a:tcPr marL="88819" marR="88819" anchor="ctr">
                    <a:solidFill>
                      <a:srgbClr val="5FB5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Univers" panose="020B0503020202020204" pitchFamily="34" charset="0"/>
                        </a:rPr>
                        <a:t>31* </a:t>
                      </a:r>
                      <a:r>
                        <a:rPr lang="en-GB" sz="1800" dirty="0">
                          <a:latin typeface="Univers" panose="020B0503020202020204" pitchFamily="34" charset="0"/>
                        </a:rPr>
                        <a:t>(100%)</a:t>
                      </a:r>
                      <a:r>
                        <a:rPr lang="en-GB" sz="1800" baseline="0" dirty="0">
                          <a:latin typeface="Univers" panose="020B0503020202020204" pitchFamily="34" charset="0"/>
                        </a:rPr>
                        <a:t> yes</a:t>
                      </a:r>
                      <a:endParaRPr lang="en-GB" sz="1800" dirty="0">
                        <a:latin typeface="Univers" panose="020B0503020202020204" pitchFamily="34" charset="0"/>
                      </a:endParaRPr>
                    </a:p>
                  </a:txBody>
                  <a:tcPr marL="88819" marR="88819" anchor="ctr"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Univers" panose="020B0503020202020204" pitchFamily="34" charset="0"/>
                      </a:endParaRPr>
                    </a:p>
                  </a:txBody>
                  <a:tcPr marL="88819" marR="88819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774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latin typeface="Univers" panose="020B0503020202020204" pitchFamily="34" charset="0"/>
                        </a:rPr>
                        <a:t>Positive comments from others?</a:t>
                      </a:r>
                    </a:p>
                  </a:txBody>
                  <a:tcPr marL="88819" marR="88819" anchor="ctr">
                    <a:solidFill>
                      <a:srgbClr val="5FB5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Univers" panose="020B0503020202020204" pitchFamily="34" charset="0"/>
                        </a:rPr>
                        <a:t>12 (35%) yes</a:t>
                      </a:r>
                    </a:p>
                  </a:txBody>
                  <a:tcPr marL="88819" marR="88819" anchor="ctr"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Univers" panose="020B0503020202020204" pitchFamily="34" charset="0"/>
                      </a:endParaRPr>
                    </a:p>
                  </a:txBody>
                  <a:tcPr marL="88819" marR="88819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1278" y="1179283"/>
            <a:ext cx="11449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</a:t>
            </a:r>
            <a:r>
              <a:rPr lang="en-GB" sz="2000" dirty="0">
                <a:sym typeface="Wingdings" panose="05000000000000000000" pitchFamily="2" charset="2"/>
              </a:rPr>
              <a:t> </a:t>
            </a:r>
            <a:r>
              <a:rPr lang="en-GB" dirty="0">
                <a:latin typeface="Univers" panose="020B0503020202020204" pitchFamily="34" charset="0"/>
              </a:rPr>
              <a:t>April 2020 – questionnaire</a:t>
            </a:r>
            <a:r>
              <a:rPr lang="en-GB" baseline="30000" dirty="0">
                <a:latin typeface="Univers" panose="020B0503020202020204" pitchFamily="34" charset="0"/>
              </a:rPr>
              <a:t>1</a:t>
            </a:r>
            <a:r>
              <a:rPr lang="en-GB" dirty="0">
                <a:latin typeface="Univers" panose="020B0503020202020204" pitchFamily="34" charset="0"/>
              </a:rPr>
              <a:t> completed by 34 of 40 patients in treatment for more than 3 months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196B17F-9853-4CEA-BD3A-1EC871247B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OST, opioid substitution treatment.</a:t>
            </a:r>
            <a:br>
              <a:rPr lang="en-GB" dirty="0"/>
            </a:br>
            <a:r>
              <a:rPr lang="en-GB" dirty="0"/>
              <a:t>1. Kalali A. Patient satisfaction with, and acceptability of, atypical antipsychotics. Curr Med Res Opin. 1999;15(2):135–7</a:t>
            </a:r>
            <a:r>
              <a:rPr lang="en-GB" dirty="0" smtClean="0"/>
              <a:t>.</a:t>
            </a:r>
          </a:p>
          <a:p>
            <a:r>
              <a:rPr lang="en-GB" dirty="0" smtClean="0"/>
              <a:t>* 3 patients had no previous treatment experience for comparison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44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Experience of tapering to abstinence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r>
              <a:rPr lang="en-GB" sz="2800" dirty="0" smtClean="0"/>
              <a:t>12</a:t>
            </a:r>
            <a:r>
              <a:rPr lang="en-GB" sz="2800" noProof="0" dirty="0" smtClean="0"/>
              <a:t> </a:t>
            </a:r>
            <a:r>
              <a:rPr lang="en-GB" sz="2800" noProof="0" dirty="0"/>
              <a:t>patients have completed planned detoxification</a:t>
            </a:r>
          </a:p>
          <a:p>
            <a:r>
              <a:rPr lang="en-GB" sz="2800" noProof="0" dirty="0"/>
              <a:t>No withdrawal symptoms reported</a:t>
            </a:r>
          </a:p>
          <a:p>
            <a:r>
              <a:rPr lang="en-GB" sz="2800" noProof="0" dirty="0"/>
              <a:t>No top-ups or symptomatic relief </a:t>
            </a:r>
            <a:r>
              <a:rPr lang="en-GB" sz="2800" noProof="0" dirty="0" smtClean="0"/>
              <a:t>required</a:t>
            </a:r>
          </a:p>
          <a:p>
            <a:r>
              <a:rPr lang="en-GB" sz="2800" dirty="0" smtClean="0"/>
              <a:t>2 patients relapsed and quickly returned to Buvidal</a:t>
            </a:r>
            <a:endParaRPr lang="en-GB" sz="2800" noProof="0" dirty="0"/>
          </a:p>
          <a:p>
            <a:pPr marL="0" indent="0">
              <a:buNone/>
            </a:pPr>
            <a:endParaRPr lang="en-GB" sz="2800" noProof="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58081088"/>
              </p:ext>
            </p:extLst>
          </p:nvPr>
        </p:nvGraphicFramePr>
        <p:xfrm>
          <a:off x="1307205" y="1328050"/>
          <a:ext cx="9577590" cy="2086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132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nivers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EDA1624F4D3041A85DC9FCA8D9E6F3" ma:contentTypeVersion="12" ma:contentTypeDescription="Create a new document." ma:contentTypeScope="" ma:versionID="cc008d46ac3789e0b78263b74d4c60ec">
  <xsd:schema xmlns:xsd="http://www.w3.org/2001/XMLSchema" xmlns:xs="http://www.w3.org/2001/XMLSchema" xmlns:p="http://schemas.microsoft.com/office/2006/metadata/properties" xmlns:ns2="00f50392-e8d7-4602-aa35-782b291a945d" xmlns:ns3="4b406b48-8e5a-430a-ab3d-247bd70fae64" targetNamespace="http://schemas.microsoft.com/office/2006/metadata/properties" ma:root="true" ma:fieldsID="de3ff5c55f5e9a7c2f28626155889c75" ns2:_="" ns3:_="">
    <xsd:import namespace="00f50392-e8d7-4602-aa35-782b291a945d"/>
    <xsd:import namespace="4b406b48-8e5a-430a-ab3d-247bd70fae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f50392-e8d7-4602-aa35-782b291a94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06b48-8e5a-430a-ab3d-247bd70fae6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2B8CDE-E2BA-445A-BEA0-3E73E1E09CF3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dd944034-98ad-42f8-91aa-c9d489935fb3"/>
    <ds:schemaRef ds:uri="http://purl.org/dc/terms/"/>
    <ds:schemaRef ds:uri="http://schemas.openxmlformats.org/package/2006/metadata/core-properties"/>
    <ds:schemaRef ds:uri="http://purl.org/dc/dcmitype/"/>
    <ds:schemaRef ds:uri="85994448-4a07-479b-92d9-5bc583800a3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559DEF1-28FD-4196-BEE8-B759611F75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ECFB39-60FC-407E-84B6-9E01A2E6642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</TotalTime>
  <Words>708</Words>
  <Application>Microsoft Office PowerPoint</Application>
  <PresentationFormat>Widescreen</PresentationFormat>
  <Paragraphs>156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Tahoma</vt:lpstr>
      <vt:lpstr>Univers</vt:lpstr>
      <vt:lpstr>Univers Light</vt:lpstr>
      <vt:lpstr>Wingdings</vt:lpstr>
      <vt:lpstr>Office Theme</vt:lpstr>
      <vt:lpstr>PowerPoint Presentation</vt:lpstr>
      <vt:lpstr>Disclosures:</vt:lpstr>
      <vt:lpstr>Current progress in Greater Glasgow and Clyde</vt:lpstr>
      <vt:lpstr>Pilot Injectable Prolonged Release Buprenorphine</vt:lpstr>
      <vt:lpstr>Buvidal pilot outcomes at six months</vt:lpstr>
      <vt:lpstr>Our experience of patient groups who may benefit </vt:lpstr>
      <vt:lpstr>Up-take in South Glasgow community team </vt:lpstr>
      <vt:lpstr>Patient satisfaction with medication</vt:lpstr>
      <vt:lpstr>Experience of tapering to abstinence </vt:lpstr>
      <vt:lpstr>PowerPoint Presentation</vt:lpstr>
      <vt:lpstr>PowerPoint Presentation</vt:lpstr>
    </vt:vector>
  </TitlesOfParts>
  <Company>GCC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Donald, Stuart(SWS)</dc:creator>
  <cp:lastModifiedBy>Trina Ritchie</cp:lastModifiedBy>
  <cp:revision>532</cp:revision>
  <cp:lastPrinted>2016-01-18T14:56:22Z</cp:lastPrinted>
  <dcterms:created xsi:type="dcterms:W3CDTF">2015-10-27T11:18:27Z</dcterms:created>
  <dcterms:modified xsi:type="dcterms:W3CDTF">2021-01-26T12:24:17Z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0x0101000EEDA1624F4D3041A85DC9FCA8D9E6F3</vt:lpwstr>
  </property>
</Properties>
</file>