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style2.xml" ContentType="application/vnd.ms-office.chart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charts/colors2.xml" ContentType="application/vnd.ms-office.chartcolor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480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2840">
          <p15:clr>
            <a:srgbClr val="A4A3A4"/>
          </p15:clr>
        </p15:guide>
        <p15:guide id="6" orient="horz" pos="3521">
          <p15:clr>
            <a:srgbClr val="A4A3A4"/>
          </p15:clr>
        </p15:guide>
        <p15:guide id="7" pos="2880">
          <p15:clr>
            <a:srgbClr val="A4A3A4"/>
          </p15:clr>
        </p15:guide>
        <p15:guide id="8" pos="4694">
          <p15:clr>
            <a:srgbClr val="A4A3A4"/>
          </p15:clr>
        </p15:guide>
        <p15:guide id="9" pos="1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E6"/>
    <a:srgbClr val="77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66" y="-120"/>
      </p:cViewPr>
      <p:guideLst>
        <p:guide orient="horz" pos="2160"/>
        <p:guide orient="horz" pos="1480"/>
        <p:guide orient="horz"/>
        <p:guide orient="horz" pos="799"/>
        <p:guide orient="horz" pos="2840"/>
        <p:guide orient="horz" pos="3521"/>
        <p:guide pos="2880"/>
        <p:guide pos="4694"/>
        <p:guide pos="10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clients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B2-40DF-B1B5-85210793A7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0B2-40DF-B1B5-85210793A7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0B2-40DF-B1B5-85210793A7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0B2-40DF-B1B5-85210793A7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0B2-40DF-B1B5-85210793A7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0B2-40DF-B1B5-85210793A7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16mg</c:v>
                </c:pt>
                <c:pt idx="1">
                  <c:v>32mg</c:v>
                </c:pt>
                <c:pt idx="2">
                  <c:v>64mg</c:v>
                </c:pt>
                <c:pt idx="3">
                  <c:v>96mg</c:v>
                </c:pt>
                <c:pt idx="4">
                  <c:v>128mg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4-4775-9F19-DA847004CF4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clients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Maintained</c:v>
                </c:pt>
                <c:pt idx="1">
                  <c:v>Reducing/Detoxed </c:v>
                </c:pt>
                <c:pt idx="2">
                  <c:v>Out of Area</c:v>
                </c:pt>
                <c:pt idx="3">
                  <c:v>Transferred oral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4-46FD-A67B-7EA6F22F1A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clients2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Maintained</c:v>
                </c:pt>
                <c:pt idx="1">
                  <c:v>Reducing/Detoxed </c:v>
                </c:pt>
                <c:pt idx="2">
                  <c:v>Out of Area</c:v>
                </c:pt>
                <c:pt idx="3">
                  <c:v>Transferred oral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E-4E44-98B8-88E27A4563B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overlap val="100"/>
        <c:axId val="586078576"/>
        <c:axId val="586079560"/>
      </c:barChart>
      <c:catAx>
        <c:axId val="58607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079560"/>
        <c:crosses val="autoZero"/>
        <c:auto val="1"/>
        <c:lblAlgn val="ctr"/>
        <c:lblOffset val="100"/>
        <c:noMultiLvlLbl val="0"/>
      </c:catAx>
      <c:valAx>
        <c:axId val="586079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607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A82E2-F44F-48A8-9A69-CA85F1155E7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3826CF7-2425-4BEC-9F51-CE134632A5F4}">
      <dgm:prSet/>
      <dgm:spPr/>
      <dgm:t>
        <a:bodyPr/>
        <a:lstStyle/>
        <a:p>
          <a:r>
            <a:rPr lang="en-US"/>
            <a:t>Experience has been very positive from clients.</a:t>
          </a:r>
        </a:p>
      </dgm:t>
    </dgm:pt>
    <dgm:pt modelId="{62F997F6-22D3-4421-84D5-3293069A615A}" type="parTrans" cxnId="{B3214841-4238-499A-954F-D62E340AE5FE}">
      <dgm:prSet/>
      <dgm:spPr/>
      <dgm:t>
        <a:bodyPr/>
        <a:lstStyle/>
        <a:p>
          <a:endParaRPr lang="en-US"/>
        </a:p>
      </dgm:t>
    </dgm:pt>
    <dgm:pt modelId="{51AFCBB1-430F-4CAA-821C-B1EC2A310687}" type="sibTrans" cxnId="{B3214841-4238-499A-954F-D62E340AE5FE}">
      <dgm:prSet/>
      <dgm:spPr/>
      <dgm:t>
        <a:bodyPr/>
        <a:lstStyle/>
        <a:p>
          <a:endParaRPr lang="en-US"/>
        </a:p>
      </dgm:t>
    </dgm:pt>
    <dgm:pt modelId="{D046C38A-366C-47F4-8E9D-F83C3933AF7F}">
      <dgm:prSet/>
      <dgm:spPr/>
      <dgm:t>
        <a:bodyPr/>
        <a:lstStyle/>
        <a:p>
          <a:r>
            <a:rPr lang="en-US" dirty="0"/>
            <a:t>Current process is time consuming and staff intensive.</a:t>
          </a:r>
        </a:p>
      </dgm:t>
    </dgm:pt>
    <dgm:pt modelId="{B311250B-B7E8-4875-AF93-A99C19746019}" type="parTrans" cxnId="{FE3DF92A-9F9D-4756-89DF-84F647220188}">
      <dgm:prSet/>
      <dgm:spPr/>
      <dgm:t>
        <a:bodyPr/>
        <a:lstStyle/>
        <a:p>
          <a:endParaRPr lang="en-US"/>
        </a:p>
      </dgm:t>
    </dgm:pt>
    <dgm:pt modelId="{26BD1FAE-098D-4D72-A80D-B927830EA682}" type="sibTrans" cxnId="{FE3DF92A-9F9D-4756-89DF-84F647220188}">
      <dgm:prSet/>
      <dgm:spPr/>
      <dgm:t>
        <a:bodyPr/>
        <a:lstStyle/>
        <a:p>
          <a:endParaRPr lang="en-US"/>
        </a:p>
      </dgm:t>
    </dgm:pt>
    <dgm:pt modelId="{C5B3CC82-3095-48B1-904C-BB3CE399E0C3}">
      <dgm:prSet/>
      <dgm:spPr/>
      <dgm:t>
        <a:bodyPr/>
        <a:lstStyle/>
        <a:p>
          <a:r>
            <a:rPr lang="en-US" dirty="0"/>
            <a:t>In the process of apply for CD </a:t>
          </a:r>
          <a:r>
            <a:rPr lang="en-US" dirty="0" err="1"/>
            <a:t>licence</a:t>
          </a:r>
          <a:r>
            <a:rPr lang="en-US" dirty="0"/>
            <a:t> so we can give direct from stock.</a:t>
          </a:r>
        </a:p>
      </dgm:t>
    </dgm:pt>
    <dgm:pt modelId="{3E0D535F-AD55-4A06-A39E-C00D1C12198B}" type="parTrans" cxnId="{3A86D29E-E39D-4E5F-B275-74FCB4EB8123}">
      <dgm:prSet/>
      <dgm:spPr/>
      <dgm:t>
        <a:bodyPr/>
        <a:lstStyle/>
        <a:p>
          <a:endParaRPr lang="en-US"/>
        </a:p>
      </dgm:t>
    </dgm:pt>
    <dgm:pt modelId="{1F686423-8045-4DA3-B233-DBC7B81FD4B3}" type="sibTrans" cxnId="{3A86D29E-E39D-4E5F-B275-74FCB4EB8123}">
      <dgm:prSet/>
      <dgm:spPr/>
      <dgm:t>
        <a:bodyPr/>
        <a:lstStyle/>
        <a:p>
          <a:endParaRPr lang="en-US"/>
        </a:p>
      </dgm:t>
    </dgm:pt>
    <dgm:pt modelId="{C1699704-6102-403B-87AA-FE414B26D8FB}" type="pres">
      <dgm:prSet presAssocID="{E8DA82E2-F44F-48A8-9A69-CA85F1155E77}" presName="root" presStyleCnt="0">
        <dgm:presLayoutVars>
          <dgm:dir/>
          <dgm:resizeHandles val="exact"/>
        </dgm:presLayoutVars>
      </dgm:prSet>
      <dgm:spPr/>
    </dgm:pt>
    <dgm:pt modelId="{51A72714-1713-4FE9-B3FF-149F88D573EE}" type="pres">
      <dgm:prSet presAssocID="{03826CF7-2425-4BEC-9F51-CE134632A5F4}" presName="compNode" presStyleCnt="0"/>
      <dgm:spPr/>
    </dgm:pt>
    <dgm:pt modelId="{CE1DEB1E-36C5-4F21-93FD-74BFDCD76DF1}" type="pres">
      <dgm:prSet presAssocID="{03826CF7-2425-4BEC-9F51-CE134632A5F4}" presName="bgRect" presStyleLbl="bgShp" presStyleIdx="0" presStyleCnt="3"/>
      <dgm:spPr/>
    </dgm:pt>
    <dgm:pt modelId="{32C7C31F-1474-40F5-AB4C-9F73B93A1DEA}" type="pres">
      <dgm:prSet presAssocID="{03826CF7-2425-4BEC-9F51-CE134632A5F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glasses Face Outline"/>
        </a:ext>
      </dgm:extLst>
    </dgm:pt>
    <dgm:pt modelId="{49E36051-115A-48C1-9263-2917318F7A56}" type="pres">
      <dgm:prSet presAssocID="{03826CF7-2425-4BEC-9F51-CE134632A5F4}" presName="spaceRect" presStyleCnt="0"/>
      <dgm:spPr/>
    </dgm:pt>
    <dgm:pt modelId="{35FC8637-7E57-416F-8D6E-244461AAD7D9}" type="pres">
      <dgm:prSet presAssocID="{03826CF7-2425-4BEC-9F51-CE134632A5F4}" presName="parTx" presStyleLbl="revTx" presStyleIdx="0" presStyleCnt="3">
        <dgm:presLayoutVars>
          <dgm:chMax val="0"/>
          <dgm:chPref val="0"/>
        </dgm:presLayoutVars>
      </dgm:prSet>
      <dgm:spPr/>
    </dgm:pt>
    <dgm:pt modelId="{428FDBEC-AAC1-4B11-8F1E-CB2FC498A26F}" type="pres">
      <dgm:prSet presAssocID="{51AFCBB1-430F-4CAA-821C-B1EC2A310687}" presName="sibTrans" presStyleCnt="0"/>
      <dgm:spPr/>
    </dgm:pt>
    <dgm:pt modelId="{E02016F3-7770-4D52-93AC-C7F990F54971}" type="pres">
      <dgm:prSet presAssocID="{D046C38A-366C-47F4-8E9D-F83C3933AF7F}" presName="compNode" presStyleCnt="0"/>
      <dgm:spPr/>
    </dgm:pt>
    <dgm:pt modelId="{BE4C05AB-4BA3-4F3B-8DD7-2AA323224E43}" type="pres">
      <dgm:prSet presAssocID="{D046C38A-366C-47F4-8E9D-F83C3933AF7F}" presName="bgRect" presStyleLbl="bgShp" presStyleIdx="1" presStyleCnt="3"/>
      <dgm:spPr/>
    </dgm:pt>
    <dgm:pt modelId="{3688B872-29D2-47AF-8EF1-7E22F99FEC4F}" type="pres">
      <dgm:prSet presAssocID="{D046C38A-366C-47F4-8E9D-F83C3933AF7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65CC24B0-CAB2-4127-92C4-8C52636FE45B}" type="pres">
      <dgm:prSet presAssocID="{D046C38A-366C-47F4-8E9D-F83C3933AF7F}" presName="spaceRect" presStyleCnt="0"/>
      <dgm:spPr/>
    </dgm:pt>
    <dgm:pt modelId="{02CCF83A-6876-42C9-B092-218323271F5C}" type="pres">
      <dgm:prSet presAssocID="{D046C38A-366C-47F4-8E9D-F83C3933AF7F}" presName="parTx" presStyleLbl="revTx" presStyleIdx="1" presStyleCnt="3">
        <dgm:presLayoutVars>
          <dgm:chMax val="0"/>
          <dgm:chPref val="0"/>
        </dgm:presLayoutVars>
      </dgm:prSet>
      <dgm:spPr/>
    </dgm:pt>
    <dgm:pt modelId="{CF961EAC-4DEA-4CD7-8CC3-61F308A93B81}" type="pres">
      <dgm:prSet presAssocID="{26BD1FAE-098D-4D72-A80D-B927830EA682}" presName="sibTrans" presStyleCnt="0"/>
      <dgm:spPr/>
    </dgm:pt>
    <dgm:pt modelId="{055FA14A-2736-47C3-898C-B5F1E57823AC}" type="pres">
      <dgm:prSet presAssocID="{C5B3CC82-3095-48B1-904C-BB3CE399E0C3}" presName="compNode" presStyleCnt="0"/>
      <dgm:spPr/>
    </dgm:pt>
    <dgm:pt modelId="{A7FA2F58-17D8-4530-8AD6-0C50ACF4400C}" type="pres">
      <dgm:prSet presAssocID="{C5B3CC82-3095-48B1-904C-BB3CE399E0C3}" presName="bgRect" presStyleLbl="bgShp" presStyleIdx="2" presStyleCnt="3"/>
      <dgm:spPr/>
    </dgm:pt>
    <dgm:pt modelId="{DABEE9E7-1F76-4CBB-BD88-D769DA853852}" type="pres">
      <dgm:prSet presAssocID="{C5B3CC82-3095-48B1-904C-BB3CE399E0C3}" presName="iconRect" presStyleLbl="node1" presStyleIdx="2" presStyleCnt="3" custLinFactNeighborX="598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tical disc"/>
        </a:ext>
      </dgm:extLst>
    </dgm:pt>
    <dgm:pt modelId="{1B79D8C4-4F99-4DED-BD87-43066DC06EDC}" type="pres">
      <dgm:prSet presAssocID="{C5B3CC82-3095-48B1-904C-BB3CE399E0C3}" presName="spaceRect" presStyleCnt="0"/>
      <dgm:spPr/>
    </dgm:pt>
    <dgm:pt modelId="{8143CA01-2B49-4745-AE0F-B03208D2DF71}" type="pres">
      <dgm:prSet presAssocID="{C5B3CC82-3095-48B1-904C-BB3CE399E0C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E3DF92A-9F9D-4756-89DF-84F647220188}" srcId="{E8DA82E2-F44F-48A8-9A69-CA85F1155E77}" destId="{D046C38A-366C-47F4-8E9D-F83C3933AF7F}" srcOrd="1" destOrd="0" parTransId="{B311250B-B7E8-4875-AF93-A99C19746019}" sibTransId="{26BD1FAE-098D-4D72-A80D-B927830EA682}"/>
    <dgm:cxn modelId="{B3214841-4238-499A-954F-D62E340AE5FE}" srcId="{E8DA82E2-F44F-48A8-9A69-CA85F1155E77}" destId="{03826CF7-2425-4BEC-9F51-CE134632A5F4}" srcOrd="0" destOrd="0" parTransId="{62F997F6-22D3-4421-84D5-3293069A615A}" sibTransId="{51AFCBB1-430F-4CAA-821C-B1EC2A310687}"/>
    <dgm:cxn modelId="{BDB9EE63-0C62-4059-ABFA-FB1667B4653E}" type="presOf" srcId="{D046C38A-366C-47F4-8E9D-F83C3933AF7F}" destId="{02CCF83A-6876-42C9-B092-218323271F5C}" srcOrd="0" destOrd="0" presId="urn:microsoft.com/office/officeart/2018/2/layout/IconVerticalSolidList"/>
    <dgm:cxn modelId="{386E2E83-EAFF-40F8-84A6-4B9A59ED9607}" type="presOf" srcId="{03826CF7-2425-4BEC-9F51-CE134632A5F4}" destId="{35FC8637-7E57-416F-8D6E-244461AAD7D9}" srcOrd="0" destOrd="0" presId="urn:microsoft.com/office/officeart/2018/2/layout/IconVerticalSolidList"/>
    <dgm:cxn modelId="{87AE4893-3E0F-43B4-8895-23CB67602DBE}" type="presOf" srcId="{C5B3CC82-3095-48B1-904C-BB3CE399E0C3}" destId="{8143CA01-2B49-4745-AE0F-B03208D2DF71}" srcOrd="0" destOrd="0" presId="urn:microsoft.com/office/officeart/2018/2/layout/IconVerticalSolidList"/>
    <dgm:cxn modelId="{3A86D29E-E39D-4E5F-B275-74FCB4EB8123}" srcId="{E8DA82E2-F44F-48A8-9A69-CA85F1155E77}" destId="{C5B3CC82-3095-48B1-904C-BB3CE399E0C3}" srcOrd="2" destOrd="0" parTransId="{3E0D535F-AD55-4A06-A39E-C00D1C12198B}" sibTransId="{1F686423-8045-4DA3-B233-DBC7B81FD4B3}"/>
    <dgm:cxn modelId="{E91441C1-D2B9-4D66-9854-295BCE1F5AAF}" type="presOf" srcId="{E8DA82E2-F44F-48A8-9A69-CA85F1155E77}" destId="{C1699704-6102-403B-87AA-FE414B26D8FB}" srcOrd="0" destOrd="0" presId="urn:microsoft.com/office/officeart/2018/2/layout/IconVerticalSolidList"/>
    <dgm:cxn modelId="{FD805BD5-1EF0-442A-9C6C-F8245357AD7B}" type="presParOf" srcId="{C1699704-6102-403B-87AA-FE414B26D8FB}" destId="{51A72714-1713-4FE9-B3FF-149F88D573EE}" srcOrd="0" destOrd="0" presId="urn:microsoft.com/office/officeart/2018/2/layout/IconVerticalSolidList"/>
    <dgm:cxn modelId="{0A78590F-2145-4B76-A14C-CD028D976D54}" type="presParOf" srcId="{51A72714-1713-4FE9-B3FF-149F88D573EE}" destId="{CE1DEB1E-36C5-4F21-93FD-74BFDCD76DF1}" srcOrd="0" destOrd="0" presId="urn:microsoft.com/office/officeart/2018/2/layout/IconVerticalSolidList"/>
    <dgm:cxn modelId="{9F90358A-DE1F-4CEB-A532-BE8C3858C069}" type="presParOf" srcId="{51A72714-1713-4FE9-B3FF-149F88D573EE}" destId="{32C7C31F-1474-40F5-AB4C-9F73B93A1DEA}" srcOrd="1" destOrd="0" presId="urn:microsoft.com/office/officeart/2018/2/layout/IconVerticalSolidList"/>
    <dgm:cxn modelId="{467E940F-B774-4BBD-8FB2-A68D0563C885}" type="presParOf" srcId="{51A72714-1713-4FE9-B3FF-149F88D573EE}" destId="{49E36051-115A-48C1-9263-2917318F7A56}" srcOrd="2" destOrd="0" presId="urn:microsoft.com/office/officeart/2018/2/layout/IconVerticalSolidList"/>
    <dgm:cxn modelId="{19E82B81-9E8D-4359-B9F5-D43C65F0992B}" type="presParOf" srcId="{51A72714-1713-4FE9-B3FF-149F88D573EE}" destId="{35FC8637-7E57-416F-8D6E-244461AAD7D9}" srcOrd="3" destOrd="0" presId="urn:microsoft.com/office/officeart/2018/2/layout/IconVerticalSolidList"/>
    <dgm:cxn modelId="{133383F5-1DD2-4B57-A78B-2BF20E00ECFC}" type="presParOf" srcId="{C1699704-6102-403B-87AA-FE414B26D8FB}" destId="{428FDBEC-AAC1-4B11-8F1E-CB2FC498A26F}" srcOrd="1" destOrd="0" presId="urn:microsoft.com/office/officeart/2018/2/layout/IconVerticalSolidList"/>
    <dgm:cxn modelId="{870EE29E-B939-4150-AD5B-F2913D568304}" type="presParOf" srcId="{C1699704-6102-403B-87AA-FE414B26D8FB}" destId="{E02016F3-7770-4D52-93AC-C7F990F54971}" srcOrd="2" destOrd="0" presId="urn:microsoft.com/office/officeart/2018/2/layout/IconVerticalSolidList"/>
    <dgm:cxn modelId="{95E5D345-4C3C-464F-82CF-A72FB33CD61C}" type="presParOf" srcId="{E02016F3-7770-4D52-93AC-C7F990F54971}" destId="{BE4C05AB-4BA3-4F3B-8DD7-2AA323224E43}" srcOrd="0" destOrd="0" presId="urn:microsoft.com/office/officeart/2018/2/layout/IconVerticalSolidList"/>
    <dgm:cxn modelId="{D616967A-2816-4CFD-9ECB-D55D6187BBAA}" type="presParOf" srcId="{E02016F3-7770-4D52-93AC-C7F990F54971}" destId="{3688B872-29D2-47AF-8EF1-7E22F99FEC4F}" srcOrd="1" destOrd="0" presId="urn:microsoft.com/office/officeart/2018/2/layout/IconVerticalSolidList"/>
    <dgm:cxn modelId="{D7B5ABEC-5BD4-493C-B476-D2D70F71CCC1}" type="presParOf" srcId="{E02016F3-7770-4D52-93AC-C7F990F54971}" destId="{65CC24B0-CAB2-4127-92C4-8C52636FE45B}" srcOrd="2" destOrd="0" presId="urn:microsoft.com/office/officeart/2018/2/layout/IconVerticalSolidList"/>
    <dgm:cxn modelId="{20AB550E-F3B5-45DF-91F9-F47EAB3B25E1}" type="presParOf" srcId="{E02016F3-7770-4D52-93AC-C7F990F54971}" destId="{02CCF83A-6876-42C9-B092-218323271F5C}" srcOrd="3" destOrd="0" presId="urn:microsoft.com/office/officeart/2018/2/layout/IconVerticalSolidList"/>
    <dgm:cxn modelId="{8512B64D-306C-4859-B02D-9A71E8C1E0A3}" type="presParOf" srcId="{C1699704-6102-403B-87AA-FE414B26D8FB}" destId="{CF961EAC-4DEA-4CD7-8CC3-61F308A93B81}" srcOrd="3" destOrd="0" presId="urn:microsoft.com/office/officeart/2018/2/layout/IconVerticalSolidList"/>
    <dgm:cxn modelId="{9BA588E8-180F-4EFD-A87D-3F9538E86B92}" type="presParOf" srcId="{C1699704-6102-403B-87AA-FE414B26D8FB}" destId="{055FA14A-2736-47C3-898C-B5F1E57823AC}" srcOrd="4" destOrd="0" presId="urn:microsoft.com/office/officeart/2018/2/layout/IconVerticalSolidList"/>
    <dgm:cxn modelId="{51FDE8E6-AD5D-4736-92DF-F9C6BE1FFECC}" type="presParOf" srcId="{055FA14A-2736-47C3-898C-B5F1E57823AC}" destId="{A7FA2F58-17D8-4530-8AD6-0C50ACF4400C}" srcOrd="0" destOrd="0" presId="urn:microsoft.com/office/officeart/2018/2/layout/IconVerticalSolidList"/>
    <dgm:cxn modelId="{7DD1C424-3CF5-4FFA-8A17-B58A19B55235}" type="presParOf" srcId="{055FA14A-2736-47C3-898C-B5F1E57823AC}" destId="{DABEE9E7-1F76-4CBB-BD88-D769DA853852}" srcOrd="1" destOrd="0" presId="urn:microsoft.com/office/officeart/2018/2/layout/IconVerticalSolidList"/>
    <dgm:cxn modelId="{86CCFD0B-3852-4D46-A517-5AC71BD06D13}" type="presParOf" srcId="{055FA14A-2736-47C3-898C-B5F1E57823AC}" destId="{1B79D8C4-4F99-4DED-BD87-43066DC06EDC}" srcOrd="2" destOrd="0" presId="urn:microsoft.com/office/officeart/2018/2/layout/IconVerticalSolidList"/>
    <dgm:cxn modelId="{FAAD64E2-5CEA-47E7-8811-32DD120D2F36}" type="presParOf" srcId="{055FA14A-2736-47C3-898C-B5F1E57823AC}" destId="{8143CA01-2B49-4745-AE0F-B03208D2DF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DEB1E-36C5-4F21-93FD-74BFDCD76DF1}">
      <dsp:nvSpPr>
        <dsp:cNvPr id="0" name=""/>
        <dsp:cNvSpPr/>
      </dsp:nvSpPr>
      <dsp:spPr>
        <a:xfrm>
          <a:off x="0" y="552"/>
          <a:ext cx="4038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7C31F-1474-40F5-AB4C-9F73B93A1DEA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C8637-7E57-416F-8D6E-244461AAD7D9}">
      <dsp:nvSpPr>
        <dsp:cNvPr id="0" name=""/>
        <dsp:cNvSpPr/>
      </dsp:nvSpPr>
      <dsp:spPr>
        <a:xfrm>
          <a:off x="1493203" y="552"/>
          <a:ext cx="2545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Experience has been very positive from clients.</a:t>
          </a:r>
        </a:p>
      </dsp:txBody>
      <dsp:txXfrm>
        <a:off x="1493203" y="552"/>
        <a:ext cx="2545396" cy="1292816"/>
      </dsp:txXfrm>
    </dsp:sp>
    <dsp:sp modelId="{BE4C05AB-4BA3-4F3B-8DD7-2AA323224E43}">
      <dsp:nvSpPr>
        <dsp:cNvPr id="0" name=""/>
        <dsp:cNvSpPr/>
      </dsp:nvSpPr>
      <dsp:spPr>
        <a:xfrm>
          <a:off x="0" y="1616573"/>
          <a:ext cx="4038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8B872-29D2-47AF-8EF1-7E22F99FEC4F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CF83A-6876-42C9-B092-218323271F5C}">
      <dsp:nvSpPr>
        <dsp:cNvPr id="0" name=""/>
        <dsp:cNvSpPr/>
      </dsp:nvSpPr>
      <dsp:spPr>
        <a:xfrm>
          <a:off x="1493203" y="1616573"/>
          <a:ext cx="2545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process is time consuming and staff intensive.</a:t>
          </a:r>
        </a:p>
      </dsp:txBody>
      <dsp:txXfrm>
        <a:off x="1493203" y="1616573"/>
        <a:ext cx="2545396" cy="1292816"/>
      </dsp:txXfrm>
    </dsp:sp>
    <dsp:sp modelId="{A7FA2F58-17D8-4530-8AD6-0C50ACF4400C}">
      <dsp:nvSpPr>
        <dsp:cNvPr id="0" name=""/>
        <dsp:cNvSpPr/>
      </dsp:nvSpPr>
      <dsp:spPr>
        <a:xfrm>
          <a:off x="0" y="3232593"/>
          <a:ext cx="4038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EE9E7-1F76-4CBB-BD88-D769DA853852}">
      <dsp:nvSpPr>
        <dsp:cNvPr id="0" name=""/>
        <dsp:cNvSpPr/>
      </dsp:nvSpPr>
      <dsp:spPr>
        <a:xfrm>
          <a:off x="433633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3CA01-2B49-4745-AE0F-B03208D2DF71}">
      <dsp:nvSpPr>
        <dsp:cNvPr id="0" name=""/>
        <dsp:cNvSpPr/>
      </dsp:nvSpPr>
      <dsp:spPr>
        <a:xfrm>
          <a:off x="1493203" y="3232593"/>
          <a:ext cx="2545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the process of apply for CD </a:t>
          </a:r>
          <a:r>
            <a:rPr lang="en-US" sz="1800" kern="1200" dirty="0" err="1"/>
            <a:t>licence</a:t>
          </a:r>
          <a:r>
            <a:rPr lang="en-US" sz="1800" kern="1200" dirty="0"/>
            <a:t> so we can give direct from stock.</a:t>
          </a:r>
        </a:p>
      </dsp:txBody>
      <dsp:txXfrm>
        <a:off x="1493203" y="3232593"/>
        <a:ext cx="2545396" cy="129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1486-AD32-4AB3-B0D3-ED6CE7328581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A92C8-3A5A-4AF3-9FB8-47BB1E20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4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89C4-CD45-4C26-8F9E-C3A6683356B5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5A432-E48A-4AA5-BB9C-FE461CC64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spect="1" noChangeArrowheads="1"/>
          </p:cNvSpPr>
          <p:nvPr userDrawn="1"/>
        </p:nvSpPr>
        <p:spPr bwMode="auto">
          <a:xfrm rot="16200000" flipH="1">
            <a:off x="2772874" y="494812"/>
            <a:ext cx="3565525" cy="9176729"/>
          </a:xfrm>
          <a:prstGeom prst="rect">
            <a:avLst/>
          </a:prstGeom>
          <a:gradFill flip="none" rotWithShape="1">
            <a:gsLst>
              <a:gs pos="0">
                <a:srgbClr val="FD971F"/>
              </a:gs>
              <a:gs pos="100000">
                <a:srgbClr val="F04E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spect="1" noChangeArrowheads="1"/>
          </p:cNvSpPr>
          <p:nvPr userDrawn="1"/>
        </p:nvSpPr>
        <p:spPr bwMode="auto">
          <a:xfrm rot="16200000" flipH="1">
            <a:off x="2772873" y="494814"/>
            <a:ext cx="3565527" cy="9176728"/>
          </a:xfrm>
          <a:prstGeom prst="rect">
            <a:avLst/>
          </a:prstGeom>
          <a:gradFill flip="none" rotWithShape="1">
            <a:gsLst>
              <a:gs pos="0">
                <a:srgbClr val="D8D917"/>
              </a:gs>
              <a:gs pos="100000">
                <a:srgbClr val="86A2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4"/>
          <p:cNvSpPr>
            <a:spLocks noChangeAspect="1" noChangeArrowheads="1"/>
          </p:cNvSpPr>
          <p:nvPr userDrawn="1"/>
        </p:nvSpPr>
        <p:spPr bwMode="auto">
          <a:xfrm rot="16200000" flipH="1">
            <a:off x="2774384" y="496326"/>
            <a:ext cx="3565531" cy="9173703"/>
          </a:xfrm>
          <a:prstGeom prst="rect">
            <a:avLst/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415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37" y="1697317"/>
            <a:ext cx="3463925" cy="13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1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1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09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42925" indent="-54292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19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spect="1" noChangeArrowheads="1"/>
          </p:cNvSpPr>
          <p:nvPr userDrawn="1"/>
        </p:nvSpPr>
        <p:spPr bwMode="auto">
          <a:xfrm rot="16200000" flipH="1">
            <a:off x="1557869" y="-1557863"/>
            <a:ext cx="6028265" cy="9144001"/>
          </a:xfrm>
          <a:prstGeom prst="rect">
            <a:avLst/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592"/>
            <a:ext cx="7772400" cy="1362075"/>
          </a:xfrm>
        </p:spPr>
        <p:txBody>
          <a:bodyPr anchor="ctr"/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99406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6028271"/>
            <a:ext cx="9144000" cy="829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6109401"/>
            <a:ext cx="2879725" cy="6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9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1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941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/>
          <p:cNvSpPr>
            <a:spLocks noChangeAspect="1" noChangeArrowheads="1"/>
          </p:cNvSpPr>
          <p:nvPr userDrawn="1"/>
        </p:nvSpPr>
        <p:spPr bwMode="auto">
          <a:xfrm rot="5400000">
            <a:off x="-94456" y="571128"/>
            <a:ext cx="614362" cy="42545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00AEEF"/>
              </a:gs>
              <a:gs pos="100000">
                <a:srgbClr val="0067A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7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95536" y="1340768"/>
            <a:ext cx="835292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6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CD58-6021-48D6-8354-EB913C4645C5}" type="datetimeFigureOut">
              <a:rPr lang="en-GB" smtClean="0"/>
              <a:t>22/01/2021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66B3-A088-4B53-9C79-2CAEC30184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28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87208" cy="439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haker 2 Cond" pitchFamily="50" charset="0"/>
              </a:defRPr>
            </a:lvl1pPr>
          </a:lstStyle>
          <a:p>
            <a:fld id="{6CFCCD58-6021-48D6-8354-EB913C4645C5}" type="datetimeFigureOut">
              <a:rPr lang="en-GB" smtClean="0"/>
              <a:pPr/>
              <a:t>22/01/2021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haker 2 Cond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haker 2 Cond" pitchFamily="50" charset="0"/>
              </a:defRPr>
            </a:lvl1pPr>
          </a:lstStyle>
          <a:p>
            <a:fld id="{102E66B3-A088-4B53-9C79-2CAEC301840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7544" y="6021288"/>
            <a:ext cx="820891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291" y="4867577"/>
            <a:ext cx="2244729" cy="220973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1"/>
            </a:solidFill>
          </a:ln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6109402"/>
            <a:ext cx="1731962" cy="67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3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0" kern="1200">
          <a:solidFill>
            <a:srgbClr val="0073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542925" indent="-542925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95350" indent="-43815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BUVIDAL’s introduction into  BLACKPOOL</a:t>
            </a:r>
          </a:p>
          <a:p>
            <a:r>
              <a:rPr lang="en-GB" dirty="0"/>
              <a:t>Colin Fearns </a:t>
            </a:r>
          </a:p>
          <a:p>
            <a:r>
              <a:rPr lang="en-GB" dirty="0"/>
              <a:t>Head of Medicines Management </a:t>
            </a:r>
          </a:p>
        </p:txBody>
      </p:sp>
    </p:spTree>
    <p:extLst>
      <p:ext uri="{BB962C8B-B14F-4D97-AF65-F5344CB8AC3E}">
        <p14:creationId xmlns:p14="http://schemas.microsoft.com/office/powerpoint/2010/main" val="304198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Delphi deliver substance misuse services across Prison, in-patient and community settings but the most experience with long acting Buprenorphine injection (Buvidal) is within our Blackpool service.</a:t>
            </a:r>
          </a:p>
          <a:p>
            <a:endParaRPr lang="en-GB" sz="2000" dirty="0"/>
          </a:p>
          <a:p>
            <a:r>
              <a:rPr lang="en-GB" sz="2000" dirty="0"/>
              <a:t>I'm going to cover </a:t>
            </a:r>
          </a:p>
          <a:p>
            <a:pPr lvl="1"/>
            <a:r>
              <a:rPr lang="en-GB" sz="2000" dirty="0"/>
              <a:t>Patient selection criteria</a:t>
            </a:r>
          </a:p>
          <a:p>
            <a:pPr lvl="1"/>
            <a:r>
              <a:rPr lang="en-GB" sz="2000" dirty="0"/>
              <a:t>Dispensing and administration model </a:t>
            </a:r>
          </a:p>
          <a:p>
            <a:pPr lvl="1"/>
            <a:r>
              <a:rPr lang="en-GB" sz="2000" dirty="0"/>
              <a:t>Clinical experience and challenges</a:t>
            </a:r>
          </a:p>
          <a:p>
            <a:pPr lvl="1"/>
            <a:r>
              <a:rPr lang="en-GB" sz="2000" dirty="0"/>
              <a:t>Summary and Future.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54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37C00-F6F0-4D7E-B35B-B7E44040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Patient Selection Criteria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323B591-38A9-4BA4-8513-E05477E63C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7080" y="1600200"/>
            <a:ext cx="3738839" cy="4525963"/>
          </a:xfrm>
          <a:prstGeom prst="rect">
            <a:avLst/>
          </a:prstGeom>
          <a:noFill/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B278A29-621A-4F7D-AEA2-A889F5D22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dirty="0"/>
              <a:t>In an ideal world any clinically suitable patient.</a:t>
            </a:r>
          </a:p>
          <a:p>
            <a:r>
              <a:rPr lang="en-US" dirty="0"/>
              <a:t>Cost?</a:t>
            </a:r>
          </a:p>
          <a:p>
            <a:r>
              <a:rPr lang="en-US" dirty="0"/>
              <a:t>Staffing?</a:t>
            </a:r>
          </a:p>
          <a:p>
            <a:r>
              <a:rPr lang="en-US" dirty="0"/>
              <a:t>Stability?</a:t>
            </a:r>
          </a:p>
          <a:p>
            <a:r>
              <a:rPr lang="en-US" dirty="0"/>
              <a:t>Access?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2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F29D-DB18-4256-B079-BB8634DA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Patients selected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F2637-89A4-40B2-87BB-DD3F048AC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Patients on daily supervised buprenorphine.</a:t>
            </a:r>
          </a:p>
          <a:p>
            <a:r>
              <a:rPr lang="en-GB" dirty="0"/>
              <a:t>Patients unable to complete full titration to buprenorphine due to withdrawals.</a:t>
            </a:r>
          </a:p>
          <a:p>
            <a:r>
              <a:rPr lang="en-GB" dirty="0"/>
              <a:t>No Fixed Abode </a:t>
            </a:r>
          </a:p>
          <a:p>
            <a:r>
              <a:rPr lang="en-GB" dirty="0"/>
              <a:t>Risk of diversion due to intimidation and bullying.</a:t>
            </a:r>
          </a:p>
          <a:p>
            <a:r>
              <a:rPr lang="en-GB" dirty="0"/>
              <a:t>Safeguarding issues.</a:t>
            </a:r>
          </a:p>
          <a:p>
            <a:r>
              <a:rPr lang="en-GB" dirty="0"/>
              <a:t>Difficulties in patient attending chemist daily.</a:t>
            </a:r>
          </a:p>
          <a:p>
            <a:r>
              <a:rPr lang="en-GB" dirty="0"/>
              <a:t>Multiple restarts.</a:t>
            </a:r>
          </a:p>
          <a:p>
            <a:r>
              <a:rPr lang="en-GB" dirty="0"/>
              <a:t>High risk of overdose.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49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86EE-B9B1-4651-AFD0-D9445356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Dispensing and administration model</a:t>
            </a:r>
            <a:endParaRPr lang="en-GB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D3F1B7D-22A4-4D81-9443-0B62B853D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/>
              <a:t>DISPENSING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7D4B08-73F0-4A8D-8432-AC93D61B68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4109" y="2174875"/>
            <a:ext cx="3966369" cy="3951288"/>
          </a:xfrm>
          <a:prstGeom prst="rect">
            <a:avLst/>
          </a:prstGeom>
          <a:noFill/>
        </p:spPr>
      </p:pic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F32CE82D-8F79-4F6B-9B66-78573344E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5A1EB3CF-B352-4193-B642-AF8139367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/>
          <a:p>
            <a:r>
              <a:rPr lang="en-US" dirty="0"/>
              <a:t>Weekly Prescriber assessment clinic.</a:t>
            </a:r>
          </a:p>
          <a:p>
            <a:r>
              <a:rPr lang="en-US" dirty="0"/>
              <a:t>FP10 Script generated plus prn</a:t>
            </a:r>
          </a:p>
          <a:p>
            <a:r>
              <a:rPr lang="en-US" dirty="0"/>
              <a:t>Taken to Local Pharmacy</a:t>
            </a:r>
          </a:p>
          <a:p>
            <a:r>
              <a:rPr lang="en-US" dirty="0"/>
              <a:t>Collected by Staff</a:t>
            </a:r>
          </a:p>
          <a:p>
            <a:r>
              <a:rPr lang="en-US" dirty="0"/>
              <a:t>Log CD register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4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0F77-820B-48FD-8EC0-E14670C6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Dispensing and administration model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DCF33FC-7A55-49A5-AC52-70030005B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5FB0E68-89EA-411D-84A6-C7D3CC101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site clinic</a:t>
            </a:r>
          </a:p>
          <a:p>
            <a:r>
              <a:rPr lang="en-US" dirty="0"/>
              <a:t>Nurse administration Monday </a:t>
            </a:r>
          </a:p>
          <a:p>
            <a:r>
              <a:rPr lang="en-US" dirty="0"/>
              <a:t>Prescriber review Thursday </a:t>
            </a:r>
          </a:p>
          <a:p>
            <a:r>
              <a:rPr lang="en-US" dirty="0"/>
              <a:t>Prn dose given if requested.</a:t>
            </a:r>
          </a:p>
          <a:p>
            <a:r>
              <a:rPr lang="en-US" dirty="0"/>
              <a:t>Weekly appointment until stable then monthly.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8B71161-DCE6-401C-9E0B-59FDC16E7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US" dirty="0"/>
              <a:t>ADMINISTRATION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07683A-252C-4D1D-836F-023A48B4B26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93546" y="2174875"/>
            <a:ext cx="4041775" cy="2886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8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A7C2-CF13-445E-8133-FF75339F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Clinical Experience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1A25C0-9EF7-4D3D-910E-D353F93E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390481"/>
          </a:xfrm>
        </p:spPr>
        <p:txBody>
          <a:bodyPr>
            <a:normAutofit/>
          </a:bodyPr>
          <a:lstStyle/>
          <a:p>
            <a:r>
              <a:rPr lang="en-US" dirty="0"/>
              <a:t>Titration</a:t>
            </a:r>
          </a:p>
          <a:p>
            <a:r>
              <a:rPr lang="en-US" dirty="0"/>
              <a:t>Transfer from weekly to monthly</a:t>
            </a:r>
          </a:p>
          <a:p>
            <a:r>
              <a:rPr lang="en-US" dirty="0"/>
              <a:t>Transfer from monthly to weekly</a:t>
            </a:r>
          </a:p>
          <a:p>
            <a:r>
              <a:rPr lang="en-US" dirty="0"/>
              <a:t>Use of top up doses</a:t>
            </a:r>
          </a:p>
          <a:p>
            <a:r>
              <a:rPr lang="en-US" dirty="0"/>
              <a:t>Time injection lasts</a:t>
            </a:r>
          </a:p>
          <a:p>
            <a:r>
              <a:rPr lang="en-US" dirty="0"/>
              <a:t>Detox options</a:t>
            </a:r>
          </a:p>
          <a:p>
            <a:r>
              <a:rPr lang="en-US" dirty="0"/>
              <a:t>Side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0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19289-5AA3-45D3-B793-1B61C6A4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Clinical Experience 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48A02D7D-79B8-4DB7-A38E-0BA130981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2395766"/>
              </p:ext>
            </p:extLst>
          </p:nvPr>
        </p:nvGraphicFramePr>
        <p:xfrm>
          <a:off x="4386263" y="1600200"/>
          <a:ext cx="38576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ontent Placeholder 23">
            <a:extLst>
              <a:ext uri="{FF2B5EF4-FFF2-40B4-BE49-F238E27FC236}">
                <a16:creationId xmlns:a16="http://schemas.microsoft.com/office/drawing/2014/main" id="{F1C266CE-0E23-4F96-93C7-798033871CD3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60407952"/>
              </p:ext>
            </p:extLst>
          </p:nvPr>
        </p:nvGraphicFramePr>
        <p:xfrm>
          <a:off x="457200" y="1600200"/>
          <a:ext cx="3857625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362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8D3B8-6FFC-4008-9E37-839F61FD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Summary and Future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305846D-4BA4-4029-839B-02239B1EFB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61678" y="2169449"/>
            <a:ext cx="2981325" cy="2143125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D6D78E30-1DB3-47C3-B256-BDEB40C1B60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579996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293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9CDD7C-ABF6-4BFF-B544-E426D791723F}"/>
</file>

<file path=customXml/itemProps2.xml><?xml version="1.0" encoding="utf-8"?>
<ds:datastoreItem xmlns:ds="http://schemas.openxmlformats.org/officeDocument/2006/customXml" ds:itemID="{EB2692F2-3348-4FE7-9689-F0545AD225CD}"/>
</file>

<file path=customXml/itemProps3.xml><?xml version="1.0" encoding="utf-8"?>
<ds:datastoreItem xmlns:ds="http://schemas.openxmlformats.org/officeDocument/2006/customXml" ds:itemID="{20196C1F-5475-40F7-ADAA-251F4F4A97EE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250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Shaker 2 Cond</vt:lpstr>
      <vt:lpstr>Verdana</vt:lpstr>
      <vt:lpstr>1_Office Theme</vt:lpstr>
      <vt:lpstr>PowerPoint Presentation</vt:lpstr>
      <vt:lpstr>Introduction</vt:lpstr>
      <vt:lpstr>Patient Selection Criteria</vt:lpstr>
      <vt:lpstr>Patients selected</vt:lpstr>
      <vt:lpstr>Dispensing and administration model</vt:lpstr>
      <vt:lpstr>Dispensing and administration model</vt:lpstr>
      <vt:lpstr>Clinical Experience </vt:lpstr>
      <vt:lpstr>Clinical Experience </vt:lpstr>
      <vt:lpstr>Summary and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Fearns</dc:creator>
  <cp:lastModifiedBy>Colin Fearns</cp:lastModifiedBy>
  <cp:revision>7</cp:revision>
  <dcterms:created xsi:type="dcterms:W3CDTF">2021-01-22T17:58:32Z</dcterms:created>
  <dcterms:modified xsi:type="dcterms:W3CDTF">2021-01-22T19:31:29Z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0x0101000EEDA1624F4D3041A85DC9FCA8D9E6F3</vt:lpwstr>
  </property>
</Properties>
</file>