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laur-home\home2\Amy.Martin\Research%20ST5\Buvida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/>
              <a:t>Patients</a:t>
            </a:r>
            <a:r>
              <a:rPr lang="en-GB" baseline="0"/>
              <a:t> Commencing Buvidal</a:t>
            </a:r>
            <a:endParaRPr lang="en-GB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Number Of Patients </c:v>
                </c:pt>
              </c:strCache>
            </c:strRef>
          </c:tx>
          <c:invertIfNegative val="0"/>
          <c:cat>
            <c:strRef>
              <c:f>Sheet2!$A$2:$A$11</c:f>
              <c:strCache>
                <c:ptCount val="10"/>
                <c:pt idx="0">
                  <c:v>March </c:v>
                </c:pt>
                <c:pt idx="1">
                  <c:v>April</c:v>
                </c:pt>
                <c:pt idx="2">
                  <c:v>May</c:v>
                </c:pt>
                <c:pt idx="3">
                  <c:v>June</c:v>
                </c:pt>
                <c:pt idx="4">
                  <c:v>July</c:v>
                </c:pt>
                <c:pt idx="5">
                  <c:v>August</c:v>
                </c:pt>
                <c:pt idx="6">
                  <c:v>September</c:v>
                </c:pt>
                <c:pt idx="7">
                  <c:v>October</c:v>
                </c:pt>
                <c:pt idx="8">
                  <c:v>November </c:v>
                </c:pt>
                <c:pt idx="9">
                  <c:v>December </c:v>
                </c:pt>
              </c:strCache>
            </c:strRef>
          </c:cat>
          <c:val>
            <c:numRef>
              <c:f>Sheet2!$B$2:$B$11</c:f>
              <c:numCache>
                <c:formatCode>General</c:formatCode>
                <c:ptCount val="10"/>
                <c:pt idx="0">
                  <c:v>1</c:v>
                </c:pt>
                <c:pt idx="1">
                  <c:v>5</c:v>
                </c:pt>
                <c:pt idx="2">
                  <c:v>15</c:v>
                </c:pt>
                <c:pt idx="3">
                  <c:v>13</c:v>
                </c:pt>
                <c:pt idx="4">
                  <c:v>14</c:v>
                </c:pt>
                <c:pt idx="5">
                  <c:v>6</c:v>
                </c:pt>
                <c:pt idx="6">
                  <c:v>8</c:v>
                </c:pt>
                <c:pt idx="7">
                  <c:v>4</c:v>
                </c:pt>
                <c:pt idx="8">
                  <c:v>4</c:v>
                </c:pt>
                <c:pt idx="9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BB-4056-B2F3-F77E0FE55E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9615488"/>
        <c:axId val="79617024"/>
      </c:barChart>
      <c:catAx>
        <c:axId val="796154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79617024"/>
        <c:crosses val="autoZero"/>
        <c:auto val="1"/>
        <c:lblAlgn val="ctr"/>
        <c:lblOffset val="100"/>
        <c:noMultiLvlLbl val="0"/>
      </c:catAx>
      <c:valAx>
        <c:axId val="796170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961548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DC4116-F071-44E3-AAA5-68B420445C93}" type="datetimeFigureOut">
              <a:rPr lang="en-GB" smtClean="0"/>
              <a:pPr/>
              <a:t>20/01/2021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51AAC7-2ADD-4E2F-82CF-E766DB659FF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Have locked</a:t>
            </a:r>
            <a:r>
              <a:rPr lang="en-GB" baseline="0" dirty="0"/>
              <a:t> cupboard and access hospital pharmacy which allows flexibility for commencing and doses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51AAC7-2ADD-4E2F-82CF-E766DB659FF5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baseline="0" dirty="0"/>
              <a:t>Requires two nurses so is resource implications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51AAC7-2ADD-4E2F-82CF-E766DB659FF5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D54C03-D989-4AD1-BA9C-20149D209347}" type="datetimeFigureOut">
              <a:rPr lang="en-GB" smtClean="0"/>
              <a:pPr/>
              <a:t>20/01/2021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CC559EB-EB9B-4CBD-95D9-3DFCC928C9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54C03-D989-4AD1-BA9C-20149D209347}" type="datetimeFigureOut">
              <a:rPr lang="en-GB" smtClean="0"/>
              <a:pPr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59EB-EB9B-4CBD-95D9-3DFCC928C9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54C03-D989-4AD1-BA9C-20149D209347}" type="datetimeFigureOut">
              <a:rPr lang="en-GB" smtClean="0"/>
              <a:pPr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59EB-EB9B-4CBD-95D9-3DFCC928C9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54C03-D989-4AD1-BA9C-20149D209347}" type="datetimeFigureOut">
              <a:rPr lang="en-GB" smtClean="0"/>
              <a:pPr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59EB-EB9B-4CBD-95D9-3DFCC928C98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54C03-D989-4AD1-BA9C-20149D209347}" type="datetimeFigureOut">
              <a:rPr lang="en-GB" smtClean="0"/>
              <a:pPr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59EB-EB9B-4CBD-95D9-3DFCC928C98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54C03-D989-4AD1-BA9C-20149D209347}" type="datetimeFigureOut">
              <a:rPr lang="en-GB" smtClean="0"/>
              <a:pPr/>
              <a:t>20/01/2021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59EB-EB9B-4CBD-95D9-3DFCC928C98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54C03-D989-4AD1-BA9C-20149D209347}" type="datetimeFigureOut">
              <a:rPr lang="en-GB" smtClean="0"/>
              <a:pPr/>
              <a:t>20/01/2021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59EB-EB9B-4CBD-95D9-3DFCC928C9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54C03-D989-4AD1-BA9C-20149D209347}" type="datetimeFigureOut">
              <a:rPr lang="en-GB" smtClean="0"/>
              <a:pPr/>
              <a:t>20/01/2021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59EB-EB9B-4CBD-95D9-3DFCC928C98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54C03-D989-4AD1-BA9C-20149D209347}" type="datetimeFigureOut">
              <a:rPr lang="en-GB" smtClean="0"/>
              <a:pPr/>
              <a:t>20/01/2021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59EB-EB9B-4CBD-95D9-3DFCC928C9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B4D54C03-D989-4AD1-BA9C-20149D209347}" type="datetimeFigureOut">
              <a:rPr lang="en-GB" smtClean="0"/>
              <a:pPr/>
              <a:t>20/01/2021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59EB-EB9B-4CBD-95D9-3DFCC928C9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D54C03-D989-4AD1-BA9C-20149D209347}" type="datetimeFigureOut">
              <a:rPr lang="en-GB" smtClean="0"/>
              <a:pPr/>
              <a:t>20/01/2021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CC559EB-EB9B-4CBD-95D9-3DFCC928C98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D54C03-D989-4AD1-BA9C-20149D209347}" type="datetimeFigureOut">
              <a:rPr lang="en-GB" smtClean="0"/>
              <a:pPr/>
              <a:t>20/01/2021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CC559EB-EB9B-4CBD-95D9-3DFCC928C98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Buvidal</a:t>
            </a:r>
            <a:r>
              <a:rPr lang="en-GB" dirty="0"/>
              <a:t> West Lothian Community Addictions Service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Amy Martin</a:t>
            </a:r>
          </a:p>
          <a:p>
            <a:r>
              <a:rPr lang="en-GB" dirty="0"/>
              <a:t>ST5 General Adult Psychiatry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/>
              <a:t>-Cover West Lothian</a:t>
            </a:r>
          </a:p>
          <a:p>
            <a:pPr>
              <a:buNone/>
            </a:pPr>
            <a:r>
              <a:rPr lang="en-GB" dirty="0"/>
              <a:t>-Patients initially titrated Livingston, St Johns Hospital then local clinics.</a:t>
            </a:r>
          </a:p>
          <a:p>
            <a:pPr>
              <a:buNone/>
            </a:pPr>
            <a:r>
              <a:rPr lang="en-GB" dirty="0"/>
              <a:t>-Offered to all new starts, patient off prescription who wish re-titration or patients who wish to covert over.</a:t>
            </a:r>
          </a:p>
          <a:p>
            <a:pPr>
              <a:buNone/>
            </a:pPr>
            <a:r>
              <a:rPr lang="en-GB" dirty="0"/>
              <a:t>-Patients who are stable in GP are not being offered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/>
              <a:t>Overview of Service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/>
              <a:t>-Reduced engagement with key workers between injections.</a:t>
            </a:r>
          </a:p>
          <a:p>
            <a:pPr>
              <a:buNone/>
            </a:pPr>
            <a:r>
              <a:rPr lang="en-GB" dirty="0"/>
              <a:t>-If homeless/no phone cannot leave appointment pharmacy.</a:t>
            </a:r>
          </a:p>
          <a:p>
            <a:pPr>
              <a:buNone/>
            </a:pPr>
            <a:r>
              <a:rPr lang="en-GB" dirty="0"/>
              <a:t>-For sustainability nurses needed to be able to administer in local areas. </a:t>
            </a:r>
          </a:p>
          <a:p>
            <a:pPr>
              <a:buNone/>
            </a:pPr>
            <a:r>
              <a:rPr lang="en-GB" dirty="0"/>
              <a:t>-More expensive and savings made to other areas e.g. criminal justice, reduced admission/attendances hospital etc not yet moved back into addiction service budget.</a:t>
            </a:r>
          </a:p>
          <a:p>
            <a:pPr>
              <a:buNone/>
            </a:pPr>
            <a:r>
              <a:rPr lang="en-GB" dirty="0"/>
              <a:t> 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/>
              <a:t>Challenges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/>
              <a:t>Outcomes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15616" y="1700808"/>
            <a:ext cx="6552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899592" y="1484784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Since March 88 patients started on </a:t>
            </a:r>
            <a:r>
              <a:rPr lang="en-GB" dirty="0" err="1"/>
              <a:t>Buvidal</a:t>
            </a:r>
            <a:r>
              <a:rPr lang="en-GB" dirty="0"/>
              <a:t> , 72 currently still on </a:t>
            </a:r>
            <a:r>
              <a:rPr lang="en-GB" dirty="0" err="1"/>
              <a:t>Buvidal</a:t>
            </a:r>
            <a:r>
              <a:rPr lang="en-GB" dirty="0"/>
              <a:t> 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971595" y="2492893"/>
          <a:ext cx="6984780" cy="2981105"/>
        </p:xfrm>
        <a:graphic>
          <a:graphicData uri="http://schemas.openxmlformats.org/drawingml/2006/table">
            <a:tbl>
              <a:tblPr/>
              <a:tblGrid>
                <a:gridCol w="3492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923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11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1" dirty="0">
                          <a:latin typeface="Calibri"/>
                          <a:ea typeface="Calibri"/>
                          <a:cs typeface="Calibri"/>
                        </a:rPr>
                        <a:t>Reason not retained on </a:t>
                      </a:r>
                      <a:r>
                        <a:rPr lang="en-GB" sz="1800" b="1" dirty="0" err="1">
                          <a:latin typeface="Calibri"/>
                          <a:ea typeface="Calibri"/>
                          <a:cs typeface="Calibri"/>
                        </a:rPr>
                        <a:t>Buvidal</a:t>
                      </a:r>
                      <a:endParaRPr lang="en-GB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1" dirty="0">
                          <a:latin typeface="Calibri"/>
                          <a:ea typeface="Calibri"/>
                          <a:cs typeface="Calibri"/>
                        </a:rPr>
                        <a:t>Number of Patients</a:t>
                      </a:r>
                      <a:endParaRPr lang="en-GB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1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latin typeface="Calibri"/>
                          <a:ea typeface="Calibri"/>
                          <a:cs typeface="Calibri"/>
                        </a:rPr>
                        <a:t>Disengaged from addictions service</a:t>
                      </a:r>
                      <a:endParaRPr lang="en-GB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latin typeface="Calibri"/>
                          <a:ea typeface="Calibri"/>
                          <a:cs typeface="Calibri"/>
                        </a:rPr>
                        <a:t>5</a:t>
                      </a:r>
                      <a:endParaRPr lang="en-GB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11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latin typeface="Calibri"/>
                          <a:ea typeface="Calibri"/>
                          <a:cs typeface="Calibri"/>
                        </a:rPr>
                        <a:t>Changed to sublingual Buprenorphine</a:t>
                      </a:r>
                      <a:endParaRPr lang="en-GB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latin typeface="Calibri"/>
                          <a:ea typeface="Calibri"/>
                          <a:cs typeface="Calibri"/>
                        </a:rPr>
                        <a:t>3</a:t>
                      </a:r>
                      <a:endParaRPr lang="en-GB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11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latin typeface="Calibri"/>
                          <a:ea typeface="Calibri"/>
                          <a:cs typeface="Calibri"/>
                        </a:rPr>
                        <a:t>Changed to Methadone</a:t>
                      </a:r>
                      <a:endParaRPr lang="en-GB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latin typeface="Calibri"/>
                          <a:ea typeface="Calibri"/>
                          <a:cs typeface="Calibri"/>
                        </a:rPr>
                        <a:t>3</a:t>
                      </a:r>
                      <a:endParaRPr lang="en-GB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11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latin typeface="Calibri"/>
                          <a:ea typeface="Calibri"/>
                          <a:cs typeface="Calibri"/>
                        </a:rPr>
                        <a:t>HMP Addiewell</a:t>
                      </a:r>
                      <a:endParaRPr lang="en-GB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latin typeface="Calibri"/>
                          <a:ea typeface="Calibri"/>
                          <a:cs typeface="Calibri"/>
                        </a:rPr>
                        <a:t>3</a:t>
                      </a:r>
                      <a:endParaRPr lang="en-GB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11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latin typeface="Calibri"/>
                          <a:ea typeface="Calibri"/>
                          <a:cs typeface="Calibri"/>
                        </a:rPr>
                        <a:t>Deceased</a:t>
                      </a:r>
                      <a:endParaRPr lang="en-GB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latin typeface="Calibri"/>
                          <a:ea typeface="Calibri"/>
                          <a:cs typeface="Calibri"/>
                        </a:rPr>
                        <a:t>1</a:t>
                      </a:r>
                      <a:endParaRPr lang="en-GB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11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latin typeface="Calibri"/>
                          <a:ea typeface="Calibri"/>
                          <a:cs typeface="Calibri"/>
                        </a:rPr>
                        <a:t>Discontinued and detoxification</a:t>
                      </a:r>
                      <a:endParaRPr lang="en-GB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latin typeface="Calibri"/>
                          <a:ea typeface="Calibri"/>
                          <a:cs typeface="Calibri"/>
                        </a:rPr>
                        <a:t>1</a:t>
                      </a:r>
                      <a:endParaRPr lang="en-GB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Steady demand...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/>
              <a:t>Outcomes</a:t>
            </a:r>
          </a:p>
        </p:txBody>
      </p:sp>
      <p:graphicFrame>
        <p:nvGraphicFramePr>
          <p:cNvPr id="4" name="Chart 3"/>
          <p:cNvGraphicFramePr/>
          <p:nvPr/>
        </p:nvGraphicFramePr>
        <p:xfrm>
          <a:off x="1331640" y="2057400"/>
          <a:ext cx="6552728" cy="3531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43 patients now 6 months post starting </a:t>
            </a:r>
            <a:r>
              <a:rPr lang="en-GB" dirty="0" err="1"/>
              <a:t>Buvidal</a:t>
            </a:r>
            <a:endParaRPr lang="en-GB" dirty="0"/>
          </a:p>
          <a:p>
            <a:r>
              <a:rPr lang="en-GB" dirty="0"/>
              <a:t>33 (77%) remain on </a:t>
            </a:r>
            <a:r>
              <a:rPr lang="en-GB" dirty="0" err="1"/>
              <a:t>Buvidal</a:t>
            </a:r>
            <a:endParaRPr lang="en-GB" dirty="0"/>
          </a:p>
          <a:p>
            <a:r>
              <a:rPr lang="en-GB" dirty="0"/>
              <a:t>Only 5 patients have disengaged from the service completely 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/>
              <a:t>Outcomes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/>
              <a:t>-Slim patients buttock best site for injection.</a:t>
            </a:r>
          </a:p>
          <a:p>
            <a:pPr>
              <a:buNone/>
            </a:pPr>
            <a:r>
              <a:rPr lang="en-GB" dirty="0"/>
              <a:t>-Weekly doses do contain ethanol but </a:t>
            </a:r>
            <a:r>
              <a:rPr lang="en-GB" dirty="0" err="1"/>
              <a:t>Camerus</a:t>
            </a:r>
            <a:r>
              <a:rPr lang="en-GB" dirty="0"/>
              <a:t> reports doses very small and do not interact with </a:t>
            </a:r>
            <a:r>
              <a:rPr lang="en-GB" dirty="0" err="1"/>
              <a:t>disulfiram</a:t>
            </a:r>
            <a:r>
              <a:rPr lang="en-GB" dirty="0"/>
              <a:t>.</a:t>
            </a:r>
          </a:p>
          <a:p>
            <a:pPr>
              <a:buNone/>
            </a:pPr>
            <a:r>
              <a:rPr lang="en-GB" dirty="0"/>
              <a:t>-Clarity of mind has not been a barrier.</a:t>
            </a:r>
          </a:p>
          <a:p>
            <a:pPr>
              <a:buNone/>
            </a:pPr>
            <a:r>
              <a:rPr lang="en-GB" dirty="0"/>
              <a:t>-Patients with an emotionally unstable personality disorder have done well on </a:t>
            </a:r>
            <a:r>
              <a:rPr lang="en-GB" dirty="0" err="1"/>
              <a:t>Buvidal</a:t>
            </a:r>
            <a:r>
              <a:rPr lang="en-GB" dirty="0"/>
              <a:t>.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/>
              <a:t>Tips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EDA1624F4D3041A85DC9FCA8D9E6F3" ma:contentTypeVersion="12" ma:contentTypeDescription="Create a new document." ma:contentTypeScope="" ma:versionID="cc008d46ac3789e0b78263b74d4c60ec">
  <xsd:schema xmlns:xsd="http://www.w3.org/2001/XMLSchema" xmlns:xs="http://www.w3.org/2001/XMLSchema" xmlns:p="http://schemas.microsoft.com/office/2006/metadata/properties" xmlns:ns2="00f50392-e8d7-4602-aa35-782b291a945d" xmlns:ns3="4b406b48-8e5a-430a-ab3d-247bd70fae64" targetNamespace="http://schemas.microsoft.com/office/2006/metadata/properties" ma:root="true" ma:fieldsID="de3ff5c55f5e9a7c2f28626155889c75" ns2:_="" ns3:_="">
    <xsd:import namespace="00f50392-e8d7-4602-aa35-782b291a945d"/>
    <xsd:import namespace="4b406b48-8e5a-430a-ab3d-247bd70fae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f50392-e8d7-4602-aa35-782b291a94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06b48-8e5a-430a-ab3d-247bd70fae6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26C2AD4-BE7D-4E6C-8E8F-DCEE9BDE0AFB}"/>
</file>

<file path=customXml/itemProps2.xml><?xml version="1.0" encoding="utf-8"?>
<ds:datastoreItem xmlns:ds="http://schemas.openxmlformats.org/officeDocument/2006/customXml" ds:itemID="{E82E3308-BB92-4C5A-853D-2C9AFF683CE2}"/>
</file>

<file path=customXml/itemProps3.xml><?xml version="1.0" encoding="utf-8"?>
<ds:datastoreItem xmlns:ds="http://schemas.openxmlformats.org/officeDocument/2006/customXml" ds:itemID="{7BC504E9-A18A-4815-8892-0A327195107F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380</TotalTime>
  <Words>284</Words>
  <Application>Microsoft Office PowerPoint</Application>
  <PresentationFormat>On-screen Show (4:3)</PresentationFormat>
  <Paragraphs>46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Calibri</vt:lpstr>
      <vt:lpstr>Lucida Sans Unicode</vt:lpstr>
      <vt:lpstr>Verdana</vt:lpstr>
      <vt:lpstr>Wingdings 2</vt:lpstr>
      <vt:lpstr>Wingdings 3</vt:lpstr>
      <vt:lpstr>Concourse</vt:lpstr>
      <vt:lpstr>Buvidal West Lothian Community Addictions Service</vt:lpstr>
      <vt:lpstr>Overview of Service</vt:lpstr>
      <vt:lpstr>Challenges</vt:lpstr>
      <vt:lpstr>Outcomes</vt:lpstr>
      <vt:lpstr>Outcomes</vt:lpstr>
      <vt:lpstr>Outcomes</vt:lpstr>
      <vt:lpstr>Tips</vt:lpstr>
    </vt:vector>
  </TitlesOfParts>
  <Company>NHS Lothian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Buvidal West Lothian Community Addictions Service</dc:title>
  <dc:creator>Amy Martin</dc:creator>
  <cp:lastModifiedBy>Jessica Greenhalgh</cp:lastModifiedBy>
  <cp:revision>13</cp:revision>
  <dcterms:created xsi:type="dcterms:W3CDTF">2021-01-08T10:35:26Z</dcterms:created>
  <dcterms:modified xsi:type="dcterms:W3CDTF">2021-01-20T10:23:54Z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0x0101000EEDA1624F4D3041A85DC9FCA8D9E6F3</vt:lpwstr>
  </property>
</Properties>
</file>